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421" r:id="rId2"/>
    <p:sldId id="440" r:id="rId3"/>
    <p:sldId id="442" r:id="rId4"/>
    <p:sldId id="443" r:id="rId5"/>
    <p:sldId id="489" r:id="rId6"/>
    <p:sldId id="446" r:id="rId7"/>
    <p:sldId id="447" r:id="rId8"/>
    <p:sldId id="449" r:id="rId9"/>
    <p:sldId id="486" r:id="rId10"/>
    <p:sldId id="492" r:id="rId11"/>
    <p:sldId id="493" r:id="rId12"/>
    <p:sldId id="487" r:id="rId13"/>
    <p:sldId id="488" r:id="rId14"/>
    <p:sldId id="458" r:id="rId15"/>
    <p:sldId id="459" r:id="rId16"/>
    <p:sldId id="460" r:id="rId17"/>
    <p:sldId id="461" r:id="rId18"/>
    <p:sldId id="462" r:id="rId19"/>
    <p:sldId id="464" r:id="rId20"/>
    <p:sldId id="494" r:id="rId21"/>
    <p:sldId id="495" r:id="rId22"/>
    <p:sldId id="496" r:id="rId23"/>
    <p:sldId id="465" r:id="rId24"/>
    <p:sldId id="467" r:id="rId25"/>
    <p:sldId id="468" r:id="rId26"/>
    <p:sldId id="497" r:id="rId27"/>
    <p:sldId id="498" r:id="rId28"/>
    <p:sldId id="499" r:id="rId29"/>
    <p:sldId id="470" r:id="rId30"/>
    <p:sldId id="472" r:id="rId31"/>
    <p:sldId id="473" r:id="rId32"/>
    <p:sldId id="500" r:id="rId33"/>
    <p:sldId id="502" r:id="rId34"/>
    <p:sldId id="501" r:id="rId35"/>
    <p:sldId id="476" r:id="rId36"/>
    <p:sldId id="42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E4E1CC"/>
    <a:srgbClr val="B5F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52" autoAdjust="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9E26-806B-4E51-B85A-9BCB62E68646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788F0-A518-4A71-92E4-13B940F8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0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 algn="ctr" rtl="1">
              <a:defRPr sz="8000"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ctr" rtl="1">
              <a:buNone/>
              <a:defRPr sz="2800">
                <a:solidFill>
                  <a:schemeClr val="tx2"/>
                </a:solidFill>
                <a:cs typeface="B Nazanin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3246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447800" y="228600"/>
            <a:ext cx="72390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7FC32-C609-441A-9C9A-DEF4496C54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75445"/>
      </p:ext>
    </p:extLst>
  </p:cSld>
  <p:clrMapOvr>
    <a:masterClrMapping/>
  </p:clrMapOvr>
  <p:transition spd="med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086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47800" y="1524000"/>
            <a:ext cx="35433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3500" y="1524000"/>
            <a:ext cx="35433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43500" y="3886200"/>
            <a:ext cx="35433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E7595-F962-4FB3-8D7E-16815576AB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6644"/>
      </p:ext>
    </p:extLst>
  </p:cSld>
  <p:clrMapOvr>
    <a:masterClrMapping/>
  </p:clrMapOvr>
  <p:transition spd="med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>
            <a:noAutofit/>
          </a:bodyPr>
          <a:lstStyle>
            <a:lvl1pPr algn="r" rtl="1">
              <a:defRPr sz="4800" b="1">
                <a:latin typeface="+mn-lt"/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4419600"/>
          </a:xfrm>
        </p:spPr>
        <p:txBody>
          <a:bodyPr/>
          <a:lstStyle>
            <a:lvl1pPr algn="r" rtl="1">
              <a:defRPr>
                <a:solidFill>
                  <a:schemeClr val="tx1"/>
                </a:solidFill>
                <a:cs typeface="B Nazanin" pitchFamily="2" charset="-78"/>
              </a:defRPr>
            </a:lvl1pPr>
            <a:lvl2pPr algn="r" rtl="1">
              <a:defRPr>
                <a:solidFill>
                  <a:schemeClr val="tx1"/>
                </a:solidFill>
                <a:cs typeface="B Nazanin" pitchFamily="2" charset="-78"/>
              </a:defRPr>
            </a:lvl2pPr>
            <a:lvl3pPr algn="r" rtl="1">
              <a:defRPr>
                <a:solidFill>
                  <a:schemeClr val="tx1"/>
                </a:solidFill>
                <a:cs typeface="B Nazanin" pitchFamily="2" charset="-78"/>
              </a:defRPr>
            </a:lvl3pPr>
            <a:lvl4pPr algn="r" rtl="1">
              <a:defRPr>
                <a:solidFill>
                  <a:schemeClr val="tx1"/>
                </a:solidFill>
                <a:cs typeface="B Nazanin" pitchFamily="2" charset="-78"/>
              </a:defRPr>
            </a:lvl4pPr>
            <a:lvl5pPr algn="r" rtl="1">
              <a:defRPr>
                <a:solidFill>
                  <a:schemeClr val="tx1"/>
                </a:solidFill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96200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3124200"/>
            <a:ext cx="7543800" cy="1676400"/>
          </a:xfrm>
        </p:spPr>
        <p:txBody>
          <a:bodyPr>
            <a:normAutofit/>
          </a:bodyPr>
          <a:lstStyle/>
          <a:p>
            <a:pPr marL="0" indent="0" algn="ctr" rtl="1"/>
            <a:r>
              <a:rPr lang="fa-IR" sz="4400" dirty="0" smtClean="0">
                <a:cs typeface="B Nazanin" pitchFamily="2" charset="-78"/>
              </a:rPr>
              <a:t>فصل نهم: </a:t>
            </a:r>
            <a:br>
              <a:rPr lang="fa-IR" sz="4400" dirty="0" smtClean="0">
                <a:cs typeface="B Nazanin" pitchFamily="2" charset="-78"/>
              </a:rPr>
            </a:br>
            <a:r>
              <a:rPr lang="fa-IR" sz="4400" dirty="0" smtClean="0">
                <a:cs typeface="B Nazanin" pitchFamily="2" charset="-78"/>
              </a:rPr>
              <a:t>زمانبندی تک پردازنده ای</a:t>
            </a:r>
            <a:endParaRPr lang="en-US" sz="4400" dirty="0">
              <a:cs typeface="B Nazanin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990600" y="914400"/>
            <a:ext cx="6858000" cy="914400"/>
          </a:xfrm>
        </p:spPr>
        <p:txBody>
          <a:bodyPr>
            <a:noAutofit/>
          </a:bodyPr>
          <a:lstStyle/>
          <a:p>
            <a:pPr algn="r" rtl="1"/>
            <a:r>
              <a:rPr lang="fa-IR" sz="6000" b="1" dirty="0">
                <a:solidFill>
                  <a:schemeClr val="bg1"/>
                </a:solidFill>
                <a:cs typeface="B Nazanin" pitchFamily="2" charset="-78"/>
              </a:rPr>
              <a:t>قسمت </a:t>
            </a:r>
            <a:r>
              <a:rPr lang="fa-IR" sz="6000" b="1" dirty="0" smtClean="0">
                <a:solidFill>
                  <a:schemeClr val="bg1"/>
                </a:solidFill>
                <a:cs typeface="B Nazanin" pitchFamily="2" charset="-78"/>
              </a:rPr>
              <a:t>چهارم: زمانبندی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14400" y="5040086"/>
            <a:ext cx="6858000" cy="1066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1800" smtClean="0">
                <a:solidFill>
                  <a:schemeClr val="tx1"/>
                </a:solidFill>
                <a:cs typeface="B Nazanin" pitchFamily="2" charset="-78"/>
              </a:rPr>
              <a:t>وحیده </a:t>
            </a:r>
            <a:r>
              <a:rPr lang="fa-IR" sz="1800" dirty="0" smtClean="0">
                <a:solidFill>
                  <a:schemeClr val="tx1"/>
                </a:solidFill>
                <a:cs typeface="B Nazanin" pitchFamily="2" charset="-78"/>
              </a:rPr>
              <a:t>بابائیان</a:t>
            </a:r>
          </a:p>
          <a:p>
            <a:pPr algn="ctr"/>
            <a:r>
              <a:rPr lang="en-US" sz="1800" dirty="0" smtClean="0">
                <a:solidFill>
                  <a:schemeClr val="tx1"/>
                </a:solidFill>
                <a:cs typeface="B Nazanin" pitchFamily="2" charset="-78"/>
              </a:rPr>
              <a:t>vahidebabaiyan@yahoo.com</a:t>
            </a:r>
          </a:p>
        </p:txBody>
      </p:sp>
    </p:spTree>
    <p:extLst>
      <p:ext uri="{BB962C8B-B14F-4D97-AF65-F5344CB8AC3E}">
        <p14:creationId xmlns:p14="http://schemas.microsoft.com/office/powerpoint/2010/main" val="282031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معیارهای زمانبندی</a:t>
            </a:r>
            <a:endParaRPr lang="en-US" dirty="0" smtClean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b="1" u="sng" dirty="0" smtClean="0"/>
              <a:t>از دید کاربر(مربوط به کارآمدی):</a:t>
            </a:r>
            <a:endParaRPr lang="en-US" b="1" u="sng" dirty="0" smtClean="0"/>
          </a:p>
          <a:p>
            <a:pPr lvl="1"/>
            <a:r>
              <a:rPr lang="fa-IR" b="1" dirty="0" smtClean="0"/>
              <a:t>زمان کل</a:t>
            </a:r>
            <a:r>
              <a:rPr lang="fa-IR" dirty="0" smtClean="0"/>
              <a:t>: فاصله زمانی بین پذیرفتن یک فرایند تا تکمیل آن، که شامل زمان واقعی اجرا و زمان صرف شده در انتظار صف های مختلف می باشد.</a:t>
            </a:r>
          </a:p>
          <a:p>
            <a:pPr lvl="1"/>
            <a:r>
              <a:rPr lang="fa-IR" b="1" dirty="0" smtClean="0"/>
              <a:t>زمان پاسخ: </a:t>
            </a:r>
            <a:r>
              <a:rPr lang="fa-IR" dirty="0" smtClean="0"/>
              <a:t>مدت زمان سپری شده از ورود یک کار به سیستم تا زمان تولید اولین خروجی (نه تکمیل آن!)</a:t>
            </a:r>
          </a:p>
          <a:p>
            <a:pPr lvl="1"/>
            <a:r>
              <a:rPr lang="fa-IR" b="1" dirty="0" smtClean="0"/>
              <a:t>آخرین مهلت: </a:t>
            </a:r>
            <a:r>
              <a:rPr lang="fa-IR" dirty="0" smtClean="0"/>
              <a:t>هنگامی که آخرین مهلت تکمیل فرایند بتواند مشخص شود، سیاست زمانبندی باید در جهت حداکثرسازی درصد ارضای آخرین مهلت ها به اهداف دیگر کمتر اهمیت دهد.</a:t>
            </a:r>
            <a:endParaRPr lang="fa-IR" b="1" dirty="0" smtClean="0"/>
          </a:p>
          <a:p>
            <a:pPr marL="0" indent="0">
              <a:buNone/>
            </a:pPr>
            <a:r>
              <a:rPr lang="en-US" b="1" u="sng" dirty="0" smtClean="0"/>
              <a:t> </a:t>
            </a:r>
            <a:r>
              <a:rPr lang="fa-IR" b="1" u="sng" dirty="0" smtClean="0"/>
              <a:t>از دید کاربر(سایرمعیارها)</a:t>
            </a:r>
          </a:p>
          <a:p>
            <a:pPr lvl="1"/>
            <a:r>
              <a:rPr lang="fa-IR" b="1" dirty="0" smtClean="0"/>
              <a:t>قابلیت پیش بینی:</a:t>
            </a:r>
            <a:r>
              <a:rPr lang="fa-IR" dirty="0" smtClean="0"/>
              <a:t> یک کار داده شده در زمان تقریباً یکسان و با بهای تقریباً یکسان و مستقل از بار روی سیستم انجام گیرد.</a:t>
            </a:r>
            <a:endParaRPr lang="fa-IR" b="1" dirty="0" smtClean="0"/>
          </a:p>
        </p:txBody>
      </p:sp>
    </p:spTree>
    <p:extLst>
      <p:ext uri="{BB962C8B-B14F-4D97-AF65-F5344CB8AC3E}">
        <p14:creationId xmlns:p14="http://schemas.microsoft.com/office/powerpoint/2010/main" val="17860119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fa-IR" dirty="0"/>
              <a:t>معیارهای زمانبندی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419600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fa-IR" b="1" u="sng" dirty="0"/>
              <a:t>از دید سیستم (مربوط به کارآمدی):</a:t>
            </a:r>
            <a:endParaRPr lang="en-US" b="1" u="sng" dirty="0"/>
          </a:p>
          <a:p>
            <a:pPr lvl="1" algn="just">
              <a:defRPr/>
            </a:pPr>
            <a:r>
              <a:rPr lang="fa-IR" b="1" dirty="0" smtClean="0"/>
              <a:t>توان عملیاتی: </a:t>
            </a:r>
            <a:r>
              <a:rPr lang="fa-IR" dirty="0" smtClean="0"/>
              <a:t>تعداد فرایندهای کامل شده در واحد زمان.</a:t>
            </a:r>
          </a:p>
          <a:p>
            <a:pPr lvl="1" algn="just">
              <a:defRPr/>
            </a:pPr>
            <a:r>
              <a:rPr lang="fa-IR" b="1" dirty="0" smtClean="0"/>
              <a:t>استفاده از پردازنده</a:t>
            </a:r>
            <a:r>
              <a:rPr lang="fa-IR" dirty="0" smtClean="0"/>
              <a:t>:</a:t>
            </a:r>
            <a:r>
              <a:rPr lang="en-US" dirty="0" smtClean="0"/>
              <a:t> </a:t>
            </a:r>
            <a:r>
              <a:rPr lang="fa-IR" dirty="0" smtClean="0"/>
              <a:t>درصد زمانی که پردازنده مشغول می باشد. </a:t>
            </a:r>
            <a:endParaRPr lang="fa-IR" dirty="0"/>
          </a:p>
          <a:p>
            <a:pPr marL="0" indent="0" algn="just">
              <a:buNone/>
              <a:defRPr/>
            </a:pPr>
            <a:r>
              <a:rPr lang="fa-IR" b="1" u="sng" dirty="0"/>
              <a:t>از دید سیستم </a:t>
            </a:r>
            <a:r>
              <a:rPr lang="fa-IR" b="1" u="sng" dirty="0" smtClean="0"/>
              <a:t>(سایر معیارها):</a:t>
            </a:r>
            <a:endParaRPr lang="en-US" b="1" u="sng" dirty="0"/>
          </a:p>
          <a:p>
            <a:pPr algn="just"/>
            <a:r>
              <a:rPr lang="fa-IR" sz="2000" b="1" dirty="0"/>
              <a:t>عدالت</a:t>
            </a:r>
            <a:r>
              <a:rPr lang="fa-IR" sz="2200" dirty="0"/>
              <a:t>: با فرایندها باید یکسان برخورد شود و هیچ فرایند نباید از گرسنگی رنج بکشد</a:t>
            </a:r>
            <a:r>
              <a:rPr lang="fa-IR" dirty="0"/>
              <a:t>.</a:t>
            </a:r>
            <a:endParaRPr lang="fa-IR" b="1" dirty="0"/>
          </a:p>
          <a:p>
            <a:pPr algn="just"/>
            <a:r>
              <a:rPr lang="fa-IR" sz="2000" b="1" dirty="0"/>
              <a:t>اعمال </a:t>
            </a:r>
            <a:r>
              <a:rPr lang="fa-IR" sz="2000" b="1" dirty="0" smtClean="0"/>
              <a:t>اولویت ها</a:t>
            </a:r>
            <a:r>
              <a:rPr lang="fa-IR" sz="2000" b="1" dirty="0"/>
              <a:t>: </a:t>
            </a:r>
            <a:r>
              <a:rPr lang="fa-IR" sz="2200" dirty="0"/>
              <a:t>زمانی که به فرایندها اولویت داده شود سیاست زمانبندی باید فرایند های با اولویت بالاتر را مقدم بدارد.</a:t>
            </a:r>
          </a:p>
          <a:p>
            <a:pPr algn="just"/>
            <a:r>
              <a:rPr lang="fa-IR" sz="2000" b="1" dirty="0"/>
              <a:t>توازن در منابع: </a:t>
            </a:r>
            <a:r>
              <a:rPr lang="fa-IR" sz="2200" dirty="0"/>
              <a:t>سیاست زمانبندی باید منابع سیستم را مشغول نگه دارد. فرایندهایی که از منابع بسیار مشغول کمتر استفاده می کنند باید مقدم شمرده شوند.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12560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939734A-DCFA-45E8-9916-08D177FC67BF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اولویت ها</a:t>
            </a:r>
            <a:endParaRPr lang="en-US" dirty="0" smtClean="0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8458200" cy="4419600"/>
          </a:xfrm>
        </p:spPr>
        <p:txBody>
          <a:bodyPr/>
          <a:lstStyle/>
          <a:p>
            <a:pPr algn="just"/>
            <a:r>
              <a:rPr lang="fa-IR" dirty="0" smtClean="0"/>
              <a:t>زمانبند همواره فرایند دارای اولویت بالاتر را زودتر از فرایند با اولویت پایین انتخاب خواهد نمود.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با در نظر گرفتن صف های آماده مختلف برای سطوح مختلف اولویت امکان پذیر است.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فرایندهای موجود در صف های اولویت پایین ممکن است دچار گرسنگی شوند. </a:t>
            </a:r>
          </a:p>
          <a:p>
            <a:pPr lvl="1" algn="just"/>
            <a:r>
              <a:rPr lang="fa-IR" dirty="0" smtClean="0"/>
              <a:t>راه حل: تغییر سطح اولویت فرایند با گذشت زمان و عمر فرایند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70552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543800" cy="762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cs typeface="B Nazanin" pitchFamily="2" charset="-78"/>
              </a:rPr>
              <a:t>صف بندی بر حسب اولویت</a:t>
            </a:r>
            <a:endParaRPr lang="en-US" sz="4400" b="1" dirty="0">
              <a:cs typeface="B Nazanin" pitchFamily="2" charset="-78"/>
            </a:endParaRPr>
          </a:p>
        </p:txBody>
      </p:sp>
      <p:pic>
        <p:nvPicPr>
          <p:cNvPr id="30723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524000"/>
            <a:ext cx="6169686" cy="5219700"/>
          </a:xfrm>
          <a:noFill/>
        </p:spPr>
      </p:pic>
      <p:sp>
        <p:nvSpPr>
          <p:cNvPr id="3" name="Rectangle 2"/>
          <p:cNvSpPr/>
          <p:nvPr/>
        </p:nvSpPr>
        <p:spPr>
          <a:xfrm>
            <a:off x="533400" y="6019800"/>
            <a:ext cx="80010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2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حالت تصمیم گیری</a:t>
            </a:r>
            <a:endParaRPr lang="en-US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بدون قبضه کردن(</a:t>
            </a:r>
            <a:r>
              <a:rPr lang="en-US" b="1" dirty="0" err="1" smtClean="0"/>
              <a:t>Nonpreemptive</a:t>
            </a:r>
            <a:r>
              <a:rPr lang="fa-IR" b="1" dirty="0" smtClean="0"/>
              <a:t>)</a:t>
            </a:r>
          </a:p>
          <a:p>
            <a:pPr lvl="1"/>
            <a:r>
              <a:rPr lang="fa-IR" sz="2400" dirty="0" smtClean="0"/>
              <a:t>زمانی که یک فرایند در حالت اجرا باشد، آنقدر به کار خود ادامه می دهد تا خاتمه یافته و یا برای </a:t>
            </a:r>
            <a:r>
              <a:rPr lang="en-US" sz="2400" dirty="0" smtClean="0"/>
              <a:t>I/O</a:t>
            </a:r>
            <a:r>
              <a:rPr lang="fa-IR" sz="2400" dirty="0" smtClean="0"/>
              <a:t> مسدود شود.</a:t>
            </a:r>
            <a:endParaRPr lang="en-US" sz="2400" dirty="0" smtClean="0"/>
          </a:p>
          <a:p>
            <a:pPr lvl="1"/>
            <a:endParaRPr lang="en-US" sz="2400" dirty="0" smtClean="0"/>
          </a:p>
          <a:p>
            <a:pPr marL="0" indent="0">
              <a:buNone/>
            </a:pPr>
            <a:r>
              <a:rPr lang="fa-IR" b="1" dirty="0" smtClean="0"/>
              <a:t>قبضه شونده(</a:t>
            </a:r>
            <a:r>
              <a:rPr lang="en-US" b="1" dirty="0" smtClean="0"/>
              <a:t>Preemptive</a:t>
            </a:r>
            <a:r>
              <a:rPr lang="fa-IR" b="1" dirty="0" smtClean="0"/>
              <a:t>)</a:t>
            </a:r>
            <a:endParaRPr lang="en-US" b="1" dirty="0" smtClean="0"/>
          </a:p>
          <a:p>
            <a:pPr lvl="1"/>
            <a:r>
              <a:rPr lang="fa-IR" sz="2400" dirty="0" smtClean="0"/>
              <a:t>فرایند جاری که در حال اجرا است ممکن است وقفه خورده و توسط سیستم عامل به صف آماده انتقال یابد.</a:t>
            </a:r>
          </a:p>
          <a:p>
            <a:pPr lvl="1"/>
            <a:r>
              <a:rPr lang="fa-IR" sz="2400" dirty="0" smtClean="0"/>
              <a:t>سیستم عامل می تواند پردازنده را به زور از فرایند قبضه نماید!</a:t>
            </a:r>
          </a:p>
        </p:txBody>
      </p:sp>
    </p:spTree>
    <p:extLst>
      <p:ext uri="{BB962C8B-B14F-4D97-AF65-F5344CB8AC3E}">
        <p14:creationId xmlns:p14="http://schemas.microsoft.com/office/powerpoint/2010/main" val="203477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800975" cy="914400"/>
          </a:xfrm>
        </p:spPr>
        <p:txBody>
          <a:bodyPr/>
          <a:lstStyle/>
          <a:p>
            <a:r>
              <a:rPr lang="fa-IR" sz="4400" dirty="0" smtClean="0"/>
              <a:t>مثال – الگوریتم های مختلف زمانبندی</a:t>
            </a:r>
            <a:endParaRPr lang="en-US" sz="4400" dirty="0" smtClean="0"/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1981200"/>
            <a:ext cx="7620000" cy="4358985"/>
          </a:xfrm>
          <a:noFill/>
        </p:spPr>
      </p:pic>
    </p:spTree>
    <p:extLst>
      <p:ext uri="{BB962C8B-B14F-4D97-AF65-F5344CB8AC3E}">
        <p14:creationId xmlns:p14="http://schemas.microsoft.com/office/powerpoint/2010/main" val="41884967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/>
              <a:t>خدمت به ترتیب ورود</a:t>
            </a:r>
            <a:br>
              <a:rPr lang="fa-IR" sz="3200" dirty="0" smtClean="0"/>
            </a:br>
            <a:r>
              <a:rPr lang="en-US" sz="3200" dirty="0" smtClean="0"/>
              <a:t>First-Come-First-Served</a:t>
            </a:r>
            <a:r>
              <a:rPr lang="fa-IR" sz="3200" dirty="0" smtClean="0"/>
              <a:t> </a:t>
            </a:r>
            <a:r>
              <a:rPr lang="en-US" sz="3200" dirty="0" smtClean="0"/>
              <a:t>(FCFS)</a:t>
            </a:r>
          </a:p>
        </p:txBody>
      </p:sp>
      <p:pic>
        <p:nvPicPr>
          <p:cNvPr id="3379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4343400"/>
            <a:ext cx="8583533" cy="1905000"/>
          </a:xfrm>
          <a:noFill/>
        </p:spPr>
      </p:pic>
      <p:sp>
        <p:nvSpPr>
          <p:cNvPr id="3379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352800" y="2171700"/>
            <a:ext cx="5334000" cy="16764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dirty="0" smtClean="0">
                <a:cs typeface="B Nazanin" pitchFamily="2" charset="-78"/>
              </a:rPr>
              <a:t>هر فرایندی به انتهای صف آماده انتقال می یابد.</a:t>
            </a:r>
          </a:p>
          <a:p>
            <a:pPr marL="0" indent="0" algn="just" rtl="1">
              <a:buNone/>
            </a:pPr>
            <a:r>
              <a:rPr lang="fa-IR" dirty="0" smtClean="0">
                <a:cs typeface="B Nazanin" pitchFamily="2" charset="-78"/>
              </a:rPr>
              <a:t>زمانی که اجرای فرایند جاری به پایان رسید (به هر دلیل) فرایندی که از همه زودتر وارد صف شده است انتخاب خواهد شد.</a:t>
            </a:r>
            <a:endParaRPr lang="en-US" dirty="0" smtClean="0">
              <a:cs typeface="B Nazanin" pitchFamily="2" charset="-78"/>
            </a:endParaRPr>
          </a:p>
        </p:txBody>
      </p:sp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3062338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75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EA36731-802C-4C3E-AAAE-AA5E22C2AE9D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800" dirty="0"/>
              <a:t>خدمت به ترتیب ورود</a:t>
            </a:r>
            <a:br>
              <a:rPr lang="fa-IR" sz="2800" dirty="0"/>
            </a:br>
            <a:r>
              <a:rPr lang="en-US" sz="2800" dirty="0"/>
              <a:t>First-Come-First-Served</a:t>
            </a:r>
            <a:r>
              <a:rPr lang="fa-IR" sz="2800" dirty="0"/>
              <a:t> </a:t>
            </a:r>
            <a:r>
              <a:rPr lang="en-US" sz="2800" dirty="0"/>
              <a:t>(FCFS)</a:t>
            </a:r>
            <a:endParaRPr lang="en-US" sz="2800" dirty="0" smtClean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8077200" cy="4419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a-IR" b="1" u="sng" dirty="0" smtClean="0"/>
              <a:t>اشکالات:</a:t>
            </a:r>
          </a:p>
          <a:p>
            <a:r>
              <a:rPr lang="fa-IR" dirty="0" smtClean="0"/>
              <a:t>یک فرایند کوتاه باید قبل از اجرا منتظر اتمام همه فرایندهای بلندی بشود که زودتر از آن فرایند وارد سیستم شده اند.</a:t>
            </a:r>
          </a:p>
          <a:p>
            <a:endParaRPr lang="fa-IR" dirty="0" smtClean="0"/>
          </a:p>
          <a:p>
            <a:endParaRPr lang="fa-IR" dirty="0"/>
          </a:p>
          <a:p>
            <a:pPr marL="0" indent="0">
              <a:buNone/>
            </a:pPr>
            <a:r>
              <a:rPr lang="fa-IR" dirty="0" smtClean="0"/>
              <a:t>مثال: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مطلوب برای فرایندهای در تنگنای پردازنده</a:t>
            </a:r>
          </a:p>
          <a:p>
            <a:pPr lvl="1"/>
            <a:r>
              <a:rPr lang="fa-IR" dirty="0" smtClean="0"/>
              <a:t>فرایند های در تنگنای </a:t>
            </a:r>
            <a:r>
              <a:rPr lang="en-US" dirty="0" smtClean="0"/>
              <a:t>I/O</a:t>
            </a:r>
            <a:r>
              <a:rPr lang="fa-IR" dirty="0" smtClean="0"/>
              <a:t> باید منتظر اتمام اجرای فرایند های در تنگنای پردازنده بمانند و پس آن مدت کوتاهی پردازنده را در اختیار گرفته و مجددا وقفه </a:t>
            </a:r>
            <a:r>
              <a:rPr lang="en-US" dirty="0" smtClean="0"/>
              <a:t>I/O</a:t>
            </a:r>
            <a:r>
              <a:rPr lang="fa-IR" dirty="0" smtClean="0"/>
              <a:t> می خورند و به انتهای صف منتقل خواهند شد. (فرایندهای در انتظار </a:t>
            </a:r>
            <a:r>
              <a:rPr lang="en-US" dirty="0" smtClean="0"/>
              <a:t>I/O</a:t>
            </a:r>
            <a:r>
              <a:rPr lang="fa-IR" dirty="0" smtClean="0"/>
              <a:t> متضرر خواهند شد.)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3200400" cy="2196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02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E5BB38-2FBA-451B-B420-0C7B6CB55E93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393473"/>
            <a:ext cx="70866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dirty="0" smtClean="0">
                <a:cs typeface="B Nazanin" pitchFamily="2" charset="-78"/>
              </a:rPr>
              <a:t>نوبت گردشی</a:t>
            </a:r>
            <a:r>
              <a:rPr lang="fa-IR" sz="4400" dirty="0" smtClean="0">
                <a:cs typeface="B Nazanin" pitchFamily="2" charset="-78"/>
              </a:rPr>
              <a:t>(</a:t>
            </a:r>
            <a:r>
              <a:rPr lang="en-US" sz="4400" b="1" dirty="0" smtClean="0">
                <a:latin typeface="+mn-lt"/>
                <a:cs typeface="B Koodak" pitchFamily="2" charset="-78"/>
              </a:rPr>
              <a:t>Round-Robin</a:t>
            </a:r>
            <a:r>
              <a:rPr lang="fa-IR" sz="4400" b="1" dirty="0" smtClean="0">
                <a:latin typeface="+mn-lt"/>
                <a:cs typeface="B Koodak" pitchFamily="2" charset="-78"/>
              </a:rPr>
              <a:t>)</a:t>
            </a:r>
            <a:endParaRPr lang="en-US" sz="4400" b="1" dirty="0" smtClean="0">
              <a:latin typeface="+mn-lt"/>
              <a:cs typeface="B Koodak" pitchFamily="2" charset="-78"/>
            </a:endParaRP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3249" y="4572000"/>
            <a:ext cx="8156575" cy="1676400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پردازنده برای یک برهه زمانی مشخص در اختیار هر فرایند قرار می گیرد.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پس از اتمام برهه زمانی هر فرایند به انتهای صف آماده منتقل خواهد شد. 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استفاده از حالت قبضه شونده بر اساس وقفه ساعت.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تحت عنوان </a:t>
            </a:r>
            <a:r>
              <a:rPr lang="en-US" sz="1800" dirty="0"/>
              <a:t>time </a:t>
            </a:r>
            <a:r>
              <a:rPr lang="en-US" sz="1800" dirty="0" smtClean="0"/>
              <a:t>slicing</a:t>
            </a:r>
            <a:r>
              <a:rPr lang="fa-IR" sz="2000" dirty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نیز شناخته شده است.</a:t>
            </a:r>
            <a:endParaRPr lang="en-US" sz="1800" dirty="0"/>
          </a:p>
        </p:txBody>
      </p:sp>
      <p:pic>
        <p:nvPicPr>
          <p:cNvPr id="358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533401"/>
            <a:ext cx="2670175" cy="152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60575"/>
            <a:ext cx="8001000" cy="254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73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/>
          <a:lstStyle/>
          <a:p>
            <a:r>
              <a:rPr lang="fa-IR" sz="4400" dirty="0">
                <a:cs typeface="B Koodak" pitchFamily="2" charset="-78"/>
              </a:rPr>
              <a:t>نوبت گردشی(</a:t>
            </a:r>
            <a:r>
              <a:rPr lang="en-US" sz="4400" dirty="0">
                <a:cs typeface="B Koodak" pitchFamily="2" charset="-78"/>
              </a:rPr>
              <a:t>Round-Robin</a:t>
            </a:r>
            <a:r>
              <a:rPr lang="fa-IR" sz="4400" dirty="0" smtClean="0">
                <a:cs typeface="B Koodak" pitchFamily="2" charset="-78"/>
              </a:rPr>
              <a:t>)</a:t>
            </a:r>
            <a:endParaRPr lang="en-US" sz="4400" dirty="0" smtClean="0"/>
          </a:p>
        </p:txBody>
      </p:sp>
      <p:sp>
        <p:nvSpPr>
          <p:cNvPr id="37892" name="Content Placeholder 2"/>
          <p:cNvSpPr>
            <a:spLocks noGrp="1"/>
          </p:cNvSpPr>
          <p:nvPr>
            <p:ph idx="1"/>
          </p:nvPr>
        </p:nvSpPr>
        <p:spPr>
          <a:xfrm>
            <a:off x="304801" y="1652588"/>
            <a:ext cx="8382000" cy="4519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/>
              <a:t>نکته: انتخاب </a:t>
            </a:r>
            <a:r>
              <a:rPr lang="fa-IR" b="1" dirty="0"/>
              <a:t>میزان مناسب برای برهه </a:t>
            </a:r>
            <a:r>
              <a:rPr lang="fa-IR" b="1" dirty="0" smtClean="0"/>
              <a:t>زمانی</a:t>
            </a:r>
          </a:p>
          <a:p>
            <a:pPr marL="0" indent="0">
              <a:buNone/>
            </a:pPr>
            <a:r>
              <a:rPr lang="fa-IR" b="1" dirty="0" smtClean="0"/>
              <a:t>برهه زمانی کوتاه:</a:t>
            </a:r>
          </a:p>
          <a:p>
            <a:pPr lvl="1"/>
            <a:r>
              <a:rPr lang="fa-IR" dirty="0" smtClean="0"/>
              <a:t>سرعت در اجرای فرایندهای کوتاه</a:t>
            </a:r>
          </a:p>
          <a:p>
            <a:pPr lvl="1"/>
            <a:r>
              <a:rPr lang="fa-IR" dirty="0" smtClean="0"/>
              <a:t>سربار پردازش بالا در اداره ساعت و اجرای زمانبندی و توزیع فرایندها</a:t>
            </a:r>
          </a:p>
          <a:p>
            <a:pPr lvl="1"/>
            <a:endParaRPr lang="fa-IR" dirty="0" smtClean="0"/>
          </a:p>
          <a:p>
            <a:pPr marL="0" indent="0">
              <a:buNone/>
            </a:pPr>
            <a:r>
              <a:rPr lang="fa-IR" b="1" dirty="0" smtClean="0"/>
              <a:t>برهه زمانی بیشتر از زمان اجرای بلندترین فرایند:</a:t>
            </a:r>
          </a:p>
          <a:p>
            <a:pPr lvl="1"/>
            <a:r>
              <a:rPr lang="fa-IR" dirty="0" smtClean="0"/>
              <a:t>تنزل به </a:t>
            </a:r>
            <a:r>
              <a:rPr lang="en-US" dirty="0" smtClean="0"/>
              <a:t>FCFS</a:t>
            </a:r>
            <a:endParaRPr lang="fa-IR" dirty="0" smtClean="0"/>
          </a:p>
          <a:p>
            <a:pPr lvl="1"/>
            <a:endParaRPr lang="fa-IR" dirty="0" smtClean="0"/>
          </a:p>
          <a:p>
            <a:pPr marL="0" indent="0">
              <a:buNone/>
            </a:pPr>
            <a:r>
              <a:rPr lang="fa-IR" b="1" dirty="0" smtClean="0"/>
              <a:t>بهترین رویکرد:</a:t>
            </a:r>
          </a:p>
          <a:p>
            <a:pPr lvl="1"/>
            <a:r>
              <a:rPr lang="fa-IR" sz="2000" dirty="0" smtClean="0"/>
              <a:t>برهه زمانی باید اندکی بیشتر از زمان اجرای یک کار محاوره ای کوچک باشد. تا یک کارمحاوره ای در یک برهه زمانی بتواند اجرا شود.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78309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8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8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ahoma"/>
                <a:ea typeface="Tahoma"/>
              </a:rPr>
              <a:t>عناوین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1676400"/>
            <a:ext cx="6934200" cy="3962400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250000"/>
              </a:lnSpc>
              <a:buFont typeface="+mj-lt"/>
              <a:buAutoNum type="arabicPeriod"/>
            </a:pPr>
            <a:r>
              <a:rPr lang="fa-IR" dirty="0" smtClean="0">
                <a:sym typeface="AGA Arabesque" pitchFamily="2" charset="2"/>
              </a:rPr>
              <a:t>انواع زمانبندی پردازنده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زمانبندی بلند مدت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زمانبندی میان مدت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زمانبندی کوتاه مدت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>
                <a:sym typeface="AGA Arabesque" pitchFamily="2" charset="2"/>
              </a:rPr>
              <a:t>الگوریتم های زمانبندی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معیارهای زمانبندی کوتاه مدت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استفاده از اولویت ها</a:t>
            </a:r>
          </a:p>
          <a:p>
            <a:pPr lvl="1">
              <a:buFont typeface="Wingdings" pitchFamily="2" charset="2"/>
              <a:buChar char="Ø"/>
            </a:pPr>
            <a:r>
              <a:rPr lang="fa-IR" dirty="0" smtClean="0">
                <a:sym typeface="AGA Arabesque" pitchFamily="2" charset="2"/>
              </a:rPr>
              <a:t>سیاست های زمانبندی دیگر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039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838200"/>
          </a:xfrm>
        </p:spPr>
        <p:txBody>
          <a:bodyPr/>
          <a:lstStyle/>
          <a:p>
            <a:r>
              <a:rPr lang="fa-IR" dirty="0" smtClean="0"/>
              <a:t>اثر برهه زمانی برای قبضه کردن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6460218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7724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09618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914400"/>
          </a:xfrm>
        </p:spPr>
        <p:txBody>
          <a:bodyPr/>
          <a:lstStyle/>
          <a:p>
            <a:r>
              <a:rPr lang="fa-IR" dirty="0" smtClean="0"/>
              <a:t>اثر برهه زمانی برای قبضه کردن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64928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71" y="2286000"/>
            <a:ext cx="816292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68405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Koodak" pitchFamily="2" charset="-78"/>
              </a:rPr>
              <a:t>نوبت گردشی(</a:t>
            </a:r>
            <a:r>
              <a:rPr lang="en-US" dirty="0">
                <a:cs typeface="B Koodak" pitchFamily="2" charset="-78"/>
              </a:rPr>
              <a:t>Round-Robin</a:t>
            </a:r>
            <a:r>
              <a:rPr lang="fa-IR" dirty="0">
                <a:cs typeface="B Koodak" pitchFamily="2" charset="-78"/>
              </a:rPr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70725" y="6221413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F69624E-EC1B-474D-A779-06CD9CEF54B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38600" y="2286000"/>
            <a:ext cx="4076700" cy="609600"/>
          </a:xfrm>
        </p:spPr>
        <p:txBody>
          <a:bodyPr/>
          <a:lstStyle/>
          <a:p>
            <a:pPr marL="0" indent="0">
              <a:buNone/>
            </a:pPr>
            <a:r>
              <a:rPr lang="fa-IR" dirty="0"/>
              <a:t>نوبت گردشی با 4 برهه زمانی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57600"/>
            <a:ext cx="8096935" cy="262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09057"/>
            <a:ext cx="3244921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08783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نوبت گردشی مجازی </a:t>
            </a:r>
            <a:r>
              <a:rPr lang="en-US" dirty="0" smtClean="0"/>
              <a:t>(VRR)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0" y="1905000"/>
            <a:ext cx="4267200" cy="4572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just"/>
            <a:r>
              <a:rPr lang="fa-IR" sz="2000" dirty="0" smtClean="0"/>
              <a:t>جهت ایجاد عدالت بین فرایندهای در تنگنای </a:t>
            </a:r>
            <a:r>
              <a:rPr lang="en-US" sz="2000" dirty="0" smtClean="0"/>
              <a:t>I/O</a:t>
            </a:r>
            <a:r>
              <a:rPr lang="fa-IR" sz="2000" dirty="0" smtClean="0"/>
              <a:t> و فرایندهای در تنگنای پردازنده استفاده می شود.</a:t>
            </a:r>
          </a:p>
          <a:p>
            <a:pPr algn="just"/>
            <a:endParaRPr lang="fa-IR" sz="2000" dirty="0" smtClean="0"/>
          </a:p>
          <a:p>
            <a:pPr algn="just"/>
            <a:r>
              <a:rPr lang="fa-IR" sz="2000" dirty="0" smtClean="0"/>
              <a:t>یک صف کمکی برای فرایندهایی که در بین برهه زمانی خود دچار وقفه شده اند وجود دارد. فرایندها پس از انجام عملیات ورودی/خروجی به جای انتقال به انتهای صف آماده به انتهای صف کمکی انتقال می یابند. </a:t>
            </a:r>
          </a:p>
          <a:p>
            <a:pPr algn="just"/>
            <a:endParaRPr lang="fa-IR" sz="2000" dirty="0" smtClean="0"/>
          </a:p>
          <a:p>
            <a:pPr algn="just"/>
            <a:r>
              <a:rPr lang="fa-IR" sz="2000" dirty="0" smtClean="0"/>
              <a:t>اولویت صف کمکی از صف آماده بیشتر است.</a:t>
            </a:r>
          </a:p>
          <a:p>
            <a:pPr algn="just"/>
            <a:endParaRPr lang="fa-IR" sz="2000" dirty="0" smtClean="0"/>
          </a:p>
          <a:p>
            <a:pPr algn="just"/>
            <a:r>
              <a:rPr lang="fa-IR" sz="2000" dirty="0" smtClean="0"/>
              <a:t>وقتی فرایندی در صف کمکی توزیع می گردد، به اندازه برهه زمانی منهای زمان آخرین باری که برای اجرا انتخاب شده بود، به اجرا در می آید.</a:t>
            </a:r>
            <a:endParaRPr lang="en-US" sz="2000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782698"/>
            <a:ext cx="4419600" cy="4977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5247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5BEE6-9CDA-4857-8DF6-006D4E30CE1C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381000"/>
            <a:ext cx="7086600" cy="1328057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 smtClean="0">
                <a:latin typeface="+mn-lt"/>
                <a:cs typeface="B Nazanin" pitchFamily="2" charset="-78"/>
              </a:rPr>
              <a:t>کوتاه </a:t>
            </a:r>
            <a:r>
              <a:rPr lang="fa-IR" sz="2800" b="1" dirty="0">
                <a:latin typeface="+mn-lt"/>
                <a:cs typeface="B Nazanin" pitchFamily="2" charset="-78"/>
              </a:rPr>
              <a:t>ترین فرایند</a:t>
            </a:r>
            <a:r>
              <a:rPr lang="en-US" sz="4400" dirty="0" smtClean="0">
                <a:cs typeface="B Nazanin" pitchFamily="2" charset="-78"/>
              </a:rPr>
              <a:t/>
            </a:r>
            <a:br>
              <a:rPr lang="en-US" sz="4400" dirty="0" smtClean="0">
                <a:cs typeface="B Nazanin" pitchFamily="2" charset="-78"/>
              </a:rPr>
            </a:br>
            <a:r>
              <a:rPr lang="en-US" sz="3600" b="1" dirty="0" smtClean="0">
                <a:latin typeface="+mn-lt"/>
                <a:cs typeface="B Nazanin" pitchFamily="2" charset="-78"/>
              </a:rPr>
              <a:t>Shortest Process Next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4572000"/>
            <a:ext cx="8077200" cy="1600200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قبضه نشونده</a:t>
            </a:r>
            <a:endParaRPr lang="en-US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فرایندی که مدت زمان اجرای کمتری را دارد برای اجرا انتخاب می شود.</a:t>
            </a:r>
            <a:endParaRPr lang="en-US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فرایند های کوتاه به ابتدای صف آماده منتقل می شوند.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امکان گرسنگی فرایندهای طولانی وجود دارد.</a:t>
            </a:r>
            <a:endParaRPr lang="en-US" sz="2800" dirty="0" smtClean="0">
              <a:cs typeface="B Nazanin" pitchFamily="2" charset="-78"/>
            </a:endParaRPr>
          </a:p>
        </p:txBody>
      </p:sp>
      <p:grpSp>
        <p:nvGrpSpPr>
          <p:cNvPr id="40965" name="Group 1"/>
          <p:cNvGrpSpPr>
            <a:grpSpLocks/>
          </p:cNvGrpSpPr>
          <p:nvPr/>
        </p:nvGrpSpPr>
        <p:grpSpPr bwMode="auto">
          <a:xfrm>
            <a:off x="381000" y="2197100"/>
            <a:ext cx="7924800" cy="2209800"/>
            <a:chOff x="722060" y="1523546"/>
            <a:chExt cx="7237183" cy="1981654"/>
          </a:xfrm>
        </p:grpSpPr>
        <p:pic>
          <p:nvPicPr>
            <p:cNvPr id="4096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621"/>
            <a:stretch>
              <a:fillRect/>
            </a:stretch>
          </p:blipFill>
          <p:spPr bwMode="auto">
            <a:xfrm>
              <a:off x="2521941" y="1523546"/>
              <a:ext cx="5437302" cy="645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060" y="2168587"/>
              <a:ext cx="7224762" cy="133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277495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40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CE089AF-45FF-413A-BD5C-0E1FE262C906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543800" cy="1066800"/>
          </a:xfrm>
        </p:spPr>
        <p:txBody>
          <a:bodyPr/>
          <a:lstStyle/>
          <a:p>
            <a:r>
              <a:rPr lang="fa-IR" sz="3200" dirty="0"/>
              <a:t>کوتاه ترین فرایند</a:t>
            </a: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Shortest Process Next</a:t>
            </a:r>
            <a:endParaRPr lang="en-US" sz="4000" dirty="0" smtClean="0"/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b="1" dirty="0" smtClean="0"/>
              <a:t>مشکل اساسی:</a:t>
            </a:r>
          </a:p>
          <a:p>
            <a:pPr lvl="1"/>
            <a:r>
              <a:rPr lang="fa-IR" dirty="0" smtClean="0"/>
              <a:t>نیاز به دانستن زمان پردازش هر فرایند یا لااقل تخمین آن</a:t>
            </a:r>
          </a:p>
          <a:p>
            <a:endParaRPr lang="fa-IR" dirty="0"/>
          </a:p>
          <a:p>
            <a:pPr marL="0" indent="0">
              <a:buNone/>
            </a:pPr>
            <a:r>
              <a:rPr lang="fa-IR" b="1" dirty="0" smtClean="0"/>
              <a:t>روش های حل مشکل:</a:t>
            </a:r>
          </a:p>
          <a:p>
            <a:pPr lvl="1"/>
            <a:r>
              <a:rPr lang="fa-IR" dirty="0" smtClean="0"/>
              <a:t>تخمین توسط برنامه ساز</a:t>
            </a:r>
          </a:p>
          <a:p>
            <a:pPr lvl="1"/>
            <a:r>
              <a:rPr lang="fa-IR" dirty="0" smtClean="0"/>
              <a:t>جمع آوری اطلاعات آماری برای محیط های تولیدی دارای کار مشخص تکراری</a:t>
            </a:r>
          </a:p>
          <a:p>
            <a:pPr lvl="1"/>
            <a:r>
              <a:rPr lang="fa-IR" dirty="0" smtClean="0"/>
              <a:t>محاسبه متوسط دوره ای اجرایی برای فرایندهای محاوره ای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3371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9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9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تخمین زمان سرویس فرایند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a-IR" dirty="0" smtClean="0"/>
                  <a:t>یکی از روش های محاسبه</a:t>
                </a:r>
              </a:p>
              <a:p>
                <a:endParaRPr lang="fa-IR" dirty="0"/>
              </a:p>
              <a:p>
                <a:endParaRPr lang="fa-IR" dirty="0" smtClean="0"/>
              </a:p>
              <a:p>
                <a:endParaRPr lang="fa-IR" dirty="0"/>
              </a:p>
              <a:p>
                <a:endParaRPr lang="fa-IR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a-IR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a-IR" dirty="0" smtClean="0"/>
                  <a:t> : زمان اجرای فرایند برای </a:t>
                </a:r>
                <a:r>
                  <a:rPr lang="en-US" dirty="0" smtClean="0"/>
                  <a:t>i</a:t>
                </a:r>
                <a:r>
                  <a:rPr lang="fa-IR" dirty="0" smtClean="0"/>
                  <a:t> امین نوبت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a-IR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a-IR" dirty="0"/>
                  <a:t> </a:t>
                </a:r>
                <a:r>
                  <a:rPr lang="fa-IR" dirty="0" smtClean="0"/>
                  <a:t>: مقدار پیش بینی شده برای </a:t>
                </a:r>
                <a:r>
                  <a:rPr lang="en-US" dirty="0"/>
                  <a:t>i</a:t>
                </a:r>
                <a:r>
                  <a:rPr lang="fa-IR" dirty="0"/>
                  <a:t> امین </a:t>
                </a:r>
                <a:r>
                  <a:rPr lang="fa-IR" dirty="0" smtClean="0"/>
                  <a:t>بار</a:t>
                </a:r>
                <a:endParaRPr lang="fa-IR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a-IR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dirty="0"/>
                  <a:t> : مقدار پیش بینی شده برای </a:t>
                </a:r>
                <a:r>
                  <a:rPr lang="fa-IR" dirty="0" smtClean="0"/>
                  <a:t>اولین</a:t>
                </a:r>
                <a:r>
                  <a:rPr lang="en-US" smtClean="0"/>
                  <a:t> </a:t>
                </a:r>
                <a:r>
                  <a:rPr lang="fa-IR" smtClean="0"/>
                  <a:t>بار</a:t>
                </a:r>
                <a:endParaRPr lang="fa-IR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r="-1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14600"/>
            <a:ext cx="3150000" cy="11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556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تخمین زمان سرویس فرایند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067800" cy="4572000"/>
          </a:xfrm>
        </p:spPr>
        <p:txBody>
          <a:bodyPr>
            <a:normAutofit/>
          </a:bodyPr>
          <a:lstStyle/>
          <a:p>
            <a:r>
              <a:rPr lang="fa-IR" dirty="0" smtClean="0"/>
              <a:t>باز نویسی رابطه مذکور (برای اجتناب از محاسبه کل مجموع در هر بار):</a:t>
            </a:r>
          </a:p>
          <a:p>
            <a:endParaRPr lang="fa-IR" dirty="0"/>
          </a:p>
          <a:p>
            <a:endParaRPr lang="fa-IR" dirty="0" smtClean="0"/>
          </a:p>
          <a:p>
            <a:r>
              <a:rPr lang="fa-IR" dirty="0" smtClean="0"/>
              <a:t>روش متداول، استفاده از متوسط نمایی:</a:t>
            </a:r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𝛼 یک عامل ثابت وزن دار است که وزن نسبی کم و زیادی مشاهدات اخیر را تعیین می کند. می توانیم فرمول فوق را بسط دهیم: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29600" y="64928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38584"/>
            <a:ext cx="3200400" cy="81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304800" y="3945277"/>
            <a:ext cx="5908333" cy="782889"/>
            <a:chOff x="1219200" y="4876800"/>
            <a:chExt cx="7351395" cy="981075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4876800"/>
              <a:ext cx="5048250" cy="98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3238" y="5210609"/>
              <a:ext cx="1717357" cy="480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64339"/>
            <a:ext cx="9144000" cy="573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99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تخمین زمان سرویس فرایند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534400" cy="4572000"/>
          </a:xfrm>
        </p:spPr>
        <p:txBody>
          <a:bodyPr>
            <a:normAutofit/>
          </a:bodyPr>
          <a:lstStyle/>
          <a:p>
            <a:r>
              <a:rPr lang="fa-IR" dirty="0" smtClean="0"/>
              <a:t>با فرض </a:t>
            </a:r>
            <a:r>
              <a:rPr lang="en-US" dirty="0"/>
              <a:t> </a:t>
            </a:r>
            <a:r>
              <a:rPr lang="en-US" dirty="0" smtClean="0"/>
              <a:t>= 0.8</a:t>
            </a:r>
            <a:r>
              <a:rPr lang="fa-IR" dirty="0" smtClean="0"/>
              <a:t>𝛼 </a:t>
            </a:r>
            <a:r>
              <a:rPr lang="en-US" dirty="0" smtClean="0"/>
              <a:t> </a:t>
            </a:r>
            <a:r>
              <a:rPr lang="fa-IR" dirty="0" smtClean="0"/>
              <a:t>داریم: </a:t>
            </a:r>
          </a:p>
          <a:p>
            <a:endParaRPr lang="fa-IR" dirty="0" smtClean="0"/>
          </a:p>
          <a:p>
            <a:endParaRPr lang="fa-IR" dirty="0"/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pPr algn="ctr">
              <a:buFont typeface="Wingdings" pitchFamily="2" charset="2"/>
              <a:buChar char="ü"/>
            </a:pPr>
            <a:r>
              <a:rPr lang="fa-IR" dirty="0" smtClean="0"/>
              <a:t>ملاحظه می شود که وزن بیشتری به مشاهدات اخیر داده شده است.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29600" y="64928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43200"/>
            <a:ext cx="8444753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451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</p:spPr>
        <p:txBody>
          <a:bodyPr/>
          <a:lstStyle/>
          <a:p>
            <a:pPr>
              <a:defRPr/>
            </a:pPr>
            <a:fld id="{4C1B675A-71EB-4B61-A797-89DA8617DA4C}" type="slidenum">
              <a:rPr lang="en-US"/>
              <a:pPr>
                <a:defRPr/>
              </a:pPr>
              <a:t>29</a:t>
            </a:fld>
            <a:endParaRPr lang="en-US"/>
          </a:p>
        </p:txBody>
      </p:sp>
      <p:pic>
        <p:nvPicPr>
          <p:cNvPr id="44035" name="Picture 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371600"/>
            <a:ext cx="7630886" cy="5187780"/>
          </a:xfr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72886" y="381000"/>
            <a:ext cx="7543800" cy="1066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4400" b="1" dirty="0" smtClean="0">
                <a:cs typeface="B Nazanin" pitchFamily="2" charset="-78"/>
              </a:rPr>
              <a:t>ضرایب هموارساز نمایی</a:t>
            </a:r>
            <a:endParaRPr lang="en-US" sz="4400" b="1" dirty="0">
              <a:cs typeface="B Nazanin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09800" y="5334000"/>
            <a:ext cx="4038600" cy="381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dirty="0" smtClean="0">
                <a:cs typeface="B Nazanin" pitchFamily="2" charset="-78"/>
              </a:rPr>
              <a:t>عمر مشاهده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16200000">
            <a:off x="-266700" y="2955471"/>
            <a:ext cx="2895600" cy="381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 anchorCtr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dirty="0" smtClean="0">
                <a:cs typeface="B Nazanin" pitchFamily="2" charset="-78"/>
              </a:rPr>
              <a:t>مقدار ضریب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86600" y="1807142"/>
            <a:ext cx="1943100" cy="1938992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هر چه ضریب به </a:t>
            </a:r>
            <a:r>
              <a:rPr lang="en-US" sz="2400" dirty="0" smtClean="0">
                <a:cs typeface="B Nazanin" pitchFamily="2" charset="-78"/>
              </a:rPr>
              <a:t>1</a:t>
            </a:r>
            <a:r>
              <a:rPr lang="fa-IR" sz="2400" dirty="0" smtClean="0">
                <a:cs typeface="B Nazanin" pitchFamily="2" charset="-78"/>
              </a:rPr>
              <a:t> نزدیک تر باشد، وزن </a:t>
            </a:r>
            <a:r>
              <a:rPr lang="fa-IR" sz="2400" dirty="0">
                <a:cs typeface="B Nazanin" pitchFamily="2" charset="-78"/>
              </a:rPr>
              <a:t>بیشتری به مشاهدات اخیر داده </a:t>
            </a:r>
            <a:r>
              <a:rPr lang="fa-IR" sz="2400" dirty="0" smtClean="0">
                <a:cs typeface="B Nazanin" pitchFamily="2" charset="-78"/>
              </a:rPr>
              <a:t>می شود.</a:t>
            </a:r>
            <a:endParaRPr lang="fa-IR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38004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مقدمه</a:t>
            </a:r>
            <a:endParaRPr lang="en-US" dirty="0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/>
              <a:t>زمانبندی: </a:t>
            </a:r>
          </a:p>
          <a:p>
            <a:pPr lvl="1"/>
            <a:r>
              <a:rPr lang="fa-IR" dirty="0" smtClean="0"/>
              <a:t>اداره صف ها برای به حداقل رساندن تأخیر صف بندی و بهینه سازی کارایی در محیط صف بندی</a:t>
            </a:r>
          </a:p>
          <a:p>
            <a:pPr lvl="1"/>
            <a:r>
              <a:rPr lang="fa-IR" dirty="0" smtClean="0"/>
              <a:t>زمانبندی پردازنده به معنی انتساب فرایندها برای اجرا به پردازنده(ها) 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dirty="0" smtClean="0"/>
              <a:t>متریک های ارزیابی:</a:t>
            </a:r>
            <a:endParaRPr lang="en-US" dirty="0" smtClean="0"/>
          </a:p>
          <a:p>
            <a:pPr lvl="1"/>
            <a:r>
              <a:rPr lang="fa-IR" dirty="0" smtClean="0"/>
              <a:t>زمان پاسخ (</a:t>
            </a:r>
            <a:r>
              <a:rPr lang="en-US" dirty="0" smtClean="0"/>
              <a:t>Response time</a:t>
            </a:r>
            <a:r>
              <a:rPr lang="fa-IR" dirty="0" smtClean="0"/>
              <a:t>)</a:t>
            </a:r>
            <a:endParaRPr lang="en-US" dirty="0" smtClean="0"/>
          </a:p>
          <a:p>
            <a:pPr lvl="1"/>
            <a:r>
              <a:rPr lang="fa-IR" dirty="0" smtClean="0"/>
              <a:t>توان عملیاتی (</a:t>
            </a:r>
            <a:r>
              <a:rPr lang="en-US" dirty="0" smtClean="0"/>
              <a:t>Throughput</a:t>
            </a:r>
            <a:r>
              <a:rPr lang="fa-IR" dirty="0" smtClean="0"/>
              <a:t>)</a:t>
            </a:r>
            <a:endParaRPr lang="en-US" dirty="0" smtClean="0"/>
          </a:p>
          <a:p>
            <a:pPr lvl="1"/>
            <a:r>
              <a:rPr lang="fa-IR" dirty="0" smtClean="0"/>
              <a:t>کارآیی پردازنده (</a:t>
            </a:r>
            <a:r>
              <a:rPr lang="en-US" dirty="0" smtClean="0"/>
              <a:t>Processor efficiency</a:t>
            </a:r>
            <a:r>
              <a:rPr lang="fa-IR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024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9C278-D1D5-4CA9-A2A8-EA5D563F574B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45785" y="457200"/>
            <a:ext cx="70866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latin typeface="+mn-lt"/>
                <a:cs typeface="B Nazanin" pitchFamily="2" charset="-78"/>
              </a:rPr>
              <a:t>کوتاه ترین زمان باقیمانده</a:t>
            </a:r>
            <a:r>
              <a:rPr lang="en-US" sz="3600" dirty="0" smtClean="0">
                <a:cs typeface="B Nazanin" pitchFamily="2" charset="-78"/>
              </a:rPr>
              <a:t/>
            </a:r>
            <a:br>
              <a:rPr lang="en-US" sz="3600" dirty="0" smtClean="0">
                <a:cs typeface="B Nazanin" pitchFamily="2" charset="-78"/>
              </a:rPr>
            </a:br>
            <a:r>
              <a:rPr lang="en-US" sz="3600" b="1" dirty="0" smtClean="0">
                <a:latin typeface="+mn-lt"/>
                <a:cs typeface="B Nazanin" pitchFamily="2" charset="-78"/>
              </a:rPr>
              <a:t>Shortest Remaining Time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4876800"/>
            <a:ext cx="8610600" cy="1295400"/>
          </a:xfrm>
        </p:spPr>
        <p:txBody>
          <a:bodyPr>
            <a:noAutofit/>
          </a:bodyPr>
          <a:lstStyle/>
          <a:p>
            <a:pPr algn="r" rtl="1"/>
            <a:r>
              <a:rPr lang="fa-IR" sz="1800" dirty="0" smtClean="0">
                <a:cs typeface="B Nazanin" pitchFamily="2" charset="-78"/>
              </a:rPr>
              <a:t>نسخه قبضه شونده از </a:t>
            </a:r>
            <a:r>
              <a:rPr lang="en-US" sz="1800" dirty="0" smtClean="0">
                <a:cs typeface="B Nazanin" pitchFamily="2" charset="-78"/>
              </a:rPr>
              <a:t>SPN</a:t>
            </a:r>
            <a:endParaRPr lang="fa-IR" sz="1800" dirty="0" smtClean="0">
              <a:cs typeface="B Nazanin" pitchFamily="2" charset="-78"/>
            </a:endParaRPr>
          </a:p>
          <a:p>
            <a:pPr algn="r" rtl="1"/>
            <a:r>
              <a:rPr lang="fa-IR" sz="1800" dirty="0" smtClean="0">
                <a:cs typeface="B Nazanin" pitchFamily="2" charset="-78"/>
              </a:rPr>
              <a:t>فرایندی که کوتاه ترین زمان پردازش باقیمانده را دارد برای اجرا انتخاب می شود.</a:t>
            </a:r>
            <a:endParaRPr lang="en-US" sz="1800" dirty="0" smtClean="0">
              <a:cs typeface="B Nazanin" pitchFamily="2" charset="-78"/>
            </a:endParaRPr>
          </a:p>
          <a:p>
            <a:pPr algn="r" rtl="1"/>
            <a:r>
              <a:rPr lang="fa-IR" sz="1800" dirty="0" smtClean="0">
                <a:cs typeface="B Nazanin" pitchFamily="2" charset="-78"/>
              </a:rPr>
              <a:t>نیاز به تخمین زمان سرویس</a:t>
            </a:r>
          </a:p>
          <a:p>
            <a:pPr algn="r" rtl="1"/>
            <a:r>
              <a:rPr lang="fa-IR" sz="1800" dirty="0" smtClean="0">
                <a:cs typeface="B Nazanin" pitchFamily="2" charset="-78"/>
              </a:rPr>
              <a:t>احتمال گرسنگی فرایندهای طولانی</a:t>
            </a:r>
            <a:endParaRPr lang="en-US" sz="1800" dirty="0" smtClean="0">
              <a:cs typeface="B Nazanin" pitchFamily="2" charset="-78"/>
            </a:endParaRPr>
          </a:p>
        </p:txBody>
      </p:sp>
      <p:grpSp>
        <p:nvGrpSpPr>
          <p:cNvPr id="46085" name="Group 1"/>
          <p:cNvGrpSpPr>
            <a:grpSpLocks/>
          </p:cNvGrpSpPr>
          <p:nvPr/>
        </p:nvGrpSpPr>
        <p:grpSpPr bwMode="auto">
          <a:xfrm>
            <a:off x="533400" y="2645941"/>
            <a:ext cx="7010400" cy="1505370"/>
            <a:chOff x="533400" y="1160463"/>
            <a:chExt cx="6705600" cy="1538287"/>
          </a:xfrm>
        </p:grpSpPr>
        <p:pic>
          <p:nvPicPr>
            <p:cNvPr id="4608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9993" y="1160463"/>
              <a:ext cx="5859607" cy="825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1975033"/>
              <a:ext cx="7521286" cy="130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08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57845"/>
            <a:ext cx="3124201" cy="1788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18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383494"/>
            <a:ext cx="7086600" cy="1143000"/>
          </a:xfrm>
        </p:spPr>
        <p:txBody>
          <a:bodyPr/>
          <a:lstStyle/>
          <a:p>
            <a:pPr algn="r" rtl="1"/>
            <a:r>
              <a:rPr lang="fa-IR" sz="3200" b="1" dirty="0" smtClean="0">
                <a:latin typeface="+mn-lt"/>
                <a:cs typeface="B Nazanin" pitchFamily="2" charset="-78"/>
              </a:rPr>
              <a:t>بالاترین نسبت پاسخ</a:t>
            </a:r>
            <a:br>
              <a:rPr lang="fa-IR" sz="3200" b="1" dirty="0" smtClean="0">
                <a:latin typeface="+mn-lt"/>
                <a:cs typeface="B Nazanin" pitchFamily="2" charset="-78"/>
              </a:rPr>
            </a:br>
            <a:r>
              <a:rPr lang="en-US" sz="3200" b="1" dirty="0" smtClean="0">
                <a:latin typeface="+mn-lt"/>
                <a:cs typeface="B Nazanin" pitchFamily="2" charset="-78"/>
              </a:rPr>
              <a:t>Highest Response Ratio Next (HRRN)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9718" y="4986564"/>
            <a:ext cx="9054282" cy="179523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1800" dirty="0" smtClean="0">
                <a:cs typeface="B Nazanin" pitchFamily="2" charset="-78"/>
              </a:rPr>
              <a:t>در این سیاست به هنگام تکمیل یا مسدود شدن فرایند جاری، فرایندی با بیشترین نسبت پاسخ انتخاب می شود (</a:t>
            </a:r>
            <a:r>
              <a:rPr lang="fa-IR" sz="1800" dirty="0">
                <a:cs typeface="B Nazanin" pitchFamily="2" charset="-78"/>
              </a:rPr>
              <a:t>قبضه </a:t>
            </a:r>
            <a:r>
              <a:rPr lang="fa-IR" sz="1800" dirty="0" smtClean="0">
                <a:cs typeface="B Nazanin" pitchFamily="2" charset="-78"/>
              </a:rPr>
              <a:t>نشونده):</a:t>
            </a:r>
          </a:p>
          <a:p>
            <a:pPr lvl="1" algn="r" rtl="1"/>
            <a:r>
              <a:rPr lang="en-US" sz="1600" dirty="0" smtClean="0">
                <a:cs typeface="B Nazanin" pitchFamily="2" charset="-78"/>
              </a:rPr>
              <a:t>R</a:t>
            </a:r>
            <a:r>
              <a:rPr lang="fa-IR" sz="1600" dirty="0" smtClean="0">
                <a:cs typeface="B Nazanin" pitchFamily="2" charset="-78"/>
              </a:rPr>
              <a:t>: نسبت پاسخ</a:t>
            </a:r>
          </a:p>
          <a:p>
            <a:pPr lvl="1" algn="r" rtl="1"/>
            <a:r>
              <a:rPr lang="en-US" sz="1600" dirty="0" smtClean="0">
                <a:cs typeface="B Nazanin" pitchFamily="2" charset="-78"/>
              </a:rPr>
              <a:t>W</a:t>
            </a:r>
            <a:r>
              <a:rPr lang="fa-IR" sz="1600" dirty="0" smtClean="0">
                <a:cs typeface="B Nazanin" pitchFamily="2" charset="-78"/>
              </a:rPr>
              <a:t>: زمان انتظار برای پردازنده</a:t>
            </a:r>
            <a:endParaRPr lang="fa-IR" sz="1600" dirty="0">
              <a:cs typeface="B Nazanin" pitchFamily="2" charset="-78"/>
            </a:endParaRPr>
          </a:p>
          <a:p>
            <a:pPr lvl="1" algn="r" rtl="1"/>
            <a:r>
              <a:rPr lang="en-US" sz="1600" dirty="0" smtClean="0">
                <a:cs typeface="B Nazanin" pitchFamily="2" charset="-78"/>
              </a:rPr>
              <a:t>S</a:t>
            </a:r>
            <a:r>
              <a:rPr lang="fa-IR" sz="1600" dirty="0" smtClean="0">
                <a:cs typeface="B Nazanin" pitchFamily="2" charset="-78"/>
              </a:rPr>
              <a:t>: زمان خدمت مورد انتظار (نیازمند تخمین همانند </a:t>
            </a:r>
            <a:r>
              <a:rPr lang="en-US" sz="1600" dirty="0" smtClean="0">
                <a:cs typeface="B Nazanin" pitchFamily="2" charset="-78"/>
              </a:rPr>
              <a:t>SPN , SRT</a:t>
            </a:r>
            <a:r>
              <a:rPr lang="fa-IR" sz="1600" dirty="0" smtClean="0">
                <a:cs typeface="B Nazanin" pitchFamily="2" charset="-78"/>
              </a:rPr>
              <a:t>)</a:t>
            </a:r>
          </a:p>
          <a:p>
            <a:pPr lvl="1" algn="r" rtl="1"/>
            <a:r>
              <a:rPr lang="fa-IR" sz="1600" dirty="0" smtClean="0">
                <a:cs typeface="B Nazanin" pitchFamily="2" charset="-78"/>
              </a:rPr>
              <a:t>نکته جالب: سن فرایند را در نظر می گیرد. اگر چه کارهای کوتاه منفعت می کنند (مخرج کسر کوچکتر)، ولی زیاد شدن سن بدون دریافت سرویس نیز نسبت را افزایش می دهد (</a:t>
            </a:r>
            <a:r>
              <a:rPr lang="en-US" sz="1600" dirty="0" smtClean="0">
                <a:cs typeface="B Nazanin" pitchFamily="2" charset="-78"/>
              </a:rPr>
              <a:t>W</a:t>
            </a:r>
            <a:r>
              <a:rPr lang="fa-IR" sz="1600" dirty="0" smtClean="0">
                <a:cs typeface="B Nazanin" pitchFamily="2" charset="-78"/>
              </a:rPr>
              <a:t> بزرگ تر و </a:t>
            </a:r>
            <a:r>
              <a:rPr lang="en-US" sz="1600" dirty="0" smtClean="0">
                <a:cs typeface="B Nazanin" pitchFamily="2" charset="-78"/>
              </a:rPr>
              <a:t>S</a:t>
            </a:r>
            <a:r>
              <a:rPr lang="fa-IR" sz="1600" dirty="0" smtClean="0">
                <a:cs typeface="B Nazanin" pitchFamily="2" charset="-78"/>
              </a:rPr>
              <a:t> ثابت).</a:t>
            </a:r>
          </a:p>
        </p:txBody>
      </p:sp>
      <p:grpSp>
        <p:nvGrpSpPr>
          <p:cNvPr id="47110" name="Group 1"/>
          <p:cNvGrpSpPr>
            <a:grpSpLocks/>
          </p:cNvGrpSpPr>
          <p:nvPr/>
        </p:nvGrpSpPr>
        <p:grpSpPr bwMode="auto">
          <a:xfrm>
            <a:off x="381000" y="2514600"/>
            <a:ext cx="8115300" cy="2014538"/>
            <a:chOff x="609600" y="1497013"/>
            <a:chExt cx="7086600" cy="1643062"/>
          </a:xfrm>
        </p:grpSpPr>
        <p:pic>
          <p:nvPicPr>
            <p:cNvPr id="471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1633538"/>
              <a:ext cx="5334000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3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2270125"/>
              <a:ext cx="7010400" cy="100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71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3152"/>
            <a:ext cx="2499748" cy="1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85800" y="5486400"/>
                <a:ext cx="1379930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𝑊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𝑆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486400"/>
                <a:ext cx="1379930" cy="61093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28114" y="6400800"/>
            <a:ext cx="1905000" cy="457200"/>
          </a:xfrm>
        </p:spPr>
        <p:txBody>
          <a:bodyPr/>
          <a:lstStyle/>
          <a:p>
            <a:pPr>
              <a:defRPr/>
            </a:pPr>
            <a:fld id="{E50909E7-43D7-48EA-B917-D1334458FD18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96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838200"/>
          </a:xfrm>
        </p:spPr>
        <p:txBody>
          <a:bodyPr/>
          <a:lstStyle/>
          <a:p>
            <a:pPr algn="ctr"/>
            <a:r>
              <a:rPr lang="fa-IR" dirty="0"/>
              <a:t>بازخورد </a:t>
            </a:r>
            <a:r>
              <a:rPr lang="en-US" dirty="0"/>
              <a:t>(Feedback)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410200" y="1219200"/>
            <a:ext cx="3505200" cy="4914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1800" b="1" dirty="0" smtClean="0"/>
              <a:t>راهکار اولویت پویا:</a:t>
            </a:r>
          </a:p>
          <a:p>
            <a:pPr marL="0" indent="0" algn="just">
              <a:buNone/>
            </a:pPr>
            <a:endParaRPr lang="fa-IR" sz="1800" b="1" dirty="0" smtClean="0"/>
          </a:p>
          <a:p>
            <a:pPr algn="just"/>
            <a:r>
              <a:rPr lang="fa-IR" sz="1800" dirty="0" smtClean="0"/>
              <a:t>استفاده از صف های اولویت در چند سطح</a:t>
            </a:r>
          </a:p>
          <a:p>
            <a:pPr algn="just"/>
            <a:endParaRPr lang="fa-IR" sz="1800" dirty="0" smtClean="0"/>
          </a:p>
          <a:p>
            <a:pPr algn="just"/>
            <a:r>
              <a:rPr lang="fa-IR" sz="1800" dirty="0" smtClean="0"/>
              <a:t>زمانبندی بر اساس قبضه کردن</a:t>
            </a:r>
          </a:p>
          <a:p>
            <a:pPr algn="just"/>
            <a:endParaRPr lang="fa-IR" sz="1800" dirty="0" smtClean="0"/>
          </a:p>
          <a:p>
            <a:pPr algn="just"/>
            <a:r>
              <a:rPr lang="fa-IR" sz="1800" dirty="0" smtClean="0"/>
              <a:t>اگر به فرایندی در صف </a:t>
            </a:r>
            <a:r>
              <a:rPr lang="en-US" sz="1800" dirty="0" smtClean="0"/>
              <a:t>i</a:t>
            </a:r>
            <a:r>
              <a:rPr lang="fa-IR" sz="1800" dirty="0" smtClean="0"/>
              <a:t> ام پردازنده تخصیص یافت، اما کارش به اتمام نرسید به صف با اولویت </a:t>
            </a:r>
            <a:r>
              <a:rPr lang="en-US" sz="1800" dirty="0" smtClean="0"/>
              <a:t>i+1</a:t>
            </a:r>
            <a:r>
              <a:rPr lang="fa-IR" sz="1800" dirty="0"/>
              <a:t> </a:t>
            </a:r>
            <a:r>
              <a:rPr lang="fa-IR" sz="1800" dirty="0" smtClean="0"/>
              <a:t>منتقل خواهد شد (</a:t>
            </a:r>
            <a:r>
              <a:rPr lang="fa-IR" sz="1800" dirty="0"/>
              <a:t>منتقل شدن فرایند به صف های با اولویت کمتر پس از هر بار </a:t>
            </a:r>
            <a:r>
              <a:rPr lang="fa-IR" sz="1800" dirty="0" smtClean="0"/>
              <a:t>اجرا).</a:t>
            </a:r>
          </a:p>
          <a:p>
            <a:pPr algn="just"/>
            <a:endParaRPr lang="fa-IR" sz="1800" dirty="0" smtClean="0"/>
          </a:p>
          <a:p>
            <a:pPr algn="just"/>
            <a:r>
              <a:rPr lang="fa-IR" sz="1800" dirty="0" smtClean="0"/>
              <a:t>در صف دارای کمترین اولویت </a:t>
            </a:r>
            <a:r>
              <a:rPr lang="en-US" sz="1800" dirty="0" smtClean="0"/>
              <a:t>FCFS</a:t>
            </a:r>
            <a:r>
              <a:rPr lang="fa-IR" sz="1800" dirty="0" smtClean="0"/>
              <a:t> و در سایر صف ها </a:t>
            </a:r>
            <a:r>
              <a:rPr lang="en-US" sz="1800" dirty="0" smtClean="0"/>
              <a:t>RR</a:t>
            </a:r>
            <a:r>
              <a:rPr lang="fa-IR" sz="1800" dirty="0" smtClean="0"/>
              <a:t> اجرا می شود.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BE7595-F962-4FB3-8D7E-16815576ABAA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371" y="1600200"/>
            <a:ext cx="5010150" cy="4533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082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بازخورد </a:t>
            </a:r>
            <a:r>
              <a:rPr lang="en-US" dirty="0"/>
              <a:t>(Feedback)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0141" y="6464997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86200"/>
            <a:ext cx="89154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23231"/>
            <a:ext cx="3513798" cy="201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318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838200"/>
          </a:xfrm>
        </p:spPr>
        <p:txBody>
          <a:bodyPr/>
          <a:lstStyle/>
          <a:p>
            <a:r>
              <a:rPr lang="fa-IR" dirty="0"/>
              <a:t>بازخورد </a:t>
            </a:r>
            <a:r>
              <a:rPr lang="en-US" dirty="0"/>
              <a:t>(Feedback)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95400"/>
                <a:ext cx="8686800" cy="28194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a-IR" sz="1800" b="1" dirty="0" smtClean="0"/>
                  <a:t>اشکال:</a:t>
                </a:r>
              </a:p>
              <a:p>
                <a:r>
                  <a:rPr lang="fa-IR" sz="1800" dirty="0"/>
                  <a:t>جریمه کردن کارهایی که زمان طولانی تری به اجرا در آمده اند</a:t>
                </a:r>
                <a:r>
                  <a:rPr lang="fa-IR" sz="1800" dirty="0" smtClean="0"/>
                  <a:t>. در این صورت زمان کل فرایندهای طولانی می تواند بطور نگران کننده ای افزایش یابد.</a:t>
                </a:r>
                <a:endParaRPr lang="en-US" sz="1800" dirty="0"/>
              </a:p>
              <a:p>
                <a:pPr marL="0" indent="0" algn="just">
                  <a:buNone/>
                </a:pPr>
                <a:endParaRPr lang="fa-IR" sz="1800" dirty="0" smtClean="0"/>
              </a:p>
              <a:p>
                <a:pPr marL="0" indent="0" algn="just">
                  <a:buNone/>
                </a:pPr>
                <a:r>
                  <a:rPr lang="fa-IR" sz="1800" dirty="0" smtClean="0"/>
                  <a:t>راه حل:</a:t>
                </a:r>
              </a:p>
              <a:p>
                <a:pPr marL="342900" indent="-342900" algn="just">
                  <a:buFont typeface="+mj-lt"/>
                  <a:buAutoNum type="arabicPeriod"/>
                </a:pPr>
                <a:r>
                  <a:rPr lang="fa-IR" sz="1800" dirty="0"/>
                  <a:t>در نظر گرفتن </a:t>
                </a:r>
                <a:r>
                  <a:rPr lang="fa-IR" sz="1800" dirty="0" smtClean="0"/>
                  <a:t>برهه های زمانی </a:t>
                </a:r>
                <a:r>
                  <a:rPr lang="fa-IR" sz="1800" dirty="0"/>
                  <a:t>متفاوت برای صف های </a:t>
                </a:r>
                <a:r>
                  <a:rPr lang="fa-IR" sz="1800" dirty="0" smtClean="0"/>
                  <a:t>کم اولویت.</a:t>
                </a:r>
              </a:p>
              <a:p>
                <a:pPr marL="320040" lvl="1" indent="0" algn="just">
                  <a:buNone/>
                </a:pPr>
                <a:r>
                  <a:rPr lang="fa-IR" sz="1600" dirty="0" smtClean="0"/>
                  <a:t>یک فرایند زمانبندی شده برای صف </a:t>
                </a:r>
                <a:r>
                  <a:rPr lang="en-US" sz="1600" dirty="0" smtClean="0"/>
                  <a:t>i</a:t>
                </a:r>
                <a:r>
                  <a:rPr lang="fa-IR" sz="1600" dirty="0" smtClean="0"/>
                  <a:t> ام مجاز است قبل از قبضه شدن به اندازه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16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𝑖</m:t>
                        </m:r>
                      </m:sup>
                    </m:sSup>
                  </m:oMath>
                </a14:m>
                <a:r>
                  <a:rPr lang="fa-IR" sz="1600" dirty="0" smtClean="0"/>
                  <a:t> واحد زمانی اجرا شود.</a:t>
                </a:r>
              </a:p>
              <a:p>
                <a:pPr marL="342900" indent="-342900" algn="just">
                  <a:buFont typeface="+mj-lt"/>
                  <a:buAutoNum type="arabicPeriod"/>
                </a:pPr>
                <a:r>
                  <a:rPr lang="fa-IR" sz="1800" dirty="0" smtClean="0"/>
                  <a:t>ترفیع یک فرایند به صف با اولویت بالاتر پس از گذراندن مدت زمان مشخصی در صف فعلیش.</a:t>
                </a:r>
                <a:endParaRPr lang="fa-IR" sz="1800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95400"/>
                <a:ext cx="8686800" cy="2819400"/>
              </a:xfrm>
              <a:blipFill rotWithShape="1">
                <a:blip r:embed="rId2"/>
                <a:stretch>
                  <a:fillRect r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492875"/>
            <a:ext cx="762000" cy="365125"/>
          </a:xfrm>
        </p:spPr>
        <p:txBody>
          <a:bodyPr/>
          <a:lstStyle/>
          <a:p>
            <a:pPr>
              <a:defRPr/>
            </a:pPr>
            <a:fld id="{93BE7595-F962-4FB3-8D7E-16815576ABAA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114800"/>
            <a:ext cx="8699466" cy="2522756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2057400" cy="135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84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/>
          <a:p>
            <a:pPr>
              <a:defRPr/>
            </a:pPr>
            <a:fld id="{AFC3262C-8216-43C1-9633-85A1E9E628DC}" type="slidenum">
              <a:rPr lang="en-US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50179" name="Picture 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381000"/>
            <a:ext cx="8828314" cy="5880133"/>
          </a:xfrm>
          <a:noFill/>
        </p:spPr>
      </p:pic>
    </p:spTree>
    <p:extLst>
      <p:ext uri="{BB962C8B-B14F-4D97-AF65-F5344CB8AC3E}">
        <p14:creationId xmlns:p14="http://schemas.microsoft.com/office/powerpoint/2010/main" val="81519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2133600"/>
            <a:ext cx="6784848" cy="1600200"/>
          </a:xfrm>
        </p:spPr>
        <p:txBody>
          <a:bodyPr>
            <a:normAutofit/>
          </a:bodyPr>
          <a:lstStyle/>
          <a:p>
            <a:pPr algn="ctr"/>
            <a:r>
              <a:rPr lang="fa-IR" sz="8000" dirty="0" smtClean="0">
                <a:latin typeface="Tabass"/>
                <a:cs typeface="B Farnaz" pitchFamily="2" charset="-78"/>
              </a:rPr>
              <a:t>پایان فصل نهم</a:t>
            </a:r>
            <a:endParaRPr lang="en-US" sz="8000" dirty="0">
              <a:latin typeface="Tabass"/>
              <a:cs typeface="B Farnaz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92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762000"/>
            <a:ext cx="7239000" cy="838200"/>
          </a:xfrm>
        </p:spPr>
        <p:txBody>
          <a:bodyPr/>
          <a:lstStyle/>
          <a:p>
            <a:r>
              <a:rPr lang="fa-IR" smtClean="0"/>
              <a:t>انواع زمانبندی</a:t>
            </a:r>
            <a:endParaRPr 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24934"/>
              </p:ext>
            </p:extLst>
          </p:nvPr>
        </p:nvGraphicFramePr>
        <p:xfrm>
          <a:off x="3810000" y="2362200"/>
          <a:ext cx="5105400" cy="4081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1494"/>
                <a:gridCol w="1113906"/>
              </a:tblGrid>
              <a:tr h="520496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توضیح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نوع</a:t>
                      </a: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زمانبندی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8041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تصمیم گیری در مورد افزودن به مجموعه فرایندها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برای اجرا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زمانبندی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بلند مدت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94339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تصمیم گیری در مورد افزودن به تعداد فرایندهایی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که بخشی یا تمام آن ها در حافظه اصلی است.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زمانبندی میان مدت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943398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تصمیم گیری در مورد اینکه کدام یک از فرایندهای موجود در حافظه برای اجرا توسط پردازنده انتخاب شود. 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زمانبندی کوتاه مدت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910867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تصمیم گیری در مورد اینکه 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کدام درخواست ورودی / خروجی فرایندها انجام شود.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زمانبندی ورودی / خروجی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77644"/>
            <a:ext cx="3581400" cy="627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99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685800"/>
          </a:xfrm>
        </p:spPr>
        <p:txBody>
          <a:bodyPr/>
          <a:lstStyle/>
          <a:p>
            <a:r>
              <a:rPr lang="fa-IR" sz="4400" dirty="0" smtClean="0"/>
              <a:t>سطوح زمانبندی و صف های سیستم</a:t>
            </a:r>
            <a:endParaRPr lang="en-US" sz="4400" dirty="0" smtClean="0"/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676400"/>
            <a:ext cx="8153400" cy="5093690"/>
          </a:xfrm>
          <a:noFill/>
        </p:spPr>
      </p:pic>
    </p:spTree>
    <p:extLst>
      <p:ext uri="{BB962C8B-B14F-4D97-AF65-F5344CB8AC3E}">
        <p14:creationId xmlns:p14="http://schemas.microsoft.com/office/powerpoint/2010/main" val="390522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زمانبندی بلند مدت</a:t>
            </a:r>
            <a:endParaRPr lang="en-US" smtClean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162800" cy="44196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a-IR" dirty="0" smtClean="0"/>
              <a:t>تصمیم گیری در رابطه با پذیرش کارها جهت ایجاد فرایند و اجرا در سیستم</a:t>
            </a:r>
          </a:p>
          <a:p>
            <a:pPr marL="0" indent="0" algn="just">
              <a:buNone/>
            </a:pPr>
            <a:endParaRPr lang="fa-IR" dirty="0" smtClean="0"/>
          </a:p>
          <a:p>
            <a:pPr marL="457200" indent="-457200" algn="just">
              <a:buFont typeface="+mj-lt"/>
              <a:buAutoNum type="arabicPeriod"/>
            </a:pPr>
            <a:r>
              <a:rPr lang="fa-IR" dirty="0" smtClean="0"/>
              <a:t>آیا سیستم عامل می تواند یک یا چند کار اضافی بگیرد؟</a:t>
            </a:r>
          </a:p>
          <a:p>
            <a:pPr lvl="2" algn="just"/>
            <a:r>
              <a:rPr lang="fa-IR" b="1" dirty="0" smtClean="0"/>
              <a:t>درجه چند برنامگی را کنترل می کند.</a:t>
            </a:r>
          </a:p>
          <a:p>
            <a:pPr lvl="2" algn="just"/>
            <a:endParaRPr lang="fa-IR" b="1" dirty="0" smtClean="0"/>
          </a:p>
          <a:p>
            <a:pPr marL="182880" indent="-457200" algn="just">
              <a:buFont typeface="+mj-lt"/>
              <a:buAutoNum type="arabicPeriod"/>
            </a:pPr>
            <a:r>
              <a:rPr lang="fa-IR" dirty="0" smtClean="0"/>
              <a:t>کدام </a:t>
            </a:r>
            <a:r>
              <a:rPr lang="fa-IR" dirty="0"/>
              <a:t>کارها </a:t>
            </a:r>
            <a:r>
              <a:rPr lang="fa-IR" dirty="0" smtClean="0"/>
              <a:t>انتخاب شود؟</a:t>
            </a:r>
            <a:endParaRPr lang="en-US" dirty="0"/>
          </a:p>
          <a:p>
            <a:pPr lvl="2" algn="just"/>
            <a:r>
              <a:rPr lang="fa-IR" dirty="0" smtClean="0"/>
              <a:t>بطور ساده بر اساس خروج به ترتیب ورود</a:t>
            </a:r>
          </a:p>
          <a:p>
            <a:pPr lvl="2" algn="just"/>
            <a:r>
              <a:rPr lang="fa-IR" dirty="0" smtClean="0"/>
              <a:t>بر اساس معیارهایی مانند اولویت، تخمین زمان اجرا و نیازهای ورودی/ خروجی</a:t>
            </a:r>
          </a:p>
          <a:p>
            <a:pPr lvl="2" algn="just"/>
            <a:endParaRPr lang="fa-IR" dirty="0"/>
          </a:p>
          <a:p>
            <a:pPr lvl="2" algn="just"/>
            <a:endParaRPr lang="fa-IR" dirty="0" smtClean="0"/>
          </a:p>
          <a:p>
            <a:pPr lvl="1" algn="just"/>
            <a:r>
              <a:rPr lang="fa-IR" dirty="0" smtClean="0"/>
              <a:t>هر چه تعداد فرایندها بیشتر شود، مدت زمان کمتری به هر فرایند جهت اجرا داده خواهد شد.</a:t>
            </a:r>
          </a:p>
          <a:p>
            <a:pPr lvl="1" algn="just"/>
            <a:r>
              <a:rPr lang="fa-IR" dirty="0" smtClean="0"/>
              <a:t>کم کردن تعداد فرایندها باعث افزایش میزان خدمت به فرایند ها می شود.</a:t>
            </a:r>
          </a:p>
          <a:p>
            <a:pPr lvl="1" algn="just"/>
            <a:r>
              <a:rPr lang="fa-IR" dirty="0" smtClean="0"/>
              <a:t>کاهش بیش از حد تعداد فرایندها باعث کاهش کارآیی سیستم می شود.</a:t>
            </a:r>
          </a:p>
        </p:txBody>
      </p:sp>
    </p:spTree>
    <p:extLst>
      <p:ext uri="{BB962C8B-B14F-4D97-AF65-F5344CB8AC3E}">
        <p14:creationId xmlns:p14="http://schemas.microsoft.com/office/powerpoint/2010/main" val="86416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4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4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46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4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زمانبندی میان مدت</a:t>
            </a:r>
            <a:endParaRPr lang="en-US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5791200" cy="4419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3200" dirty="0" smtClean="0"/>
              <a:t>بخشی از عمل مبادله است و </a:t>
            </a:r>
            <a:r>
              <a:rPr lang="fa-IR" sz="3200" dirty="0"/>
              <a:t>به منظور مدیریت درجه چند </a:t>
            </a:r>
            <a:r>
              <a:rPr lang="fa-IR" sz="3200" dirty="0" smtClean="0"/>
              <a:t>برنامگی، تصمیم گیری برای مبادله فرایندها را انجام می دهد.</a:t>
            </a:r>
          </a:p>
          <a:p>
            <a:pPr marL="0" indent="0" algn="just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34743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زمانبندی کوتاه مدت</a:t>
            </a:r>
            <a:endParaRPr lang="en-US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543800" cy="4191000"/>
          </a:xfrm>
        </p:spPr>
        <p:txBody>
          <a:bodyPr/>
          <a:lstStyle/>
          <a:p>
            <a:pPr algn="just"/>
            <a:r>
              <a:rPr lang="fa-IR" dirty="0" smtClean="0"/>
              <a:t>همان توزیع کننده (</a:t>
            </a:r>
            <a:r>
              <a:rPr lang="en-US" dirty="0" smtClean="0"/>
              <a:t>dispatcher</a:t>
            </a:r>
            <a:r>
              <a:rPr lang="fa-IR" dirty="0" smtClean="0"/>
              <a:t>) است.</a:t>
            </a:r>
          </a:p>
          <a:p>
            <a:pPr algn="just"/>
            <a:r>
              <a:rPr lang="fa-IR" dirty="0" smtClean="0"/>
              <a:t>با نرخ بیشتری اجرا می شود و در مورد انتخاب فرایند بعدی برای اجرا تصمیم گیری می کند.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معمولاً در هنگام وقوع رخدادهای گوناگون تصمیم گیری می نماید:</a:t>
            </a:r>
          </a:p>
          <a:p>
            <a:pPr lvl="1" algn="just"/>
            <a:r>
              <a:rPr lang="fa-IR" dirty="0" smtClean="0"/>
              <a:t>وقفه های ساعت</a:t>
            </a:r>
          </a:p>
          <a:p>
            <a:pPr lvl="1" algn="just"/>
            <a:r>
              <a:rPr lang="fa-IR" dirty="0" smtClean="0"/>
              <a:t>وقفه های </a:t>
            </a:r>
            <a:r>
              <a:rPr lang="en-US" dirty="0" smtClean="0"/>
              <a:t>I/O</a:t>
            </a:r>
          </a:p>
          <a:p>
            <a:pPr lvl="1" algn="just"/>
            <a:r>
              <a:rPr lang="fa-IR" dirty="0" smtClean="0"/>
              <a:t>فراخوانی های سیستم عامل</a:t>
            </a:r>
          </a:p>
          <a:p>
            <a:pPr lvl="1" algn="just"/>
            <a:r>
              <a:rPr lang="fa-IR" dirty="0" smtClean="0"/>
              <a:t>علائم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952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دسته بندی معیارهای زمانبندی</a:t>
            </a:r>
            <a:endParaRPr lang="en-US" dirty="0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7848600" cy="4419600"/>
          </a:xfrm>
        </p:spPr>
        <p:txBody>
          <a:bodyPr/>
          <a:lstStyle/>
          <a:p>
            <a:pPr marL="0" indent="0">
              <a:buNone/>
            </a:pPr>
            <a:r>
              <a:rPr lang="fa-IR" b="1" dirty="0" smtClean="0"/>
              <a:t>معیارهای وابسته به کارآمدی </a:t>
            </a:r>
            <a:r>
              <a:rPr lang="en-US" b="1" dirty="0" smtClean="0"/>
              <a:t>(Performance related)</a:t>
            </a:r>
          </a:p>
          <a:p>
            <a:pPr lvl="1"/>
            <a:r>
              <a:rPr lang="fa-IR" dirty="0" smtClean="0"/>
              <a:t>کمی</a:t>
            </a:r>
            <a:r>
              <a:rPr lang="en-US" dirty="0" smtClean="0"/>
              <a:t> (Quantitative) </a:t>
            </a:r>
            <a:endParaRPr lang="fa-IR" dirty="0" smtClean="0"/>
          </a:p>
          <a:p>
            <a:pPr lvl="1"/>
            <a:r>
              <a:rPr lang="fa-IR" dirty="0" smtClean="0"/>
              <a:t>قابل اندازه گیری مانند زمان پاسخ و توان عملیاتی</a:t>
            </a:r>
          </a:p>
          <a:p>
            <a:pPr lvl="1"/>
            <a:endParaRPr lang="fa-IR" dirty="0" smtClean="0"/>
          </a:p>
          <a:p>
            <a:pPr lvl="1"/>
            <a:endParaRPr lang="fa-IR" dirty="0"/>
          </a:p>
          <a:p>
            <a:pPr lvl="1"/>
            <a:endParaRPr lang="fa-IR" dirty="0"/>
          </a:p>
          <a:p>
            <a:pPr marL="0" indent="0">
              <a:buNone/>
            </a:pPr>
            <a:r>
              <a:rPr lang="fa-IR" b="1" dirty="0" smtClean="0"/>
              <a:t>معیارهای غیروابسته به کارآمدی</a:t>
            </a:r>
          </a:p>
          <a:p>
            <a:pPr lvl="1"/>
            <a:r>
              <a:rPr lang="fa-IR" dirty="0" smtClean="0"/>
              <a:t>کیفی</a:t>
            </a:r>
          </a:p>
          <a:p>
            <a:pPr lvl="1"/>
            <a:r>
              <a:rPr lang="fa-IR" dirty="0" smtClean="0"/>
              <a:t>به راحتی قابل اندازه گیری و تجزیه و تحلیل نیستند (مانند قابلیت پیش بینی)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900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Custom 4">
      <a:dk1>
        <a:sysClr val="windowText" lastClr="000000"/>
      </a:dk1>
      <a:lt1>
        <a:sysClr val="window" lastClr="FFFFFF"/>
      </a:lt1>
      <a:dk2>
        <a:srgbClr val="303030"/>
      </a:dk2>
      <a:lt2>
        <a:srgbClr val="FFFFFF"/>
      </a:lt2>
      <a:accent1>
        <a:srgbClr val="AF6E24"/>
      </a:accent1>
      <a:accent2>
        <a:srgbClr val="FFFFFF"/>
      </a:accent2>
      <a:accent3>
        <a:srgbClr val="FFFFFF"/>
      </a:accent3>
      <a:accent4>
        <a:srgbClr val="FFFFFF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1738</TotalTime>
  <Words>1735</Words>
  <Application>Microsoft Office PowerPoint</Application>
  <PresentationFormat>On-screen Show (4:3)</PresentationFormat>
  <Paragraphs>236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NewsPrint</vt:lpstr>
      <vt:lpstr>فصل نهم:  زمانبندی تک پردازنده ای</vt:lpstr>
      <vt:lpstr>عناوین</vt:lpstr>
      <vt:lpstr>مقدمه</vt:lpstr>
      <vt:lpstr>انواع زمانبندی</vt:lpstr>
      <vt:lpstr>سطوح زمانبندی و صف های سیستم</vt:lpstr>
      <vt:lpstr>زمانبندی بلند مدت</vt:lpstr>
      <vt:lpstr>زمانبندی میان مدت</vt:lpstr>
      <vt:lpstr>زمانبندی کوتاه مدت</vt:lpstr>
      <vt:lpstr>دسته بندی معیارهای زمانبندی</vt:lpstr>
      <vt:lpstr>معیارهای زمانبندی</vt:lpstr>
      <vt:lpstr>معیارهای زمانبندی</vt:lpstr>
      <vt:lpstr>اولویت ها</vt:lpstr>
      <vt:lpstr>صف بندی بر حسب اولویت</vt:lpstr>
      <vt:lpstr>حالت تصمیم گیری</vt:lpstr>
      <vt:lpstr>مثال – الگوریتم های مختلف زمانبندی</vt:lpstr>
      <vt:lpstr>خدمت به ترتیب ورود First-Come-First-Served (FCFS)</vt:lpstr>
      <vt:lpstr>خدمت به ترتیب ورود First-Come-First-Served (FCFS)</vt:lpstr>
      <vt:lpstr>نوبت گردشی(Round-Robin)</vt:lpstr>
      <vt:lpstr>نوبت گردشی(Round-Robin)</vt:lpstr>
      <vt:lpstr>اثر برهه زمانی برای قبضه کردن</vt:lpstr>
      <vt:lpstr>اثر برهه زمانی برای قبضه کردن</vt:lpstr>
      <vt:lpstr>نوبت گردشی(Round-Robin)</vt:lpstr>
      <vt:lpstr>نوبت گردشی مجازی (VRR)</vt:lpstr>
      <vt:lpstr>کوتاه ترین فرایند Shortest Process Next</vt:lpstr>
      <vt:lpstr>کوتاه ترین فرایند Shortest Process Next</vt:lpstr>
      <vt:lpstr>تخمین زمان سرویس فرایند</vt:lpstr>
      <vt:lpstr>تخمین زمان سرویس فرایند</vt:lpstr>
      <vt:lpstr>تخمین زمان سرویس فرایند</vt:lpstr>
      <vt:lpstr>PowerPoint Presentation</vt:lpstr>
      <vt:lpstr>کوتاه ترین زمان باقیمانده Shortest Remaining Time</vt:lpstr>
      <vt:lpstr>بالاترین نسبت پاسخ Highest Response Ratio Next (HRRN)</vt:lpstr>
      <vt:lpstr>بازخورد (Feedback)</vt:lpstr>
      <vt:lpstr>بازخورد (Feedback)</vt:lpstr>
      <vt:lpstr>بازخورد (Feedback)</vt:lpstr>
      <vt:lpstr>PowerPoint Presentation</vt:lpstr>
      <vt:lpstr>پایان فصل نهم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پایگاه داده ها</dc:title>
  <dc:creator>vahide</dc:creator>
  <cp:lastModifiedBy>vahide</cp:lastModifiedBy>
  <cp:revision>145</cp:revision>
  <dcterms:created xsi:type="dcterms:W3CDTF">2006-08-16T00:00:00Z</dcterms:created>
  <dcterms:modified xsi:type="dcterms:W3CDTF">2014-10-10T09:07:18Z</dcterms:modified>
</cp:coreProperties>
</file>