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0"/>
  </p:notesMasterIdLst>
  <p:sldIdLst>
    <p:sldId id="417" r:id="rId2"/>
    <p:sldId id="436" r:id="rId3"/>
    <p:sldId id="471" r:id="rId4"/>
    <p:sldId id="472" r:id="rId5"/>
    <p:sldId id="473" r:id="rId6"/>
    <p:sldId id="474" r:id="rId7"/>
    <p:sldId id="475" r:id="rId8"/>
    <p:sldId id="476" r:id="rId9"/>
    <p:sldId id="477" r:id="rId10"/>
    <p:sldId id="478" r:id="rId11"/>
    <p:sldId id="510" r:id="rId12"/>
    <p:sldId id="479" r:id="rId13"/>
    <p:sldId id="481" r:id="rId14"/>
    <p:sldId id="482" r:id="rId15"/>
    <p:sldId id="483" r:id="rId16"/>
    <p:sldId id="484" r:id="rId17"/>
    <p:sldId id="485" r:id="rId18"/>
    <p:sldId id="486" r:id="rId19"/>
    <p:sldId id="487" r:id="rId20"/>
    <p:sldId id="514" r:id="rId21"/>
    <p:sldId id="516" r:id="rId22"/>
    <p:sldId id="515" r:id="rId23"/>
    <p:sldId id="488" r:id="rId24"/>
    <p:sldId id="489" r:id="rId25"/>
    <p:sldId id="490" r:id="rId26"/>
    <p:sldId id="491" r:id="rId27"/>
    <p:sldId id="517" r:id="rId28"/>
    <p:sldId id="493" r:id="rId29"/>
    <p:sldId id="518" r:id="rId30"/>
    <p:sldId id="494" r:id="rId31"/>
    <p:sldId id="495" r:id="rId32"/>
    <p:sldId id="519" r:id="rId33"/>
    <p:sldId id="520" r:id="rId34"/>
    <p:sldId id="521" r:id="rId35"/>
    <p:sldId id="522" r:id="rId36"/>
    <p:sldId id="523" r:id="rId37"/>
    <p:sldId id="524" r:id="rId38"/>
    <p:sldId id="525" r:id="rId39"/>
    <p:sldId id="526" r:id="rId40"/>
    <p:sldId id="527" r:id="rId41"/>
    <p:sldId id="528" r:id="rId42"/>
    <p:sldId id="529" r:id="rId43"/>
    <p:sldId id="530" r:id="rId44"/>
    <p:sldId id="531" r:id="rId45"/>
    <p:sldId id="532" r:id="rId46"/>
    <p:sldId id="533" r:id="rId47"/>
    <p:sldId id="534" r:id="rId48"/>
    <p:sldId id="535"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E4E1CC"/>
    <a:srgbClr val="B5F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52" autoAdjust="0"/>
  </p:normalViewPr>
  <p:slideViewPr>
    <p:cSldViewPr>
      <p:cViewPr varScale="1">
        <p:scale>
          <a:sx n="88" d="100"/>
          <a:sy n="88" d="100"/>
        </p:scale>
        <p:origin x="-105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10/10/2014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5734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97BCB02C-8F8B-45E3-B718-5006F7A20A71}" type="slidenum">
              <a:rPr lang="ar-SA" smtClean="0">
                <a:latin typeface="Arial" charset="0"/>
              </a:rPr>
              <a:pPr eaLnBrk="1" hangingPunct="1"/>
              <a:t>3</a:t>
            </a:fld>
            <a:endParaRPr lang="en-US" smtClean="0">
              <a:latin typeface="Arial" charset="0"/>
            </a:endParaRPr>
          </a:p>
        </p:txBody>
      </p:sp>
      <p:sp>
        <p:nvSpPr>
          <p:cNvPr id="57348" name="Rectangle 2"/>
          <p:cNvSpPr>
            <a:spLocks noGrp="1" noRot="1" noChangeAspect="1" noChangeArrowheads="1" noTextEdit="1"/>
          </p:cNvSpPr>
          <p:nvPr>
            <p:ph type="sldImg"/>
          </p:nvPr>
        </p:nvSpPr>
        <p:spPr>
          <a:ln/>
        </p:spPr>
      </p:sp>
      <p:sp>
        <p:nvSpPr>
          <p:cNvPr id="5734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6758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367B19F3-4F30-46D7-976B-AA93829D84C7}" type="slidenum">
              <a:rPr lang="ar-SA" smtClean="0">
                <a:latin typeface="Arial" charset="0"/>
              </a:rPr>
              <a:pPr eaLnBrk="1" hangingPunct="1"/>
              <a:t>14</a:t>
            </a:fld>
            <a:endParaRPr lang="en-US" smtClean="0">
              <a:latin typeface="Arial" charset="0"/>
            </a:endParaRPr>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6861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22FAA28F-F952-4730-A93E-3DD512D8FDB4}" type="slidenum">
              <a:rPr lang="ar-SA" smtClean="0">
                <a:latin typeface="Arial" charset="0"/>
              </a:rPr>
              <a:pPr eaLnBrk="1" hangingPunct="1"/>
              <a:t>15</a:t>
            </a:fld>
            <a:endParaRPr lang="en-US" smtClean="0">
              <a:latin typeface="Arial" charset="0"/>
            </a:endParaRPr>
          </a:p>
        </p:txBody>
      </p:sp>
      <p:sp>
        <p:nvSpPr>
          <p:cNvPr id="68612" name="Rectangle 2"/>
          <p:cNvSpPr>
            <a:spLocks noGrp="1" noRot="1" noChangeAspect="1" noChangeArrowheads="1" noTextEdit="1"/>
          </p:cNvSpPr>
          <p:nvPr>
            <p:ph type="sldImg"/>
          </p:nvPr>
        </p:nvSpPr>
        <p:spPr>
          <a:ln/>
        </p:spPr>
      </p:sp>
      <p:sp>
        <p:nvSpPr>
          <p:cNvPr id="6861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6963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243D99B7-DEA6-4555-AE1E-C90267FD1242}" type="slidenum">
              <a:rPr lang="ar-SA" smtClean="0">
                <a:latin typeface="Arial" charset="0"/>
              </a:rPr>
              <a:pPr eaLnBrk="1" hangingPunct="1"/>
              <a:t>16</a:t>
            </a:fld>
            <a:endParaRPr lang="en-US" smtClean="0">
              <a:latin typeface="Arial" charset="0"/>
            </a:endParaRPr>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065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EB24DE96-0061-4208-829B-7C01B2A3003B}" type="slidenum">
              <a:rPr lang="ar-SA" smtClean="0">
                <a:latin typeface="Arial" charset="0"/>
              </a:rPr>
              <a:pPr eaLnBrk="1" hangingPunct="1"/>
              <a:t>17</a:t>
            </a:fld>
            <a:endParaRPr lang="en-US" smtClean="0">
              <a:latin typeface="Arial" charset="0"/>
            </a:endParaRPr>
          </a:p>
        </p:txBody>
      </p:sp>
      <p:sp>
        <p:nvSpPr>
          <p:cNvPr id="70660" name="Rectangle 2"/>
          <p:cNvSpPr>
            <a:spLocks noGrp="1" noRot="1" noChangeAspect="1" noChangeArrowheads="1" noTextEdit="1"/>
          </p:cNvSpPr>
          <p:nvPr>
            <p:ph type="sldImg"/>
          </p:nvPr>
        </p:nvSpPr>
        <p:spPr>
          <a:ln/>
        </p:spPr>
      </p:sp>
      <p:sp>
        <p:nvSpPr>
          <p:cNvPr id="7066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168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43F35313-B039-4C7B-B909-020B87660384}" type="slidenum">
              <a:rPr lang="ar-SA" smtClean="0">
                <a:latin typeface="Arial" charset="0"/>
              </a:rPr>
              <a:pPr eaLnBrk="1" hangingPunct="1"/>
              <a:t>18</a:t>
            </a:fld>
            <a:endParaRPr lang="en-US" smtClean="0">
              <a:latin typeface="Arial" charset="0"/>
            </a:endParaRPr>
          </a:p>
        </p:txBody>
      </p:sp>
      <p:sp>
        <p:nvSpPr>
          <p:cNvPr id="71684" name="Rectangle 2"/>
          <p:cNvSpPr>
            <a:spLocks noGrp="1" noRot="1" noChangeAspect="1" noChangeArrowheads="1" noTextEdit="1"/>
          </p:cNvSpPr>
          <p:nvPr>
            <p:ph type="sldImg"/>
          </p:nvPr>
        </p:nvSpPr>
        <p:spPr>
          <a:ln/>
        </p:spPr>
      </p:sp>
      <p:sp>
        <p:nvSpPr>
          <p:cNvPr id="7168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270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8AC042AB-92DE-465C-AFEA-AD93CFAA86C3}" type="slidenum">
              <a:rPr lang="ar-SA" smtClean="0">
                <a:latin typeface="Arial" charset="0"/>
              </a:rPr>
              <a:pPr eaLnBrk="1" hangingPunct="1"/>
              <a:t>19</a:t>
            </a:fld>
            <a:endParaRPr lang="en-US" smtClean="0">
              <a:latin typeface="Arial" charset="0"/>
            </a:endParaRPr>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270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8AC042AB-92DE-465C-AFEA-AD93CFAA86C3}" type="slidenum">
              <a:rPr lang="ar-SA" smtClean="0">
                <a:latin typeface="Arial" charset="0"/>
              </a:rPr>
              <a:pPr eaLnBrk="1" hangingPunct="1"/>
              <a:t>20</a:t>
            </a:fld>
            <a:endParaRPr lang="en-US" smtClean="0">
              <a:latin typeface="Arial" charset="0"/>
            </a:endParaRPr>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270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8AC042AB-92DE-465C-AFEA-AD93CFAA86C3}" type="slidenum">
              <a:rPr lang="ar-SA" smtClean="0">
                <a:latin typeface="Arial" charset="0"/>
              </a:rPr>
              <a:pPr eaLnBrk="1" hangingPunct="1"/>
              <a:t>21</a:t>
            </a:fld>
            <a:endParaRPr lang="en-US" smtClean="0">
              <a:latin typeface="Arial" charset="0"/>
            </a:endParaRPr>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270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8AC042AB-92DE-465C-AFEA-AD93CFAA86C3}" type="slidenum">
              <a:rPr lang="ar-SA" smtClean="0">
                <a:latin typeface="Arial" charset="0"/>
              </a:rPr>
              <a:pPr eaLnBrk="1" hangingPunct="1"/>
              <a:t>22</a:t>
            </a:fld>
            <a:endParaRPr lang="en-US" smtClean="0">
              <a:latin typeface="Arial" charset="0"/>
            </a:endParaRPr>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373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8E7F7948-73B2-412D-B496-111AAD421B42}" type="slidenum">
              <a:rPr lang="ar-SA" smtClean="0">
                <a:latin typeface="Arial" charset="0"/>
              </a:rPr>
              <a:pPr eaLnBrk="1" hangingPunct="1"/>
              <a:t>23</a:t>
            </a:fld>
            <a:endParaRPr lang="en-US" smtClean="0">
              <a:latin typeface="Arial" charset="0"/>
            </a:endParaRPr>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5837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04999E2F-A881-4ADE-AEEC-663C2EE65F33}" type="slidenum">
              <a:rPr lang="ar-SA" smtClean="0">
                <a:latin typeface="Arial" charset="0"/>
              </a:rPr>
              <a:pPr eaLnBrk="1" hangingPunct="1"/>
              <a:t>4</a:t>
            </a:fld>
            <a:endParaRPr lang="en-US" smtClean="0">
              <a:latin typeface="Arial" charset="0"/>
            </a:endParaRPr>
          </a:p>
        </p:txBody>
      </p:sp>
      <p:sp>
        <p:nvSpPr>
          <p:cNvPr id="58372" name="Rectangle 2"/>
          <p:cNvSpPr>
            <a:spLocks noGrp="1" noRot="1" noChangeAspect="1" noChangeArrowheads="1" noTextEdit="1"/>
          </p:cNvSpPr>
          <p:nvPr>
            <p:ph type="sldImg"/>
          </p:nvPr>
        </p:nvSpPr>
        <p:spPr>
          <a:ln/>
        </p:spPr>
      </p:sp>
      <p:sp>
        <p:nvSpPr>
          <p:cNvPr id="5837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475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50465E14-3855-45D1-A8A2-56CFB7E6C291}" type="slidenum">
              <a:rPr lang="ar-SA" smtClean="0">
                <a:latin typeface="Arial" charset="0"/>
              </a:rPr>
              <a:pPr eaLnBrk="1" hangingPunct="1"/>
              <a:t>24</a:t>
            </a:fld>
            <a:endParaRPr lang="en-US" smtClean="0">
              <a:latin typeface="Arial" charset="0"/>
            </a:endParaRPr>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577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F047AC09-02A3-404C-A4BF-9C4A2E77CC77}" type="slidenum">
              <a:rPr lang="ar-SA" smtClean="0">
                <a:latin typeface="Arial" charset="0"/>
              </a:rPr>
              <a:pPr eaLnBrk="1" hangingPunct="1"/>
              <a:t>25</a:t>
            </a:fld>
            <a:endParaRPr lang="en-US" smtClean="0">
              <a:latin typeface="Arial" charset="0"/>
            </a:endParaRPr>
          </a:p>
        </p:txBody>
      </p:sp>
      <p:sp>
        <p:nvSpPr>
          <p:cNvPr id="75780" name="Rectangle 2"/>
          <p:cNvSpPr>
            <a:spLocks noGrp="1" noRot="1" noChangeAspect="1" noChangeArrowheads="1" noTextEdit="1"/>
          </p:cNvSpPr>
          <p:nvPr>
            <p:ph type="sldImg"/>
          </p:nvPr>
        </p:nvSpPr>
        <p:spPr>
          <a:ln/>
        </p:spPr>
      </p:sp>
      <p:sp>
        <p:nvSpPr>
          <p:cNvPr id="7578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680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830BF6E5-2CB8-4B42-ABB3-3C4BF97A442F}" type="slidenum">
              <a:rPr lang="ar-SA" smtClean="0">
                <a:latin typeface="Arial" charset="0"/>
              </a:rPr>
              <a:pPr eaLnBrk="1" hangingPunct="1"/>
              <a:t>26</a:t>
            </a:fld>
            <a:endParaRPr lang="en-US" smtClean="0">
              <a:latin typeface="Arial" charset="0"/>
            </a:endParaRPr>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885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F16BC14E-10DC-4EE6-AB78-F9C65BE0D6FE}" type="slidenum">
              <a:rPr lang="ar-SA" smtClean="0">
                <a:latin typeface="Arial" charset="0"/>
              </a:rPr>
              <a:pPr eaLnBrk="1" hangingPunct="1"/>
              <a:t>28</a:t>
            </a:fld>
            <a:endParaRPr lang="en-US" smtClean="0">
              <a:latin typeface="Arial" charset="0"/>
            </a:endParaRPr>
          </a:p>
        </p:txBody>
      </p:sp>
      <p:sp>
        <p:nvSpPr>
          <p:cNvPr id="78852" name="Rectangle 2"/>
          <p:cNvSpPr>
            <a:spLocks noGrp="1" noRot="1" noChangeAspect="1" noChangeArrowheads="1" noTextEdit="1"/>
          </p:cNvSpPr>
          <p:nvPr>
            <p:ph type="sldImg"/>
          </p:nvPr>
        </p:nvSpPr>
        <p:spPr>
          <a:ln/>
        </p:spPr>
      </p:sp>
      <p:sp>
        <p:nvSpPr>
          <p:cNvPr id="7885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885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F16BC14E-10DC-4EE6-AB78-F9C65BE0D6FE}" type="slidenum">
              <a:rPr lang="ar-SA" smtClean="0">
                <a:latin typeface="Arial" charset="0"/>
              </a:rPr>
              <a:pPr eaLnBrk="1" hangingPunct="1"/>
              <a:t>29</a:t>
            </a:fld>
            <a:endParaRPr lang="en-US" smtClean="0">
              <a:latin typeface="Arial" charset="0"/>
            </a:endParaRPr>
          </a:p>
        </p:txBody>
      </p:sp>
      <p:sp>
        <p:nvSpPr>
          <p:cNvPr id="78852" name="Rectangle 2"/>
          <p:cNvSpPr>
            <a:spLocks noGrp="1" noRot="1" noChangeAspect="1" noChangeArrowheads="1" noTextEdit="1"/>
          </p:cNvSpPr>
          <p:nvPr>
            <p:ph type="sldImg"/>
          </p:nvPr>
        </p:nvSpPr>
        <p:spPr>
          <a:ln/>
        </p:spPr>
      </p:sp>
      <p:sp>
        <p:nvSpPr>
          <p:cNvPr id="7885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7987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9D70C800-7A70-48D9-8257-64DCE241DC55}" type="slidenum">
              <a:rPr lang="ar-SA" smtClean="0">
                <a:latin typeface="Arial" charset="0"/>
              </a:rPr>
              <a:pPr eaLnBrk="1" hangingPunct="1"/>
              <a:t>30</a:t>
            </a:fld>
            <a:endParaRPr lang="en-US" smtClean="0">
              <a:latin typeface="Arial" charset="0"/>
            </a:endParaRPr>
          </a:p>
        </p:txBody>
      </p:sp>
      <p:sp>
        <p:nvSpPr>
          <p:cNvPr id="79876" name="Rectangle 2"/>
          <p:cNvSpPr>
            <a:spLocks noGrp="1" noRot="1" noChangeAspect="1" noChangeArrowheads="1" noTextEdit="1"/>
          </p:cNvSpPr>
          <p:nvPr>
            <p:ph type="sldImg"/>
          </p:nvPr>
        </p:nvSpPr>
        <p:spPr>
          <a:ln/>
        </p:spPr>
      </p:sp>
      <p:sp>
        <p:nvSpPr>
          <p:cNvPr id="7987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8089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349FA469-ED6B-4DC1-BE94-31636E24E864}" type="slidenum">
              <a:rPr lang="ar-SA" smtClean="0">
                <a:latin typeface="Arial" charset="0"/>
              </a:rPr>
              <a:pPr eaLnBrk="1" hangingPunct="1"/>
              <a:t>31</a:t>
            </a:fld>
            <a:endParaRPr lang="en-US" smtClean="0">
              <a:latin typeface="Arial" charset="0"/>
            </a:endParaRPr>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8192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9F9778CA-8E31-4D94-A3FA-5E397EB4C500}" type="slidenum">
              <a:rPr lang="ar-SA" smtClean="0">
                <a:latin typeface="Arial" charset="0"/>
              </a:rPr>
              <a:pPr eaLnBrk="1" hangingPunct="1"/>
              <a:t>32</a:t>
            </a:fld>
            <a:endParaRPr lang="en-US" smtClean="0">
              <a:latin typeface="Arial" charset="0"/>
            </a:endParaRPr>
          </a:p>
        </p:txBody>
      </p:sp>
      <p:sp>
        <p:nvSpPr>
          <p:cNvPr id="81924" name="Rectangle 2"/>
          <p:cNvSpPr>
            <a:spLocks noGrp="1" noRot="1" noChangeAspect="1" noChangeArrowheads="1" noTextEdit="1"/>
          </p:cNvSpPr>
          <p:nvPr>
            <p:ph type="sldImg"/>
          </p:nvPr>
        </p:nvSpPr>
        <p:spPr>
          <a:ln/>
        </p:spPr>
      </p:sp>
      <p:sp>
        <p:nvSpPr>
          <p:cNvPr id="8192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8294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1B478F40-7C15-4BCD-BFEA-B6A326F1FE3D}" type="slidenum">
              <a:rPr lang="ar-SA" smtClean="0">
                <a:latin typeface="Arial" charset="0"/>
              </a:rPr>
              <a:pPr eaLnBrk="1" hangingPunct="1"/>
              <a:t>33</a:t>
            </a:fld>
            <a:endParaRPr lang="en-US" smtClean="0">
              <a:latin typeface="Arial" charset="0"/>
            </a:endParaRPr>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8397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7D307546-D25A-4D03-880B-4F48A69EEB78}" type="slidenum">
              <a:rPr lang="ar-SA" smtClean="0">
                <a:latin typeface="Arial" charset="0"/>
              </a:rPr>
              <a:pPr eaLnBrk="1" hangingPunct="1"/>
              <a:t>34</a:t>
            </a:fld>
            <a:endParaRPr lang="en-US" smtClean="0">
              <a:latin typeface="Arial" charset="0"/>
            </a:endParaRPr>
          </a:p>
        </p:txBody>
      </p:sp>
      <p:sp>
        <p:nvSpPr>
          <p:cNvPr id="83972" name="Rectangle 2"/>
          <p:cNvSpPr>
            <a:spLocks noGrp="1" noRot="1" noChangeAspect="1" noChangeArrowheads="1" noTextEdit="1"/>
          </p:cNvSpPr>
          <p:nvPr>
            <p:ph type="sldImg"/>
          </p:nvPr>
        </p:nvSpPr>
        <p:spPr>
          <a:ln/>
        </p:spPr>
      </p:sp>
      <p:sp>
        <p:nvSpPr>
          <p:cNvPr id="8397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5939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D21D9AB0-AE24-4401-BB4A-233CDF0E380C}" type="slidenum">
              <a:rPr lang="ar-SA" smtClean="0">
                <a:latin typeface="Arial" charset="0"/>
              </a:rPr>
              <a:pPr eaLnBrk="1" hangingPunct="1"/>
              <a:t>5</a:t>
            </a:fld>
            <a:endParaRPr lang="en-US" smtClean="0">
              <a:latin typeface="Arial" charset="0"/>
            </a:endParaRPr>
          </a:p>
        </p:txBody>
      </p:sp>
      <p:sp>
        <p:nvSpPr>
          <p:cNvPr id="59396" name="Rectangle 2"/>
          <p:cNvSpPr>
            <a:spLocks noGrp="1" noRot="1" noChangeAspect="1" noChangeArrowheads="1" noTextEdit="1"/>
          </p:cNvSpPr>
          <p:nvPr>
            <p:ph type="sldImg"/>
          </p:nvPr>
        </p:nvSpPr>
        <p:spPr>
          <a:ln/>
        </p:spPr>
      </p:sp>
      <p:sp>
        <p:nvSpPr>
          <p:cNvPr id="5939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8601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13450C1B-312E-4F9B-A319-4D59D6FABB4C}" type="slidenum">
              <a:rPr lang="ar-SA" smtClean="0">
                <a:latin typeface="Arial" charset="0"/>
              </a:rPr>
              <a:pPr eaLnBrk="1" hangingPunct="1"/>
              <a:t>35</a:t>
            </a:fld>
            <a:endParaRPr lang="en-US" smtClean="0">
              <a:latin typeface="Arial" charset="0"/>
            </a:endParaRPr>
          </a:p>
        </p:txBody>
      </p:sp>
      <p:sp>
        <p:nvSpPr>
          <p:cNvPr id="86020" name="Rectangle 2"/>
          <p:cNvSpPr>
            <a:spLocks noGrp="1" noRot="1" noChangeAspect="1" noChangeArrowheads="1" noTextEdit="1"/>
          </p:cNvSpPr>
          <p:nvPr>
            <p:ph type="sldImg"/>
          </p:nvPr>
        </p:nvSpPr>
        <p:spPr>
          <a:ln/>
        </p:spPr>
      </p:sp>
      <p:sp>
        <p:nvSpPr>
          <p:cNvPr id="8602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9011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EA849156-0750-4C5B-837C-4E689ECE1A9E}" type="slidenum">
              <a:rPr lang="ar-SA" smtClean="0">
                <a:latin typeface="Arial" charset="0"/>
              </a:rPr>
              <a:pPr eaLnBrk="1" hangingPunct="1"/>
              <a:t>44</a:t>
            </a:fld>
            <a:endParaRPr lang="en-US" smtClean="0">
              <a:latin typeface="Arial" charset="0"/>
            </a:endParaRPr>
          </a:p>
        </p:txBody>
      </p:sp>
      <p:sp>
        <p:nvSpPr>
          <p:cNvPr id="90116" name="Rectangle 2"/>
          <p:cNvSpPr>
            <a:spLocks noGrp="1" noRot="1" noChangeAspect="1" noChangeArrowheads="1" noTextEdit="1"/>
          </p:cNvSpPr>
          <p:nvPr>
            <p:ph type="sldImg"/>
          </p:nvPr>
        </p:nvSpPr>
        <p:spPr>
          <a:ln/>
        </p:spPr>
      </p:sp>
      <p:sp>
        <p:nvSpPr>
          <p:cNvPr id="9011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9113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539CF20A-EF7B-4F26-9514-7FBF303EEC73}" type="slidenum">
              <a:rPr lang="ar-SA" smtClean="0">
                <a:latin typeface="Arial" charset="0"/>
              </a:rPr>
              <a:pPr eaLnBrk="1" hangingPunct="1"/>
              <a:t>45</a:t>
            </a:fld>
            <a:endParaRPr lang="en-US" smtClean="0">
              <a:latin typeface="Arial" charset="0"/>
            </a:endParaRPr>
          </a:p>
        </p:txBody>
      </p:sp>
      <p:sp>
        <p:nvSpPr>
          <p:cNvPr id="91140" name="Rectangle 2"/>
          <p:cNvSpPr>
            <a:spLocks noGrp="1" noRot="1" noChangeAspect="1" noChangeArrowheads="1" noTextEdit="1"/>
          </p:cNvSpPr>
          <p:nvPr>
            <p:ph type="sldImg"/>
          </p:nvPr>
        </p:nvSpPr>
        <p:spPr>
          <a:ln/>
        </p:spPr>
      </p:sp>
      <p:sp>
        <p:nvSpPr>
          <p:cNvPr id="9114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6041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3FCAFB02-D3B2-4D1A-B791-5CDC731B29ED}" type="slidenum">
              <a:rPr lang="ar-SA" smtClean="0">
                <a:latin typeface="Arial" charset="0"/>
              </a:rPr>
              <a:pPr eaLnBrk="1" hangingPunct="1"/>
              <a:t>6</a:t>
            </a:fld>
            <a:endParaRPr lang="en-US" smtClean="0">
              <a:latin typeface="Arial" charset="0"/>
            </a:endParaRPr>
          </a:p>
        </p:txBody>
      </p:sp>
      <p:sp>
        <p:nvSpPr>
          <p:cNvPr id="60420" name="Rectangle 2"/>
          <p:cNvSpPr>
            <a:spLocks noGrp="1" noRot="1" noChangeAspect="1" noChangeArrowheads="1" noTextEdit="1"/>
          </p:cNvSpPr>
          <p:nvPr>
            <p:ph type="sldImg"/>
          </p:nvPr>
        </p:nvSpPr>
        <p:spPr>
          <a:ln/>
        </p:spPr>
      </p:sp>
      <p:sp>
        <p:nvSpPr>
          <p:cNvPr id="6042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6144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0F47CDAF-4016-4AB6-BB72-8505ACBB11F0}" type="slidenum">
              <a:rPr lang="ar-SA" smtClean="0">
                <a:latin typeface="Arial" charset="0"/>
              </a:rPr>
              <a:pPr eaLnBrk="1" hangingPunct="1"/>
              <a:t>7</a:t>
            </a:fld>
            <a:endParaRPr lang="en-US" smtClean="0">
              <a:latin typeface="Arial" charset="0"/>
            </a:endParaRPr>
          </a:p>
        </p:txBody>
      </p:sp>
      <p:sp>
        <p:nvSpPr>
          <p:cNvPr id="61444" name="Rectangle 2"/>
          <p:cNvSpPr>
            <a:spLocks noGrp="1" noRot="1" noChangeAspect="1" noChangeArrowheads="1" noTextEdit="1"/>
          </p:cNvSpPr>
          <p:nvPr>
            <p:ph type="sldImg"/>
          </p:nvPr>
        </p:nvSpPr>
        <p:spPr>
          <a:ln/>
        </p:spPr>
      </p:sp>
      <p:sp>
        <p:nvSpPr>
          <p:cNvPr id="6144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6246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36FC45F6-5AB7-4129-932E-00424B4D7F85}" type="slidenum">
              <a:rPr lang="ar-SA" smtClean="0">
                <a:latin typeface="Arial" charset="0"/>
              </a:rPr>
              <a:pPr eaLnBrk="1" hangingPunct="1"/>
              <a:t>8</a:t>
            </a:fld>
            <a:endParaRPr lang="en-US" smtClean="0">
              <a:latin typeface="Arial" charset="0"/>
            </a:endParaRPr>
          </a:p>
        </p:txBody>
      </p:sp>
      <p:sp>
        <p:nvSpPr>
          <p:cNvPr id="62468" name="Rectangle 2"/>
          <p:cNvSpPr>
            <a:spLocks noGrp="1" noRot="1" noChangeAspect="1" noChangeArrowheads="1" noTextEdit="1"/>
          </p:cNvSpPr>
          <p:nvPr>
            <p:ph type="sldImg"/>
          </p:nvPr>
        </p:nvSpPr>
        <p:spPr>
          <a:ln/>
        </p:spPr>
      </p:sp>
      <p:sp>
        <p:nvSpPr>
          <p:cNvPr id="6246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6349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1AA645AE-0756-4B51-A9E4-CDEAEAE1EC73}" type="slidenum">
              <a:rPr lang="ar-SA" smtClean="0">
                <a:latin typeface="Arial" charset="0"/>
              </a:rPr>
              <a:pPr eaLnBrk="1" hangingPunct="1"/>
              <a:t>9</a:t>
            </a:fld>
            <a:endParaRPr lang="en-US" smtClean="0">
              <a:latin typeface="Arial" charset="0"/>
            </a:endParaRPr>
          </a:p>
        </p:txBody>
      </p:sp>
      <p:sp>
        <p:nvSpPr>
          <p:cNvPr id="63492" name="Rectangle 2"/>
          <p:cNvSpPr>
            <a:spLocks noGrp="1" noRot="1" noChangeAspect="1" noChangeArrowheads="1" noTextEdit="1"/>
          </p:cNvSpPr>
          <p:nvPr>
            <p:ph type="sldImg"/>
          </p:nvPr>
        </p:nvSpPr>
        <p:spPr>
          <a:ln/>
        </p:spPr>
      </p:sp>
      <p:sp>
        <p:nvSpPr>
          <p:cNvPr id="6349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6451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E2B69606-0555-4A1F-92FD-F9E637D2B4F7}" type="slidenum">
              <a:rPr lang="ar-SA" smtClean="0">
                <a:latin typeface="Arial" charset="0"/>
              </a:rPr>
              <a:pPr eaLnBrk="1" hangingPunct="1"/>
              <a:t>12</a:t>
            </a:fld>
            <a:endParaRPr lang="en-US" smtClean="0">
              <a:latin typeface="Arial" charset="0"/>
            </a:endParaRPr>
          </a:p>
        </p:txBody>
      </p:sp>
      <p:sp>
        <p:nvSpPr>
          <p:cNvPr id="64516" name="Rectangle 2"/>
          <p:cNvSpPr>
            <a:spLocks noGrp="1" noRot="1" noChangeAspect="1" noChangeArrowheads="1" noTextEdit="1"/>
          </p:cNvSpPr>
          <p:nvPr>
            <p:ph type="sldImg"/>
          </p:nvPr>
        </p:nvSpPr>
        <p:spPr>
          <a:ln/>
        </p:spPr>
      </p:sp>
      <p:sp>
        <p:nvSpPr>
          <p:cNvPr id="6451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mtClean="0">
                <a:latin typeface="Arial" charset="0"/>
              </a:rPr>
              <a:t>Designed By S.M.KH</a:t>
            </a:r>
          </a:p>
        </p:txBody>
      </p:sp>
      <p:sp>
        <p:nvSpPr>
          <p:cNvPr id="6656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EF1CF7D3-8D71-48FA-A119-416420358A3A}" type="slidenum">
              <a:rPr lang="ar-SA" smtClean="0">
                <a:latin typeface="Arial" charset="0"/>
              </a:rPr>
              <a:pPr eaLnBrk="1" hangingPunct="1"/>
              <a:t>13</a:t>
            </a:fld>
            <a:endParaRPr lang="en-US" smtClean="0">
              <a:latin typeface="Arial" charset="0"/>
            </a:endParaRPr>
          </a:p>
        </p:txBody>
      </p:sp>
      <p:sp>
        <p:nvSpPr>
          <p:cNvPr id="66564" name="Rectangle 2"/>
          <p:cNvSpPr>
            <a:spLocks noGrp="1" noRot="1" noChangeAspect="1" noChangeArrowheads="1" noTextEdit="1"/>
          </p:cNvSpPr>
          <p:nvPr>
            <p:ph type="sldImg"/>
          </p:nvPr>
        </p:nvSpPr>
        <p:spPr>
          <a:ln/>
        </p:spPr>
      </p:sp>
      <p:sp>
        <p:nvSpPr>
          <p:cNvPr id="6656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4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3124200"/>
            <a:ext cx="7543800" cy="1676400"/>
          </a:xfrm>
        </p:spPr>
        <p:txBody>
          <a:bodyPr>
            <a:normAutofit/>
          </a:bodyPr>
          <a:lstStyle/>
          <a:p>
            <a:pPr marL="0" indent="0" algn="ctr" rtl="1"/>
            <a:r>
              <a:rPr lang="fa-IR" sz="4400" dirty="0" smtClean="0">
                <a:cs typeface="B Nazanin" pitchFamily="2" charset="-78"/>
              </a:rPr>
              <a:t>فصل هفتم: </a:t>
            </a:r>
            <a:br>
              <a:rPr lang="fa-IR" sz="4400" dirty="0" smtClean="0">
                <a:cs typeface="B Nazanin" pitchFamily="2" charset="-78"/>
              </a:rPr>
            </a:br>
            <a:r>
              <a:rPr lang="fa-IR" sz="4400" dirty="0" smtClean="0">
                <a:cs typeface="B Nazanin" pitchFamily="2" charset="-78"/>
              </a:rPr>
              <a:t>مدیریت حافظه</a:t>
            </a:r>
            <a:endParaRPr lang="en-US" sz="4400" dirty="0">
              <a:cs typeface="B Nazanin" pitchFamily="2" charset="-78"/>
            </a:endParaRPr>
          </a:p>
        </p:txBody>
      </p:sp>
      <p:sp>
        <p:nvSpPr>
          <p:cNvPr id="6" name="Text Placeholder 5"/>
          <p:cNvSpPr>
            <a:spLocks noGrp="1"/>
          </p:cNvSpPr>
          <p:nvPr>
            <p:ph type="body" idx="1"/>
          </p:nvPr>
        </p:nvSpPr>
        <p:spPr>
          <a:xfrm>
            <a:off x="914400" y="1066800"/>
            <a:ext cx="6858000" cy="914400"/>
          </a:xfrm>
        </p:spPr>
        <p:txBody>
          <a:bodyPr>
            <a:noAutofit/>
          </a:bodyPr>
          <a:lstStyle/>
          <a:p>
            <a:pPr algn="r" rtl="1"/>
            <a:r>
              <a:rPr lang="fa-IR" sz="6000" b="1" dirty="0">
                <a:solidFill>
                  <a:schemeClr val="bg1"/>
                </a:solidFill>
                <a:cs typeface="B Nazanin" pitchFamily="2" charset="-78"/>
              </a:rPr>
              <a:t>قسمت </a:t>
            </a:r>
            <a:r>
              <a:rPr lang="fa-IR" sz="6000" b="1" dirty="0" smtClean="0">
                <a:solidFill>
                  <a:schemeClr val="bg1"/>
                </a:solidFill>
                <a:cs typeface="B Nazanin" pitchFamily="2" charset="-78"/>
              </a:rPr>
              <a:t>سوم: حافظه</a:t>
            </a:r>
            <a:endParaRPr lang="en-US" sz="6000" dirty="0">
              <a:solidFill>
                <a:schemeClr val="bg1"/>
              </a:solidFill>
            </a:endParaRPr>
          </a:p>
        </p:txBody>
      </p:sp>
      <p:sp>
        <p:nvSpPr>
          <p:cNvPr id="5" name="Subtitle 2"/>
          <p:cNvSpPr txBox="1">
            <a:spLocks/>
          </p:cNvSpPr>
          <p:nvPr/>
        </p:nvSpPr>
        <p:spPr>
          <a:xfrm>
            <a:off x="914400" y="5040086"/>
            <a:ext cx="6858000" cy="1066800"/>
          </a:xfrm>
          <a:prstGeom prst="rect">
            <a:avLst/>
          </a:prstGeom>
        </p:spPr>
        <p:txBody>
          <a:bodyPr vert="horz" lIns="91440" tIns="45720" rIns="91440" bIns="45720" rtlCol="0" anchor="t" anchorCtr="0">
            <a:normAutofit/>
          </a:bodyPr>
          <a:lstStyle>
            <a:lvl1pPr marL="0" indent="0" algn="l" defTabSz="914400" rtl="0" eaLnBrk="1" latinLnBrk="0" hangingPunct="1">
              <a:spcBef>
                <a:spcPct val="20000"/>
              </a:spcBef>
              <a:buClr>
                <a:schemeClr val="accent1"/>
              </a:buClr>
              <a:buFont typeface="Arial" pitchFamily="34" charset="0"/>
              <a:buNone/>
              <a:defRPr sz="2800" kern="1200">
                <a:solidFill>
                  <a:schemeClr val="tx2"/>
                </a:solidFill>
                <a:latin typeface="+mn-lt"/>
                <a:ea typeface="+mn-ea"/>
                <a:cs typeface="+mn-cs"/>
              </a:defRPr>
            </a:lvl1pPr>
            <a:lvl2pPr marL="457200" indent="0" algn="l" defTabSz="914400" rtl="0" eaLnBrk="1" latinLnBrk="0" hangingPunct="1">
              <a:spcBef>
                <a:spcPct val="20000"/>
              </a:spcBef>
              <a:buClr>
                <a:schemeClr val="accent1"/>
              </a:buClr>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400" kern="1200">
                <a:solidFill>
                  <a:schemeClr val="tx1">
                    <a:tint val="75000"/>
                  </a:schemeClr>
                </a:solidFill>
                <a:latin typeface="+mn-lt"/>
                <a:ea typeface="+mn-ea"/>
                <a:cs typeface="+mn-cs"/>
              </a:defRPr>
            </a:lvl9pPr>
          </a:lstStyle>
          <a:p>
            <a:pPr algn="ctr"/>
            <a:r>
              <a:rPr lang="fa-IR" sz="1800" smtClean="0">
                <a:solidFill>
                  <a:schemeClr val="tx1"/>
                </a:solidFill>
                <a:cs typeface="B Nazanin" pitchFamily="2" charset="-78"/>
              </a:rPr>
              <a:t>وحیده </a:t>
            </a:r>
            <a:r>
              <a:rPr lang="fa-IR" sz="1800" dirty="0" smtClean="0">
                <a:solidFill>
                  <a:schemeClr val="tx1"/>
                </a:solidFill>
                <a:cs typeface="B Nazanin" pitchFamily="2" charset="-78"/>
              </a:rPr>
              <a:t>بابائیان</a:t>
            </a:r>
          </a:p>
          <a:p>
            <a:pPr algn="ctr"/>
            <a:r>
              <a:rPr lang="en-US" sz="1800" dirty="0" smtClean="0">
                <a:solidFill>
                  <a:schemeClr val="tx1"/>
                </a:solidFill>
                <a:cs typeface="B Nazanin" pitchFamily="2" charset="-78"/>
              </a:rPr>
              <a:t>vahidebabaiyan@yahoo.com</a:t>
            </a:r>
          </a:p>
        </p:txBody>
      </p:sp>
      <p:sp>
        <p:nvSpPr>
          <p:cNvPr id="2" name="Slide Number Placeholder 1"/>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21094175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fa-IR" smtClean="0"/>
              <a:t>بخش بندی حافظه</a:t>
            </a:r>
            <a:endParaRPr lang="en-US" smtClean="0"/>
          </a:p>
        </p:txBody>
      </p:sp>
      <p:sp>
        <p:nvSpPr>
          <p:cNvPr id="21507" name="Content Placeholder 2"/>
          <p:cNvSpPr>
            <a:spLocks noGrp="1"/>
          </p:cNvSpPr>
          <p:nvPr>
            <p:ph idx="1"/>
          </p:nvPr>
        </p:nvSpPr>
        <p:spPr>
          <a:xfrm>
            <a:off x="381000" y="1676400"/>
            <a:ext cx="8229600" cy="4419600"/>
          </a:xfrm>
        </p:spPr>
        <p:txBody>
          <a:bodyPr>
            <a:normAutofit fontScale="92500" lnSpcReduction="10000"/>
          </a:bodyPr>
          <a:lstStyle/>
          <a:p>
            <a:pPr marL="0" indent="0">
              <a:buNone/>
            </a:pPr>
            <a:r>
              <a:rPr lang="fa-IR" sz="2000" dirty="0" smtClean="0"/>
              <a:t>نیاز به استفاده از حافظه بین فرایند های مختلف موجود در سیستم.</a:t>
            </a:r>
          </a:p>
          <a:p>
            <a:pPr marL="0" indent="0">
              <a:buNone/>
            </a:pPr>
            <a:r>
              <a:rPr lang="fa-IR" sz="2000" dirty="0" smtClean="0"/>
              <a:t>نیاز به روشی برای تقسیم بندی حافظه و اختصاص بخش های مختلف موجود به فرایند ها.</a:t>
            </a:r>
          </a:p>
          <a:p>
            <a:pPr marL="0" indent="0">
              <a:buNone/>
            </a:pPr>
            <a:endParaRPr lang="fa-IR" sz="2000" dirty="0" smtClean="0"/>
          </a:p>
          <a:p>
            <a:pPr marL="777240" lvl="1" indent="-457200">
              <a:buFont typeface="+mj-lt"/>
              <a:buAutoNum type="arabicPeriod"/>
            </a:pPr>
            <a:r>
              <a:rPr lang="fa-IR" sz="2400" dirty="0" smtClean="0"/>
              <a:t>بخش بندی ایستا</a:t>
            </a:r>
          </a:p>
          <a:p>
            <a:pPr lvl="2">
              <a:buFont typeface="Wingdings" pitchFamily="2" charset="2"/>
              <a:buChar char="§"/>
            </a:pPr>
            <a:r>
              <a:rPr lang="fa-IR" sz="1800" dirty="0" smtClean="0"/>
              <a:t>بخش های با اندازه مساوی</a:t>
            </a:r>
          </a:p>
          <a:p>
            <a:pPr lvl="2">
              <a:buFont typeface="Wingdings" pitchFamily="2" charset="2"/>
              <a:buChar char="§"/>
            </a:pPr>
            <a:r>
              <a:rPr lang="fa-IR" sz="1800" dirty="0" smtClean="0"/>
              <a:t>بخش های با اندازه نامساوی</a:t>
            </a:r>
          </a:p>
          <a:p>
            <a:pPr lvl="2">
              <a:buFont typeface="Wingdings" pitchFamily="2" charset="2"/>
              <a:buChar char="§"/>
            </a:pPr>
            <a:endParaRPr lang="fa-IR" sz="1800" dirty="0" smtClean="0"/>
          </a:p>
          <a:p>
            <a:pPr marL="777240" lvl="1" indent="-457200">
              <a:buFont typeface="+mj-lt"/>
              <a:buAutoNum type="arabicPeriod"/>
            </a:pPr>
            <a:r>
              <a:rPr lang="fa-IR" sz="2400" dirty="0" smtClean="0"/>
              <a:t>بخش بندی پویا</a:t>
            </a:r>
          </a:p>
          <a:p>
            <a:pPr lvl="2">
              <a:buFont typeface="Wingdings" pitchFamily="2" charset="2"/>
              <a:buChar char="§"/>
            </a:pPr>
            <a:r>
              <a:rPr lang="fa-IR" sz="1800" dirty="0" smtClean="0"/>
              <a:t>سیستم رفاقتی</a:t>
            </a:r>
          </a:p>
          <a:p>
            <a:pPr lvl="2">
              <a:buFont typeface="Wingdings" pitchFamily="2" charset="2"/>
              <a:buChar char="§"/>
            </a:pPr>
            <a:endParaRPr lang="fa-IR" sz="1800" dirty="0" smtClean="0"/>
          </a:p>
          <a:p>
            <a:pPr marL="777240" lvl="1" indent="-457200">
              <a:buFont typeface="+mj-lt"/>
              <a:buAutoNum type="arabicPeriod"/>
            </a:pPr>
            <a:r>
              <a:rPr lang="fa-IR" sz="2400" dirty="0" smtClean="0"/>
              <a:t>صفحه بندی</a:t>
            </a:r>
          </a:p>
          <a:p>
            <a:pPr marL="777240" lvl="1" indent="-457200">
              <a:buFont typeface="+mj-lt"/>
              <a:buAutoNum type="arabicPeriod"/>
            </a:pPr>
            <a:endParaRPr lang="fa-IR" sz="2400" dirty="0" smtClean="0"/>
          </a:p>
          <a:p>
            <a:pPr marL="777240" lvl="1" indent="-457200">
              <a:buFont typeface="+mj-lt"/>
              <a:buAutoNum type="arabicPeriod"/>
            </a:pPr>
            <a:r>
              <a:rPr lang="fa-IR" sz="2400" dirty="0" smtClean="0"/>
              <a:t>قطعه بندی</a:t>
            </a:r>
          </a:p>
        </p:txBody>
      </p:sp>
      <p:sp>
        <p:nvSpPr>
          <p:cNvPr id="2" name="Slide Number Placeholder 1"/>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27563263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انواع هرزرفتگی حافظه</a:t>
            </a:r>
            <a:endParaRPr lang="en-US" dirty="0"/>
          </a:p>
        </p:txBody>
      </p:sp>
      <p:sp>
        <p:nvSpPr>
          <p:cNvPr id="3" name="Content Placeholder 2"/>
          <p:cNvSpPr>
            <a:spLocks noGrp="1"/>
          </p:cNvSpPr>
          <p:nvPr>
            <p:ph idx="1"/>
          </p:nvPr>
        </p:nvSpPr>
        <p:spPr>
          <a:xfrm>
            <a:off x="228600" y="1752600"/>
            <a:ext cx="8534400" cy="4419600"/>
          </a:xfrm>
        </p:spPr>
        <p:txBody>
          <a:bodyPr/>
          <a:lstStyle/>
          <a:p>
            <a:pPr marL="0" indent="0" algn="just">
              <a:buNone/>
            </a:pPr>
            <a:r>
              <a:rPr lang="fa-IR" b="1" dirty="0" smtClean="0"/>
              <a:t>تکه تکه شدن (هرزرفتگی) داخلی </a:t>
            </a:r>
            <a:r>
              <a:rPr lang="en-US" b="1" dirty="0" smtClean="0"/>
              <a:t>(Internal fragmentation)</a:t>
            </a:r>
            <a:r>
              <a:rPr lang="fa-IR" b="1" dirty="0" smtClean="0"/>
              <a:t> </a:t>
            </a:r>
            <a:endParaRPr lang="en-US" b="1" dirty="0" smtClean="0"/>
          </a:p>
          <a:p>
            <a:pPr marL="320040" lvl="1" indent="0" algn="just">
              <a:buNone/>
            </a:pPr>
            <a:r>
              <a:rPr lang="fa-IR" dirty="0" smtClean="0"/>
              <a:t>هرگاه فضای هرز ایجاد شده درون حافظه در قسمت اختصاص یافته به فرایند اتفاق بیفتد.</a:t>
            </a:r>
          </a:p>
          <a:p>
            <a:pPr marL="320040" lvl="1" indent="0" algn="just">
              <a:buNone/>
            </a:pPr>
            <a:endParaRPr lang="fa-IR" dirty="0"/>
          </a:p>
          <a:p>
            <a:pPr marL="320040" lvl="1" indent="0" algn="just">
              <a:buNone/>
            </a:pPr>
            <a:endParaRPr lang="en-US" dirty="0" smtClean="0"/>
          </a:p>
          <a:p>
            <a:pPr marL="320040" lvl="1" indent="0" algn="just">
              <a:buNone/>
            </a:pPr>
            <a:endParaRPr lang="fa-IR" dirty="0" smtClean="0"/>
          </a:p>
          <a:p>
            <a:pPr marL="0" indent="0" algn="just">
              <a:buNone/>
            </a:pPr>
            <a:r>
              <a:rPr lang="fa-IR" b="1" dirty="0"/>
              <a:t>تکه تکه شدن (هرزرفتگی) </a:t>
            </a:r>
            <a:r>
              <a:rPr lang="fa-IR" b="1" dirty="0" smtClean="0"/>
              <a:t>خارجی </a:t>
            </a:r>
            <a:r>
              <a:rPr lang="en-US" b="1" dirty="0" smtClean="0"/>
              <a:t>(External </a:t>
            </a:r>
            <a:r>
              <a:rPr lang="en-US" b="1" dirty="0"/>
              <a:t>fragmentation)</a:t>
            </a:r>
          </a:p>
          <a:p>
            <a:pPr marL="320040" lvl="1" indent="0" algn="just">
              <a:buNone/>
            </a:pPr>
            <a:r>
              <a:rPr lang="fa-IR" dirty="0" smtClean="0"/>
              <a:t>اگر </a:t>
            </a:r>
            <a:r>
              <a:rPr lang="fa-IR" dirty="0"/>
              <a:t>فضای هرز ایجاد شده درون حافظه </a:t>
            </a:r>
            <a:r>
              <a:rPr lang="fa-IR" dirty="0" smtClean="0"/>
              <a:t>در خارج </a:t>
            </a:r>
            <a:r>
              <a:rPr lang="fa-IR" dirty="0"/>
              <a:t>قسمت اختصاص یافته به فرایند اتفاق بیفتد</a:t>
            </a:r>
            <a:r>
              <a:rPr lang="fa-IR" dirty="0" smtClean="0"/>
              <a:t>.</a:t>
            </a:r>
            <a:endParaRPr lang="fa-IR"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8442727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fa-IR" sz="3600" smtClean="0"/>
              <a:t>بخش بندی ایستا:</a:t>
            </a:r>
            <a:endParaRPr lang="en-US" sz="3600" smtClean="0"/>
          </a:p>
        </p:txBody>
      </p:sp>
      <p:sp>
        <p:nvSpPr>
          <p:cNvPr id="16387" name="Rectangle 3"/>
          <p:cNvSpPr>
            <a:spLocks noGrp="1" noChangeArrowheads="1"/>
          </p:cNvSpPr>
          <p:nvPr>
            <p:ph type="body" idx="1"/>
          </p:nvPr>
        </p:nvSpPr>
        <p:spPr>
          <a:xfrm>
            <a:off x="381000" y="1676400"/>
            <a:ext cx="8382000" cy="4419600"/>
          </a:xfrm>
        </p:spPr>
        <p:txBody>
          <a:bodyPr>
            <a:normAutofit/>
          </a:bodyPr>
          <a:lstStyle/>
          <a:p>
            <a:pPr marL="0" indent="0" algn="just" eaLnBrk="1" hangingPunct="1">
              <a:buNone/>
            </a:pPr>
            <a:r>
              <a:rPr lang="fa-IR" sz="2000" dirty="0" smtClean="0"/>
              <a:t>در این روش بخش مربوط به فرایند ها به چندین بخش با طول ثابت تقسیم می شود. </a:t>
            </a:r>
          </a:p>
          <a:p>
            <a:pPr marL="0" indent="0" algn="just" eaLnBrk="1" hangingPunct="1">
              <a:buNone/>
            </a:pPr>
            <a:r>
              <a:rPr lang="fa-IR" sz="2000" dirty="0" smtClean="0"/>
              <a:t>هر فرایندی که اندازه آن کمتر یا مساوی اندازه بخش باشد می تواند داخل هر بخش موجود بار شود. </a:t>
            </a:r>
          </a:p>
          <a:p>
            <a:pPr marL="0" indent="0" algn="just" eaLnBrk="1" hangingPunct="1">
              <a:buNone/>
            </a:pPr>
            <a:r>
              <a:rPr lang="fa-IR" sz="2000" dirty="0" smtClean="0"/>
              <a:t>اگر همه بخش ها پر باشد، و هیچ فرایند مقیمی در حال آماده یا اجرا نباشد، سیستم عامل می تواند فرایند را به خارج مبادله کند.</a:t>
            </a:r>
          </a:p>
          <a:p>
            <a:pPr marL="0" indent="0" algn="just" eaLnBrk="1" hangingPunct="1">
              <a:buNone/>
            </a:pPr>
            <a:endParaRPr lang="fa-IR" sz="2000" dirty="0" smtClean="0"/>
          </a:p>
          <a:p>
            <a:pPr marL="0" indent="0" algn="just">
              <a:buNone/>
            </a:pPr>
            <a:r>
              <a:rPr lang="fa-IR" b="1" u="sng" dirty="0"/>
              <a:t>معایب بخش بندی طول ثابت:</a:t>
            </a:r>
          </a:p>
          <a:p>
            <a:pPr algn="just"/>
            <a:r>
              <a:rPr lang="fa-IR" sz="2000" dirty="0"/>
              <a:t>ممکن است یک فرایند در یک بخش جا نشود، در این صورت برنامه نویس باید از روی هم گذاری استفاده کند (هر لحظه فقط بخش مورد نیاز از برنامه در حافظه اصلی باشد</a:t>
            </a:r>
            <a:r>
              <a:rPr lang="fa-IR" sz="2000" dirty="0" smtClean="0"/>
              <a:t>).</a:t>
            </a:r>
          </a:p>
          <a:p>
            <a:pPr algn="just"/>
            <a:endParaRPr lang="fa-IR" sz="2000" dirty="0"/>
          </a:p>
          <a:p>
            <a:pPr algn="just"/>
            <a:r>
              <a:rPr lang="fa-IR" sz="2000" dirty="0"/>
              <a:t>استفاده ناکارمد از حافظه اصلی: هر فرایند هرچند کوچک یک بخش کامل را اشغال می کند به این پدیده </a:t>
            </a:r>
            <a:r>
              <a:rPr lang="fa-IR" sz="2000" b="1" dirty="0"/>
              <a:t>تکه تکه شدن داخلی </a:t>
            </a:r>
            <a:r>
              <a:rPr lang="fa-IR" sz="2000" dirty="0"/>
              <a:t>می گویند (</a:t>
            </a:r>
            <a:r>
              <a:rPr lang="en-US" sz="2000" dirty="0"/>
              <a:t>internal fragmentation</a:t>
            </a:r>
            <a:r>
              <a:rPr lang="fa-IR" sz="2000" dirty="0" smtClean="0"/>
              <a:t>).</a:t>
            </a:r>
            <a:endParaRPr lang="en-US" sz="20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6212644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fa-IR" sz="3600" dirty="0" smtClean="0"/>
              <a:t>بخش بندی ایستا:</a:t>
            </a:r>
            <a:endParaRPr lang="en-US" sz="3600" dirty="0" smtClean="0"/>
          </a:p>
        </p:txBody>
      </p:sp>
      <p:sp>
        <p:nvSpPr>
          <p:cNvPr id="18435" name="Rectangle 3"/>
          <p:cNvSpPr>
            <a:spLocks noGrp="1" noChangeArrowheads="1"/>
          </p:cNvSpPr>
          <p:nvPr>
            <p:ph type="body" idx="1"/>
          </p:nvPr>
        </p:nvSpPr>
        <p:spPr>
          <a:xfrm>
            <a:off x="4953000" y="1978025"/>
            <a:ext cx="3505200" cy="4114800"/>
          </a:xfrm>
        </p:spPr>
        <p:txBody>
          <a:bodyPr/>
          <a:lstStyle/>
          <a:p>
            <a:pPr marL="0" indent="0" algn="just" eaLnBrk="1" hangingPunct="1">
              <a:buNone/>
            </a:pPr>
            <a:r>
              <a:rPr lang="fa-IR" dirty="0" smtClean="0"/>
              <a:t>بخش بندی ایستا بر اساس اندازه بخش ها دو نوع است:</a:t>
            </a:r>
          </a:p>
          <a:p>
            <a:pPr marL="0" indent="0" algn="just" eaLnBrk="1" hangingPunct="1">
              <a:buNone/>
            </a:pPr>
            <a:endParaRPr lang="fa-IR" dirty="0" smtClean="0"/>
          </a:p>
          <a:p>
            <a:pPr marL="777240" lvl="1" indent="-457200" algn="just" eaLnBrk="1" hangingPunct="1">
              <a:buFont typeface="+mj-lt"/>
              <a:buAutoNum type="arabicPeriod"/>
            </a:pPr>
            <a:r>
              <a:rPr lang="fa-IR" dirty="0" smtClean="0"/>
              <a:t>بخش های مساوی</a:t>
            </a:r>
          </a:p>
          <a:p>
            <a:pPr marL="777240" lvl="1" indent="-457200" algn="just" eaLnBrk="1" hangingPunct="1">
              <a:buFont typeface="+mj-lt"/>
              <a:buAutoNum type="arabicPeriod"/>
            </a:pPr>
            <a:r>
              <a:rPr lang="fa-IR" dirty="0" smtClean="0"/>
              <a:t>بخش های نامساوی</a:t>
            </a:r>
          </a:p>
          <a:p>
            <a:pPr marL="777240" lvl="1" indent="-457200" algn="just" eaLnBrk="1" hangingPunct="1">
              <a:buFont typeface="+mj-lt"/>
              <a:buAutoNum type="arabicPeriod"/>
            </a:pPr>
            <a:endParaRPr lang="fa-IR" dirty="0"/>
          </a:p>
          <a:p>
            <a:pPr marL="777240" lvl="1" indent="-457200" algn="just" eaLnBrk="1" hangingPunct="1">
              <a:buFont typeface="+mj-lt"/>
              <a:buAutoNum type="arabicPeriod"/>
            </a:pPr>
            <a:endParaRPr lang="fa-IR" dirty="0" smtClean="0"/>
          </a:p>
          <a:p>
            <a:pPr marL="777240" lvl="1" indent="-457200" algn="just" eaLnBrk="1" hangingPunct="1">
              <a:buFont typeface="+mj-lt"/>
              <a:buAutoNum type="arabicPeriod"/>
            </a:pPr>
            <a:endParaRPr lang="fa-IR" dirty="0"/>
          </a:p>
          <a:p>
            <a:pPr marL="777240" lvl="1" indent="-457200" algn="just" eaLnBrk="1" hangingPunct="1">
              <a:buFont typeface="+mj-lt"/>
              <a:buAutoNum type="arabicPeriod"/>
            </a:pPr>
            <a:endParaRPr lang="en-US" dirty="0" smtClean="0"/>
          </a:p>
        </p:txBody>
      </p:sp>
      <p:pic>
        <p:nvPicPr>
          <p:cNvPr id="1843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130" y="1210707"/>
            <a:ext cx="3895725" cy="479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7125" y="5726668"/>
            <a:ext cx="1807867" cy="369332"/>
          </a:xfrm>
          <a:prstGeom prst="rect">
            <a:avLst/>
          </a:prstGeom>
          <a:solidFill>
            <a:schemeClr val="accent2"/>
          </a:solidFill>
        </p:spPr>
        <p:txBody>
          <a:bodyPr wrap="none">
            <a:spAutoFit/>
          </a:bodyPr>
          <a:lstStyle/>
          <a:p>
            <a:pPr marL="320040" lvl="1" algn="ctr" rtl="1"/>
            <a:r>
              <a:rPr lang="fa-IR" dirty="0">
                <a:cs typeface="B Nazanin" pitchFamily="2" charset="-78"/>
              </a:rPr>
              <a:t>بخش های مساوی</a:t>
            </a:r>
          </a:p>
        </p:txBody>
      </p:sp>
      <p:sp>
        <p:nvSpPr>
          <p:cNvPr id="7" name="Rectangle 6"/>
          <p:cNvSpPr/>
          <p:nvPr/>
        </p:nvSpPr>
        <p:spPr>
          <a:xfrm>
            <a:off x="2718505" y="5726668"/>
            <a:ext cx="1929695" cy="369332"/>
          </a:xfrm>
          <a:prstGeom prst="rect">
            <a:avLst/>
          </a:prstGeom>
          <a:solidFill>
            <a:schemeClr val="accent2"/>
          </a:solidFill>
        </p:spPr>
        <p:txBody>
          <a:bodyPr wrap="none">
            <a:spAutoFit/>
          </a:bodyPr>
          <a:lstStyle/>
          <a:p>
            <a:pPr marL="320040" lvl="1" algn="ctr" rtl="1"/>
            <a:r>
              <a:rPr lang="fa-IR" dirty="0">
                <a:cs typeface="B Nazanin" pitchFamily="2" charset="-78"/>
              </a:rPr>
              <a:t>بخش های </a:t>
            </a:r>
            <a:r>
              <a:rPr lang="fa-IR" dirty="0" smtClean="0">
                <a:cs typeface="B Nazanin" pitchFamily="2" charset="-78"/>
              </a:rPr>
              <a:t>نامساوی</a:t>
            </a:r>
            <a:endParaRPr lang="fa-IR" dirty="0">
              <a:cs typeface="B Nazanin" pitchFamily="2" charset="-78"/>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351149484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fa-IR" sz="3600" smtClean="0"/>
              <a:t>الگوریتم جاگذاری بخش بندی ایستا:</a:t>
            </a:r>
            <a:endParaRPr lang="en-US" sz="3600" smtClean="0"/>
          </a:p>
        </p:txBody>
      </p:sp>
      <p:sp>
        <p:nvSpPr>
          <p:cNvPr id="20483" name="Rectangle 3"/>
          <p:cNvSpPr>
            <a:spLocks noGrp="1" noChangeArrowheads="1"/>
          </p:cNvSpPr>
          <p:nvPr>
            <p:ph type="body" idx="1"/>
          </p:nvPr>
        </p:nvSpPr>
        <p:spPr/>
        <p:txBody>
          <a:bodyPr/>
          <a:lstStyle/>
          <a:p>
            <a:pPr marL="0" indent="0" algn="just" eaLnBrk="1" hangingPunct="1">
              <a:buNone/>
            </a:pPr>
            <a:r>
              <a:rPr lang="fa-IR" b="1" u="sng" dirty="0" smtClean="0"/>
              <a:t>بخش های مساوی:</a:t>
            </a:r>
          </a:p>
          <a:p>
            <a:pPr lvl="1" algn="just" eaLnBrk="1" hangingPunct="1"/>
            <a:r>
              <a:rPr lang="fa-IR" dirty="0" smtClean="0"/>
              <a:t>بدلیل مساوی بودن تمام بخش ها، مهم نیست کدام بخش استفاده شود.</a:t>
            </a:r>
          </a:p>
          <a:p>
            <a:pPr lvl="1" algn="just" eaLnBrk="1" hangingPunct="1"/>
            <a:endParaRPr lang="fa-IR" dirty="0" smtClean="0"/>
          </a:p>
          <a:p>
            <a:pPr marL="0" indent="0" algn="just" eaLnBrk="1" hangingPunct="1">
              <a:buNone/>
            </a:pPr>
            <a:r>
              <a:rPr lang="fa-IR" b="1" u="sng" dirty="0" smtClean="0"/>
              <a:t>بخش های نامساوی:</a:t>
            </a:r>
          </a:p>
          <a:p>
            <a:pPr lvl="1" algn="just"/>
            <a:r>
              <a:rPr lang="fa-IR" dirty="0" smtClean="0"/>
              <a:t>می توان هر فرایند را در کوچکترین بخشی که در آن جا می شود قرار داد. در این صورت باید از صف زمانبندی استفاده شود.</a:t>
            </a:r>
          </a:p>
          <a:p>
            <a:pPr lvl="1" algn="just"/>
            <a:r>
              <a:rPr lang="fa-IR" dirty="0" smtClean="0"/>
              <a:t>برای هر بخش یک صف: حداقل هدر رفتن حافظه داخل هر بخش</a:t>
            </a:r>
          </a:p>
          <a:p>
            <a:pPr lvl="1" algn="just"/>
            <a:r>
              <a:rPr lang="fa-IR" dirty="0" smtClean="0"/>
              <a:t>ولی فرم بهینه بکاربردن یک صف واحد برای همه بخش ها است.</a:t>
            </a:r>
          </a:p>
          <a:p>
            <a:pPr lvl="2" algn="just" eaLnBrk="1" hangingPunct="1"/>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7544650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762000" y="457200"/>
            <a:ext cx="7543800" cy="762000"/>
          </a:xfrm>
        </p:spPr>
        <p:txBody>
          <a:bodyPr/>
          <a:lstStyle/>
          <a:p>
            <a:pPr eaLnBrk="1" hangingPunct="1"/>
            <a:r>
              <a:rPr lang="fa-IR" sz="3600" dirty="0" smtClean="0"/>
              <a:t>تخصیص حافظه برای بخش بندی ایستا:</a:t>
            </a:r>
            <a:endParaRPr lang="en-US" sz="3600" dirty="0" smtClean="0"/>
          </a:p>
        </p:txBody>
      </p:sp>
      <p:pic>
        <p:nvPicPr>
          <p:cNvPr id="215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28800"/>
            <a:ext cx="8435975"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362200" y="6353730"/>
            <a:ext cx="2141292" cy="369332"/>
          </a:xfrm>
          <a:prstGeom prst="rect">
            <a:avLst/>
          </a:prstGeom>
          <a:solidFill>
            <a:schemeClr val="accent2"/>
          </a:solidFill>
        </p:spPr>
        <p:txBody>
          <a:bodyPr wrap="none">
            <a:spAutoFit/>
          </a:bodyPr>
          <a:lstStyle/>
          <a:p>
            <a:pPr marL="320040" lvl="1" algn="ctr" rtl="1"/>
            <a:r>
              <a:rPr lang="fa-IR" dirty="0" smtClean="0">
                <a:cs typeface="B Nazanin" pitchFamily="2" charset="-78"/>
              </a:rPr>
              <a:t>یک صف برای هر بخش</a:t>
            </a:r>
            <a:endParaRPr lang="fa-IR" dirty="0">
              <a:cs typeface="B Nazanin" pitchFamily="2" charset="-78"/>
            </a:endParaRPr>
          </a:p>
        </p:txBody>
      </p:sp>
      <p:sp>
        <p:nvSpPr>
          <p:cNvPr id="6" name="Rectangle 5"/>
          <p:cNvSpPr/>
          <p:nvPr/>
        </p:nvSpPr>
        <p:spPr>
          <a:xfrm>
            <a:off x="6335878" y="6371192"/>
            <a:ext cx="2271135" cy="369332"/>
          </a:xfrm>
          <a:prstGeom prst="rect">
            <a:avLst/>
          </a:prstGeom>
          <a:solidFill>
            <a:schemeClr val="accent2"/>
          </a:solidFill>
        </p:spPr>
        <p:txBody>
          <a:bodyPr wrap="none">
            <a:spAutoFit/>
          </a:bodyPr>
          <a:lstStyle/>
          <a:p>
            <a:pPr marL="320040" lvl="1" algn="ctr" rtl="1"/>
            <a:r>
              <a:rPr lang="fa-IR" dirty="0" smtClean="0">
                <a:cs typeface="B Nazanin" pitchFamily="2" charset="-78"/>
              </a:rPr>
              <a:t>یک صف واحد از فرایندها</a:t>
            </a:r>
            <a:endParaRPr lang="fa-IR" dirty="0">
              <a:cs typeface="B Nazanin" pitchFamily="2" charset="-78"/>
            </a:endParaRPr>
          </a:p>
        </p:txBody>
      </p:sp>
      <p:sp>
        <p:nvSpPr>
          <p:cNvPr id="2" name="Slide Number Placeholder 1"/>
          <p:cNvSpPr>
            <a:spLocks noGrp="1"/>
          </p:cNvSpPr>
          <p:nvPr>
            <p:ph type="sldNum" sz="quarter" idx="12"/>
          </p:nvPr>
        </p:nvSpPr>
        <p:spPr>
          <a:xfrm>
            <a:off x="8226013" y="6397170"/>
            <a:ext cx="762000" cy="365125"/>
          </a:xfrm>
        </p:spPr>
        <p:txBody>
          <a:bodyPr/>
          <a:lstStyle/>
          <a:p>
            <a:fld id="{B6F15528-21DE-4FAA-801E-634DDDAF4B2B}" type="slidenum">
              <a:rPr lang="en-US" smtClean="0"/>
              <a:pPr/>
              <a:t>15</a:t>
            </a:fld>
            <a:endParaRPr lang="en-US" dirty="0"/>
          </a:p>
        </p:txBody>
      </p:sp>
    </p:spTree>
    <p:extLst>
      <p:ext uri="{BB962C8B-B14F-4D97-AF65-F5344CB8AC3E}">
        <p14:creationId xmlns:p14="http://schemas.microsoft.com/office/powerpoint/2010/main" val="19575066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62000" y="457200"/>
            <a:ext cx="7543800" cy="762000"/>
          </a:xfrm>
        </p:spPr>
        <p:txBody>
          <a:bodyPr/>
          <a:lstStyle/>
          <a:p>
            <a:pPr eaLnBrk="1" hangingPunct="1"/>
            <a:r>
              <a:rPr lang="fa-IR" sz="3600" dirty="0" smtClean="0"/>
              <a:t>مثالی برای درک تکه تکه شدن داخلی:</a:t>
            </a:r>
            <a:endParaRPr lang="en-US" sz="3600" dirty="0" smtClean="0"/>
          </a:p>
        </p:txBody>
      </p:sp>
      <p:sp>
        <p:nvSpPr>
          <p:cNvPr id="23589" name="Rectangle 37"/>
          <p:cNvSpPr>
            <a:spLocks noChangeArrowheads="1"/>
          </p:cNvSpPr>
          <p:nvPr/>
        </p:nvSpPr>
        <p:spPr bwMode="auto">
          <a:xfrm>
            <a:off x="107950" y="5033963"/>
            <a:ext cx="1728787" cy="1079500"/>
          </a:xfrm>
          <a:prstGeom prst="rect">
            <a:avLst/>
          </a:prstGeom>
          <a:solidFill>
            <a:srgbClr val="8EBEE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EBEE6"/>
            </a:extrusionClr>
          </a:sp3d>
        </p:spPr>
        <p:txBody>
          <a:bodyPr wrap="none" anchor="ctr">
            <a:flatTx/>
          </a:bodyPr>
          <a:lstStyle/>
          <a:p>
            <a:pPr algn="ctr"/>
            <a:r>
              <a:rPr lang="en-US" sz="2000"/>
              <a:t>8M</a:t>
            </a:r>
          </a:p>
        </p:txBody>
      </p:sp>
      <p:sp>
        <p:nvSpPr>
          <p:cNvPr id="23590" name="Rectangle 38"/>
          <p:cNvSpPr>
            <a:spLocks noChangeArrowheads="1"/>
          </p:cNvSpPr>
          <p:nvPr/>
        </p:nvSpPr>
        <p:spPr bwMode="auto">
          <a:xfrm>
            <a:off x="2484437" y="5035550"/>
            <a:ext cx="1728788" cy="1079500"/>
          </a:xfrm>
          <a:prstGeom prst="rect">
            <a:avLst/>
          </a:prstGeom>
          <a:solidFill>
            <a:schemeClr val="hlink"/>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sp3d>
        </p:spPr>
        <p:txBody>
          <a:bodyPr wrap="none" anchor="ctr">
            <a:flatTx/>
          </a:bodyPr>
          <a:lstStyle/>
          <a:p>
            <a:pPr algn="ctr"/>
            <a:r>
              <a:rPr lang="en-US" sz="2000"/>
              <a:t> P3 : 8M</a:t>
            </a:r>
          </a:p>
        </p:txBody>
      </p:sp>
      <p:sp>
        <p:nvSpPr>
          <p:cNvPr id="23591" name="Rectangle 39"/>
          <p:cNvSpPr>
            <a:spLocks noChangeArrowheads="1"/>
          </p:cNvSpPr>
          <p:nvPr/>
        </p:nvSpPr>
        <p:spPr bwMode="auto">
          <a:xfrm>
            <a:off x="107950" y="3954463"/>
            <a:ext cx="1728787" cy="1079500"/>
          </a:xfrm>
          <a:prstGeom prst="rect">
            <a:avLst/>
          </a:prstGeom>
          <a:solidFill>
            <a:srgbClr val="8EBEE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EBEE6"/>
            </a:extrusionClr>
          </a:sp3d>
        </p:spPr>
        <p:txBody>
          <a:bodyPr wrap="none" anchor="ctr">
            <a:flatTx/>
          </a:bodyPr>
          <a:lstStyle/>
          <a:p>
            <a:pPr algn="ctr"/>
            <a:r>
              <a:rPr lang="en-US" sz="2000"/>
              <a:t>8M</a:t>
            </a:r>
          </a:p>
        </p:txBody>
      </p:sp>
      <p:sp>
        <p:nvSpPr>
          <p:cNvPr id="23592" name="Rectangle 40"/>
          <p:cNvSpPr>
            <a:spLocks noChangeArrowheads="1"/>
          </p:cNvSpPr>
          <p:nvPr/>
        </p:nvSpPr>
        <p:spPr bwMode="auto">
          <a:xfrm>
            <a:off x="2484437" y="3954463"/>
            <a:ext cx="1728788" cy="287337"/>
          </a:xfrm>
          <a:prstGeom prst="rect">
            <a:avLst/>
          </a:prstGeom>
          <a:solidFill>
            <a:schemeClr val="hlink"/>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sp3d>
        </p:spPr>
        <p:txBody>
          <a:bodyPr wrap="none" anchor="ctr">
            <a:flatTx/>
          </a:bodyPr>
          <a:lstStyle/>
          <a:p>
            <a:pPr algn="ctr"/>
            <a:r>
              <a:rPr lang="en-US" sz="2000"/>
              <a:t>P2 : 1M</a:t>
            </a:r>
          </a:p>
        </p:txBody>
      </p:sp>
      <p:sp>
        <p:nvSpPr>
          <p:cNvPr id="23593" name="Rectangle 41"/>
          <p:cNvSpPr>
            <a:spLocks noChangeArrowheads="1"/>
          </p:cNvSpPr>
          <p:nvPr/>
        </p:nvSpPr>
        <p:spPr bwMode="auto">
          <a:xfrm>
            <a:off x="107950" y="2874963"/>
            <a:ext cx="1728787" cy="1079500"/>
          </a:xfrm>
          <a:prstGeom prst="rect">
            <a:avLst/>
          </a:prstGeom>
          <a:solidFill>
            <a:srgbClr val="8EBEE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EBEE6"/>
            </a:extrusionClr>
          </a:sp3d>
        </p:spPr>
        <p:txBody>
          <a:bodyPr wrap="none" anchor="ctr">
            <a:flatTx/>
          </a:bodyPr>
          <a:lstStyle/>
          <a:p>
            <a:pPr algn="ctr"/>
            <a:r>
              <a:rPr lang="en-US" sz="2000"/>
              <a:t>8M</a:t>
            </a:r>
          </a:p>
        </p:txBody>
      </p:sp>
      <p:sp>
        <p:nvSpPr>
          <p:cNvPr id="23594" name="Rectangle 42"/>
          <p:cNvSpPr>
            <a:spLocks noChangeArrowheads="1"/>
          </p:cNvSpPr>
          <p:nvPr/>
        </p:nvSpPr>
        <p:spPr bwMode="auto">
          <a:xfrm>
            <a:off x="2482850" y="2801938"/>
            <a:ext cx="1728787" cy="792162"/>
          </a:xfrm>
          <a:prstGeom prst="rect">
            <a:avLst/>
          </a:prstGeom>
          <a:solidFill>
            <a:schemeClr val="hlink"/>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sp3d>
        </p:spPr>
        <p:txBody>
          <a:bodyPr wrap="none" anchor="ctr">
            <a:flatTx/>
          </a:bodyPr>
          <a:lstStyle/>
          <a:p>
            <a:pPr algn="ctr"/>
            <a:r>
              <a:rPr lang="en-US" sz="2000"/>
              <a:t>P1 : 5M</a:t>
            </a:r>
          </a:p>
        </p:txBody>
      </p:sp>
      <p:sp>
        <p:nvSpPr>
          <p:cNvPr id="23595" name="Rectangle 43"/>
          <p:cNvSpPr>
            <a:spLocks noChangeArrowheads="1"/>
          </p:cNvSpPr>
          <p:nvPr/>
        </p:nvSpPr>
        <p:spPr bwMode="auto">
          <a:xfrm>
            <a:off x="107950" y="1793875"/>
            <a:ext cx="1728787" cy="1079500"/>
          </a:xfrm>
          <a:prstGeom prst="rect">
            <a:avLst/>
          </a:prstGeom>
          <a:solidFill>
            <a:srgbClr val="8EBEE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EBEE6"/>
            </a:extrusionClr>
          </a:sp3d>
        </p:spPr>
        <p:txBody>
          <a:bodyPr wrap="none" anchor="ctr">
            <a:flatTx/>
          </a:bodyPr>
          <a:lstStyle/>
          <a:p>
            <a:pPr algn="ctr"/>
            <a:r>
              <a:rPr lang="fa-IR" sz="2400">
                <a:cs typeface="B Nazanin" pitchFamily="2" charset="-78"/>
              </a:rPr>
              <a:t>سیستم عامل</a:t>
            </a:r>
          </a:p>
          <a:p>
            <a:pPr algn="ctr"/>
            <a:r>
              <a:rPr lang="en-US" sz="2000">
                <a:cs typeface="B Nazanin" pitchFamily="2" charset="-78"/>
              </a:rPr>
              <a:t>8M</a:t>
            </a:r>
          </a:p>
        </p:txBody>
      </p:sp>
      <p:sp>
        <p:nvSpPr>
          <p:cNvPr id="23596" name="Line 44"/>
          <p:cNvSpPr>
            <a:spLocks noChangeShapeType="1"/>
          </p:cNvSpPr>
          <p:nvPr/>
        </p:nvSpPr>
        <p:spPr bwMode="auto">
          <a:xfrm flipH="1">
            <a:off x="2052637" y="3665538"/>
            <a:ext cx="1512888" cy="0"/>
          </a:xfrm>
          <a:prstGeom prst="line">
            <a:avLst/>
          </a:prstGeom>
          <a:noFill/>
          <a:ln w="57150">
            <a:solidFill>
              <a:srgbClr val="FF0000"/>
            </a:solidFill>
            <a:round/>
            <a:headEnd/>
            <a:tailEnd type="stealth" w="med" len="med"/>
          </a:ln>
          <a:extLst>
            <a:ext uri="{909E8E84-426E-40DD-AFC4-6F175D3DCCD1}">
              <a14:hiddenFill xmlns:a14="http://schemas.microsoft.com/office/drawing/2010/main">
                <a:noFill/>
              </a14:hiddenFill>
            </a:ext>
          </a:extLst>
        </p:spPr>
        <p:txBody>
          <a:bodyPr/>
          <a:lstStyle/>
          <a:p>
            <a:endParaRPr lang="en-US"/>
          </a:p>
        </p:txBody>
      </p:sp>
      <p:sp>
        <p:nvSpPr>
          <p:cNvPr id="23597" name="Line 45"/>
          <p:cNvSpPr>
            <a:spLocks noChangeShapeType="1"/>
          </p:cNvSpPr>
          <p:nvPr/>
        </p:nvSpPr>
        <p:spPr bwMode="auto">
          <a:xfrm flipH="1">
            <a:off x="2052637" y="4530725"/>
            <a:ext cx="1512888" cy="0"/>
          </a:xfrm>
          <a:prstGeom prst="line">
            <a:avLst/>
          </a:prstGeom>
          <a:noFill/>
          <a:ln w="57150">
            <a:solidFill>
              <a:srgbClr val="FF0000"/>
            </a:solidFill>
            <a:round/>
            <a:headEnd/>
            <a:tailEnd type="stealth" w="med" len="med"/>
          </a:ln>
          <a:extLst>
            <a:ext uri="{909E8E84-426E-40DD-AFC4-6F175D3DCCD1}">
              <a14:hiddenFill xmlns:a14="http://schemas.microsoft.com/office/drawing/2010/main">
                <a:noFill/>
              </a14:hiddenFill>
            </a:ext>
          </a:extLst>
        </p:spPr>
        <p:txBody>
          <a:bodyPr/>
          <a:lstStyle/>
          <a:p>
            <a:endParaRPr lang="en-US"/>
          </a:p>
        </p:txBody>
      </p:sp>
      <p:sp>
        <p:nvSpPr>
          <p:cNvPr id="23598" name="Text Box 46"/>
          <p:cNvSpPr txBox="1">
            <a:spLocks noChangeArrowheads="1"/>
          </p:cNvSpPr>
          <p:nvPr/>
        </p:nvSpPr>
        <p:spPr bwMode="auto">
          <a:xfrm>
            <a:off x="3421062" y="3378200"/>
            <a:ext cx="2160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r" rtl="1" eaLnBrk="1" hangingPunct="1">
              <a:spcBef>
                <a:spcPct val="50000"/>
              </a:spcBef>
            </a:pPr>
            <a:r>
              <a:rPr lang="fa-IR" sz="2400" b="1" dirty="0">
                <a:cs typeface="B Nazanin" pitchFamily="2" charset="-78"/>
              </a:rPr>
              <a:t>پراکندگی داخلی</a:t>
            </a:r>
            <a:endParaRPr lang="en-US" sz="2400" b="1" dirty="0">
              <a:cs typeface="B Nazanin" pitchFamily="2" charset="-78"/>
            </a:endParaRPr>
          </a:p>
        </p:txBody>
      </p:sp>
      <p:sp>
        <p:nvSpPr>
          <p:cNvPr id="23599" name="Text Box 47"/>
          <p:cNvSpPr txBox="1">
            <a:spLocks noChangeArrowheads="1"/>
          </p:cNvSpPr>
          <p:nvPr/>
        </p:nvSpPr>
        <p:spPr bwMode="auto">
          <a:xfrm>
            <a:off x="3421062" y="4314825"/>
            <a:ext cx="2160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r" rtl="1" eaLnBrk="1" hangingPunct="1">
              <a:spcBef>
                <a:spcPct val="50000"/>
              </a:spcBef>
            </a:pPr>
            <a:r>
              <a:rPr lang="fa-IR" sz="2400" b="1">
                <a:cs typeface="B Nazanin" pitchFamily="2" charset="-78"/>
              </a:rPr>
              <a:t>پراکندگی داخلی</a:t>
            </a:r>
            <a:endParaRPr lang="en-US" sz="2400" b="1">
              <a:cs typeface="B Nazanin" pitchFamily="2" charset="-78"/>
            </a:endParaRPr>
          </a:p>
        </p:txBody>
      </p:sp>
      <p:sp>
        <p:nvSpPr>
          <p:cNvPr id="23600" name="Text Box 48"/>
          <p:cNvSpPr txBox="1">
            <a:spLocks noChangeArrowheads="1"/>
          </p:cNvSpPr>
          <p:nvPr/>
        </p:nvSpPr>
        <p:spPr bwMode="auto">
          <a:xfrm>
            <a:off x="468312" y="4289425"/>
            <a:ext cx="72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spcBef>
                <a:spcPct val="50000"/>
              </a:spcBef>
            </a:pPr>
            <a:r>
              <a:rPr lang="en-US" sz="2000"/>
              <a:t>7 </a:t>
            </a:r>
            <a:r>
              <a:rPr lang="en-US" sz="2400" b="1"/>
              <a:t>/</a:t>
            </a:r>
          </a:p>
        </p:txBody>
      </p:sp>
      <p:sp>
        <p:nvSpPr>
          <p:cNvPr id="23601" name="Text Box 49"/>
          <p:cNvSpPr txBox="1">
            <a:spLocks noChangeArrowheads="1"/>
          </p:cNvSpPr>
          <p:nvPr/>
        </p:nvSpPr>
        <p:spPr bwMode="auto">
          <a:xfrm>
            <a:off x="684212" y="3557588"/>
            <a:ext cx="5175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dirty="0"/>
              <a:t>3M</a:t>
            </a:r>
          </a:p>
        </p:txBody>
      </p:sp>
      <p:sp>
        <p:nvSpPr>
          <p:cNvPr id="2" name="Rounded Rectangle 1"/>
          <p:cNvSpPr/>
          <p:nvPr/>
        </p:nvSpPr>
        <p:spPr>
          <a:xfrm>
            <a:off x="0" y="1219200"/>
            <a:ext cx="9144000" cy="5410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37"/>
          <p:cNvSpPr>
            <a:spLocks noChangeArrowheads="1"/>
          </p:cNvSpPr>
          <p:nvPr/>
        </p:nvSpPr>
        <p:spPr bwMode="auto">
          <a:xfrm>
            <a:off x="5006068" y="5032376"/>
            <a:ext cx="1728787" cy="1079500"/>
          </a:xfrm>
          <a:prstGeom prst="rect">
            <a:avLst/>
          </a:prstGeom>
          <a:solidFill>
            <a:schemeClr val="bg1"/>
          </a:solidFill>
          <a:ln w="9525">
            <a:solidFill>
              <a:schemeClr val="tx2"/>
            </a:solidFill>
            <a:miter lim="800000"/>
            <a:headEnd/>
            <a:tailEnd/>
          </a:ln>
          <a:scene3d>
            <a:camera prst="legacyObliqueTopRight"/>
            <a:lightRig rig="legacyFlat3" dir="b"/>
          </a:scene3d>
          <a:sp3d extrusionH="430200" prstMaterial="legacyMatte">
            <a:bevelT w="13500" h="13500" prst="angle"/>
            <a:bevelB w="13500" h="13500" prst="angle"/>
            <a:extrusionClr>
              <a:schemeClr val="bg1">
                <a:lumMod val="85000"/>
              </a:schemeClr>
            </a:extrusionClr>
          </a:sp3d>
        </p:spPr>
        <p:txBody>
          <a:bodyPr wrap="none" anchor="ctr">
            <a:flatTx/>
          </a:bodyPr>
          <a:lstStyle/>
          <a:p>
            <a:pPr algn="ctr"/>
            <a:r>
              <a:rPr lang="en-US" sz="2000" dirty="0"/>
              <a:t>8M</a:t>
            </a:r>
          </a:p>
        </p:txBody>
      </p:sp>
      <p:sp>
        <p:nvSpPr>
          <p:cNvPr id="19" name="Rectangle 39"/>
          <p:cNvSpPr>
            <a:spLocks noChangeArrowheads="1"/>
          </p:cNvSpPr>
          <p:nvPr/>
        </p:nvSpPr>
        <p:spPr bwMode="auto">
          <a:xfrm>
            <a:off x="5006068" y="3952876"/>
            <a:ext cx="1728787" cy="1079500"/>
          </a:xfrm>
          <a:prstGeom prst="rect">
            <a:avLst/>
          </a:prstGeom>
          <a:solidFill>
            <a:schemeClr val="bg1"/>
          </a:solidFill>
          <a:ln w="9525">
            <a:solidFill>
              <a:schemeClr val="tx2"/>
            </a:solidFill>
            <a:miter lim="800000"/>
            <a:headEnd/>
            <a:tailEnd/>
          </a:ln>
          <a:scene3d>
            <a:camera prst="legacyObliqueTopRight"/>
            <a:lightRig rig="legacyFlat3" dir="b"/>
          </a:scene3d>
          <a:sp3d extrusionH="430200" prstMaterial="legacyMatte">
            <a:bevelT w="13500" h="13500" prst="angle"/>
            <a:bevelB w="13500" h="13500" prst="angle"/>
            <a:extrusionClr>
              <a:schemeClr val="bg1">
                <a:lumMod val="85000"/>
              </a:schemeClr>
            </a:extrusionClr>
          </a:sp3d>
        </p:spPr>
        <p:txBody>
          <a:bodyPr wrap="none" anchor="ctr">
            <a:flatTx/>
          </a:bodyPr>
          <a:lstStyle/>
          <a:p>
            <a:pPr algn="ctr"/>
            <a:endParaRPr lang="en-US" sz="2000" dirty="0"/>
          </a:p>
        </p:txBody>
      </p:sp>
      <p:sp>
        <p:nvSpPr>
          <p:cNvPr id="20" name="Rectangle 41"/>
          <p:cNvSpPr>
            <a:spLocks noChangeArrowheads="1"/>
          </p:cNvSpPr>
          <p:nvPr/>
        </p:nvSpPr>
        <p:spPr bwMode="auto">
          <a:xfrm>
            <a:off x="5006068" y="2873376"/>
            <a:ext cx="1728787" cy="1079500"/>
          </a:xfrm>
          <a:prstGeom prst="rect">
            <a:avLst/>
          </a:prstGeom>
          <a:solidFill>
            <a:schemeClr val="bg1"/>
          </a:solidFill>
          <a:ln w="9525">
            <a:solidFill>
              <a:schemeClr val="tx2"/>
            </a:solidFill>
            <a:miter lim="800000"/>
            <a:headEnd/>
            <a:tailEnd/>
          </a:ln>
          <a:scene3d>
            <a:camera prst="legacyObliqueTopRight"/>
            <a:lightRig rig="legacyFlat3" dir="b"/>
          </a:scene3d>
          <a:sp3d extrusionH="430200" prstMaterial="legacyMatte">
            <a:bevelT w="13500" h="13500" prst="angle"/>
            <a:bevelB w="13500" h="13500" prst="angle"/>
            <a:extrusionClr>
              <a:schemeClr val="bg1">
                <a:lumMod val="85000"/>
              </a:schemeClr>
            </a:extrusionClr>
          </a:sp3d>
        </p:spPr>
        <p:txBody>
          <a:bodyPr wrap="none" anchor="ctr">
            <a:flatTx/>
          </a:bodyPr>
          <a:lstStyle/>
          <a:p>
            <a:pPr algn="ctr"/>
            <a:r>
              <a:rPr lang="en-US" sz="2000"/>
              <a:t>8M</a:t>
            </a:r>
          </a:p>
        </p:txBody>
      </p:sp>
      <p:sp>
        <p:nvSpPr>
          <p:cNvPr id="21" name="Rectangle 42"/>
          <p:cNvSpPr>
            <a:spLocks noChangeArrowheads="1"/>
          </p:cNvSpPr>
          <p:nvPr/>
        </p:nvSpPr>
        <p:spPr bwMode="auto">
          <a:xfrm>
            <a:off x="5006069" y="2867532"/>
            <a:ext cx="1728787" cy="792162"/>
          </a:xfrm>
          <a:prstGeom prst="rect">
            <a:avLst/>
          </a:prstGeom>
          <a:solidFill>
            <a:srgbClr val="FFFF99">
              <a:alpha val="96000"/>
            </a:srgbClr>
          </a:solidFill>
          <a:ln w="9525">
            <a:miter lim="800000"/>
            <a:headEnd/>
            <a:tailEnd/>
          </a:ln>
          <a:effectLst>
            <a:outerShdw blurRad="50800" dist="50800" dir="5400000" algn="ctr" rotWithShape="0">
              <a:schemeClr val="bg2"/>
            </a:outerShdw>
          </a:effectLst>
          <a:scene3d>
            <a:camera prst="legacyObliqueTopRight"/>
            <a:lightRig rig="legacyFlat3" dir="b"/>
          </a:scene3d>
          <a:sp3d extrusionH="430200" contourW="12700" prstMaterial="legacyMatte">
            <a:bevelT w="13500" h="13500" prst="angle"/>
            <a:bevelB w="13500" h="13500" prst="angle"/>
            <a:extrusionClr>
              <a:srgbClr val="FFFF99"/>
            </a:extrusionClr>
            <a:contourClr>
              <a:schemeClr val="tx1"/>
            </a:contourClr>
          </a:sp3d>
        </p:spPr>
        <p:txBody>
          <a:bodyPr wrap="none" anchor="ctr">
            <a:flatTx/>
          </a:bodyPr>
          <a:lstStyle/>
          <a:p>
            <a:pPr algn="ctr"/>
            <a:r>
              <a:rPr lang="en-US" sz="2000"/>
              <a:t>P1 : 5M</a:t>
            </a:r>
          </a:p>
        </p:txBody>
      </p:sp>
      <p:sp>
        <p:nvSpPr>
          <p:cNvPr id="22" name="Rectangle 43"/>
          <p:cNvSpPr>
            <a:spLocks noChangeArrowheads="1"/>
          </p:cNvSpPr>
          <p:nvPr/>
        </p:nvSpPr>
        <p:spPr bwMode="auto">
          <a:xfrm>
            <a:off x="5006068" y="1792288"/>
            <a:ext cx="1728787" cy="1079500"/>
          </a:xfrm>
          <a:prstGeom prst="rect">
            <a:avLst/>
          </a:prstGeom>
          <a:solidFill>
            <a:srgbClr val="FFFF99"/>
          </a:solidFill>
          <a:ln w="9525">
            <a:solidFill>
              <a:schemeClr val="tx2"/>
            </a:solidFill>
            <a:miter lim="800000"/>
            <a:headEnd/>
            <a:tailEnd/>
          </a:ln>
          <a:scene3d>
            <a:camera prst="legacyObliqueTopRight"/>
            <a:lightRig rig="legacyFlat3" dir="b"/>
          </a:scene3d>
          <a:sp3d extrusionH="430200" contourW="12700" prstMaterial="legacyMatte">
            <a:bevelT w="13500" h="13500" prst="angle"/>
            <a:bevelB w="13500" h="13500" prst="angle"/>
            <a:extrusionClr>
              <a:srgbClr val="FFFF99"/>
            </a:extrusionClr>
            <a:contourClr>
              <a:schemeClr val="tx1"/>
            </a:contourClr>
          </a:sp3d>
        </p:spPr>
        <p:txBody>
          <a:bodyPr wrap="none" anchor="ctr">
            <a:flatTx/>
          </a:bodyPr>
          <a:lstStyle/>
          <a:p>
            <a:pPr algn="ctr"/>
            <a:r>
              <a:rPr lang="fa-IR" sz="2400">
                <a:cs typeface="B Nazanin" pitchFamily="2" charset="-78"/>
              </a:rPr>
              <a:t>سیستم عامل</a:t>
            </a:r>
          </a:p>
          <a:p>
            <a:pPr algn="ctr"/>
            <a:r>
              <a:rPr lang="en-US" sz="2000">
                <a:cs typeface="B Nazanin" pitchFamily="2" charset="-78"/>
              </a:rPr>
              <a:t>8M</a:t>
            </a:r>
          </a:p>
        </p:txBody>
      </p:sp>
      <p:sp>
        <p:nvSpPr>
          <p:cNvPr id="23" name="Rectangle 37"/>
          <p:cNvSpPr>
            <a:spLocks noChangeArrowheads="1"/>
          </p:cNvSpPr>
          <p:nvPr/>
        </p:nvSpPr>
        <p:spPr bwMode="auto">
          <a:xfrm>
            <a:off x="228600" y="5076402"/>
            <a:ext cx="1728787" cy="1079500"/>
          </a:xfrm>
          <a:prstGeom prst="rect">
            <a:avLst/>
          </a:prstGeom>
          <a:solidFill>
            <a:schemeClr val="bg1"/>
          </a:solidFill>
          <a:ln w="9525">
            <a:solidFill>
              <a:schemeClr val="tx2"/>
            </a:solidFill>
            <a:miter lim="800000"/>
            <a:headEnd/>
            <a:tailEnd/>
          </a:ln>
          <a:scene3d>
            <a:camera prst="legacyObliqueTopRight"/>
            <a:lightRig rig="legacyFlat3" dir="b"/>
          </a:scene3d>
          <a:sp3d extrusionH="430200" prstMaterial="legacyMatte">
            <a:bevelT w="13500" h="13500" prst="angle"/>
            <a:bevelB w="13500" h="13500" prst="angle"/>
            <a:extrusionClr>
              <a:schemeClr val="bg1">
                <a:lumMod val="85000"/>
              </a:schemeClr>
            </a:extrusionClr>
          </a:sp3d>
        </p:spPr>
        <p:txBody>
          <a:bodyPr wrap="none" anchor="ctr">
            <a:flatTx/>
          </a:bodyPr>
          <a:lstStyle/>
          <a:p>
            <a:pPr algn="ctr"/>
            <a:r>
              <a:rPr lang="en-US" sz="2000" dirty="0"/>
              <a:t>8M</a:t>
            </a:r>
          </a:p>
        </p:txBody>
      </p:sp>
      <p:sp>
        <p:nvSpPr>
          <p:cNvPr id="24" name="Rectangle 38"/>
          <p:cNvSpPr>
            <a:spLocks noChangeArrowheads="1"/>
          </p:cNvSpPr>
          <p:nvPr/>
        </p:nvSpPr>
        <p:spPr bwMode="auto">
          <a:xfrm>
            <a:off x="2209800" y="5070718"/>
            <a:ext cx="1728788" cy="1079500"/>
          </a:xfrm>
          <a:prstGeom prst="rect">
            <a:avLst/>
          </a:prstGeom>
          <a:solidFill>
            <a:srgbClr val="FFFF99">
              <a:alpha val="96000"/>
            </a:srgbClr>
          </a:solidFill>
          <a:ln w="9525">
            <a:miter lim="800000"/>
            <a:headEnd/>
            <a:tailEnd/>
          </a:ln>
          <a:effectLst>
            <a:outerShdw blurRad="50800" dist="50800" dir="5400000" algn="ctr" rotWithShape="0">
              <a:schemeClr val="bg2"/>
            </a:outerShdw>
          </a:effectLst>
          <a:scene3d>
            <a:camera prst="legacyObliqueTopRight"/>
            <a:lightRig rig="legacyFlat3" dir="b"/>
          </a:scene3d>
          <a:sp3d extrusionH="430200" contourW="12700" prstMaterial="legacyMatte">
            <a:bevelT w="13500" h="13500" prst="angle"/>
            <a:bevelB w="13500" h="13500" prst="angle"/>
            <a:extrusionClr>
              <a:srgbClr val="FFFF99"/>
            </a:extrusionClr>
            <a:contourClr>
              <a:schemeClr val="tx1"/>
            </a:contourClr>
          </a:sp3d>
        </p:spPr>
        <p:txBody>
          <a:bodyPr wrap="none" anchor="ctr">
            <a:flatTx/>
          </a:bodyPr>
          <a:lstStyle/>
          <a:p>
            <a:pPr algn="ctr"/>
            <a:r>
              <a:rPr lang="en-US" sz="2000" dirty="0"/>
              <a:t> P3 : 8M</a:t>
            </a:r>
          </a:p>
        </p:txBody>
      </p:sp>
      <p:sp>
        <p:nvSpPr>
          <p:cNvPr id="25" name="Rectangle 39"/>
          <p:cNvSpPr>
            <a:spLocks noChangeArrowheads="1"/>
          </p:cNvSpPr>
          <p:nvPr/>
        </p:nvSpPr>
        <p:spPr bwMode="auto">
          <a:xfrm>
            <a:off x="228600" y="3996902"/>
            <a:ext cx="1728787" cy="1079500"/>
          </a:xfrm>
          <a:prstGeom prst="rect">
            <a:avLst/>
          </a:prstGeom>
          <a:solidFill>
            <a:schemeClr val="bg1"/>
          </a:solidFill>
          <a:ln w="9525">
            <a:solidFill>
              <a:schemeClr val="tx2"/>
            </a:solidFill>
            <a:miter lim="800000"/>
            <a:headEnd/>
            <a:tailEnd/>
          </a:ln>
          <a:scene3d>
            <a:camera prst="legacyObliqueTopRight"/>
            <a:lightRig rig="legacyFlat3" dir="b"/>
          </a:scene3d>
          <a:sp3d extrusionH="430200" prstMaterial="legacyMatte">
            <a:bevelT w="13500" h="13500" prst="angle"/>
            <a:bevelB w="13500" h="13500" prst="angle"/>
            <a:extrusionClr>
              <a:schemeClr val="bg1">
                <a:lumMod val="85000"/>
              </a:schemeClr>
            </a:extrusionClr>
          </a:sp3d>
        </p:spPr>
        <p:txBody>
          <a:bodyPr wrap="none" anchor="ctr">
            <a:flatTx/>
          </a:bodyPr>
          <a:lstStyle/>
          <a:p>
            <a:pPr algn="ctr"/>
            <a:r>
              <a:rPr lang="en-US" sz="2000"/>
              <a:t>8M</a:t>
            </a:r>
          </a:p>
        </p:txBody>
      </p:sp>
      <p:sp>
        <p:nvSpPr>
          <p:cNvPr id="26" name="Rectangle 40"/>
          <p:cNvSpPr>
            <a:spLocks noChangeArrowheads="1"/>
          </p:cNvSpPr>
          <p:nvPr/>
        </p:nvSpPr>
        <p:spPr bwMode="auto">
          <a:xfrm>
            <a:off x="2209800" y="3989631"/>
            <a:ext cx="1728788" cy="287337"/>
          </a:xfrm>
          <a:prstGeom prst="rect">
            <a:avLst/>
          </a:prstGeom>
          <a:solidFill>
            <a:srgbClr val="FFFF99">
              <a:alpha val="96000"/>
            </a:srgbClr>
          </a:solidFill>
          <a:ln w="9525">
            <a:miter lim="800000"/>
            <a:headEnd/>
            <a:tailEnd/>
          </a:ln>
          <a:effectLst>
            <a:outerShdw blurRad="50800" dist="50800" dir="5400000" algn="ctr" rotWithShape="0">
              <a:schemeClr val="bg2"/>
            </a:outerShdw>
          </a:effectLst>
          <a:scene3d>
            <a:camera prst="legacyObliqueTopRight"/>
            <a:lightRig rig="legacyFlat3" dir="b"/>
          </a:scene3d>
          <a:sp3d extrusionH="430200" contourW="12700" prstMaterial="legacyMatte">
            <a:bevelT w="13500" h="13500" prst="angle"/>
            <a:bevelB w="13500" h="13500" prst="angle"/>
            <a:extrusionClr>
              <a:srgbClr val="FFFF99"/>
            </a:extrusionClr>
            <a:contourClr>
              <a:schemeClr val="tx1"/>
            </a:contourClr>
          </a:sp3d>
        </p:spPr>
        <p:txBody>
          <a:bodyPr wrap="none" anchor="ctr">
            <a:flatTx/>
          </a:bodyPr>
          <a:lstStyle/>
          <a:p>
            <a:pPr algn="ctr"/>
            <a:r>
              <a:rPr lang="en-US" sz="2000"/>
              <a:t>P2 : 1M</a:t>
            </a:r>
          </a:p>
        </p:txBody>
      </p:sp>
      <p:sp>
        <p:nvSpPr>
          <p:cNvPr id="27" name="Rectangle 41"/>
          <p:cNvSpPr>
            <a:spLocks noChangeArrowheads="1"/>
          </p:cNvSpPr>
          <p:nvPr/>
        </p:nvSpPr>
        <p:spPr bwMode="auto">
          <a:xfrm>
            <a:off x="228600" y="2917402"/>
            <a:ext cx="1728787" cy="1079500"/>
          </a:xfrm>
          <a:prstGeom prst="rect">
            <a:avLst/>
          </a:prstGeom>
          <a:solidFill>
            <a:schemeClr val="bg1"/>
          </a:solidFill>
          <a:ln w="9525">
            <a:solidFill>
              <a:schemeClr val="tx2"/>
            </a:solidFill>
            <a:miter lim="800000"/>
            <a:headEnd/>
            <a:tailEnd/>
          </a:ln>
          <a:scene3d>
            <a:camera prst="legacyObliqueTopRight"/>
            <a:lightRig rig="legacyFlat3" dir="b"/>
          </a:scene3d>
          <a:sp3d extrusionH="430200" prstMaterial="legacyMatte">
            <a:bevelT w="13500" h="13500" prst="angle"/>
            <a:bevelB w="13500" h="13500" prst="angle"/>
            <a:extrusionClr>
              <a:schemeClr val="bg1">
                <a:lumMod val="85000"/>
              </a:schemeClr>
            </a:extrusionClr>
          </a:sp3d>
        </p:spPr>
        <p:txBody>
          <a:bodyPr wrap="none" anchor="ctr">
            <a:flatTx/>
          </a:bodyPr>
          <a:lstStyle/>
          <a:p>
            <a:pPr algn="ctr"/>
            <a:r>
              <a:rPr lang="en-US" sz="2000"/>
              <a:t>8M</a:t>
            </a:r>
          </a:p>
        </p:txBody>
      </p:sp>
      <p:sp>
        <p:nvSpPr>
          <p:cNvPr id="28" name="Rectangle 42"/>
          <p:cNvSpPr>
            <a:spLocks noChangeArrowheads="1"/>
          </p:cNvSpPr>
          <p:nvPr/>
        </p:nvSpPr>
        <p:spPr bwMode="auto">
          <a:xfrm>
            <a:off x="2208213" y="2837106"/>
            <a:ext cx="1728787" cy="792162"/>
          </a:xfrm>
          <a:prstGeom prst="rect">
            <a:avLst/>
          </a:prstGeom>
          <a:solidFill>
            <a:srgbClr val="FFFF99">
              <a:alpha val="96000"/>
            </a:srgbClr>
          </a:solidFill>
          <a:ln w="9525">
            <a:miter lim="800000"/>
            <a:headEnd/>
            <a:tailEnd/>
          </a:ln>
          <a:effectLst>
            <a:outerShdw blurRad="50800" dist="50800" dir="5400000" algn="ctr" rotWithShape="0">
              <a:schemeClr val="bg2"/>
            </a:outerShdw>
          </a:effectLst>
          <a:scene3d>
            <a:camera prst="legacyObliqueTopRight"/>
            <a:lightRig rig="legacyFlat3" dir="b"/>
          </a:scene3d>
          <a:sp3d extrusionH="430200" contourW="12700" prstMaterial="legacyMatte">
            <a:bevelT w="13500" h="13500" prst="angle"/>
            <a:bevelB w="13500" h="13500" prst="angle"/>
            <a:extrusionClr>
              <a:srgbClr val="FFFF99"/>
            </a:extrusionClr>
            <a:contourClr>
              <a:schemeClr val="tx1"/>
            </a:contourClr>
          </a:sp3d>
        </p:spPr>
        <p:txBody>
          <a:bodyPr wrap="none" anchor="ctr">
            <a:flatTx/>
          </a:bodyPr>
          <a:lstStyle/>
          <a:p>
            <a:pPr algn="ctr"/>
            <a:r>
              <a:rPr lang="en-US" sz="2000"/>
              <a:t>P1 : 5M</a:t>
            </a:r>
          </a:p>
        </p:txBody>
      </p:sp>
      <p:sp>
        <p:nvSpPr>
          <p:cNvPr id="29" name="Rectangle 43"/>
          <p:cNvSpPr>
            <a:spLocks noChangeArrowheads="1"/>
          </p:cNvSpPr>
          <p:nvPr/>
        </p:nvSpPr>
        <p:spPr bwMode="auto">
          <a:xfrm>
            <a:off x="228600" y="1836314"/>
            <a:ext cx="1728787" cy="1079500"/>
          </a:xfrm>
          <a:prstGeom prst="rect">
            <a:avLst/>
          </a:prstGeom>
          <a:solidFill>
            <a:srgbClr val="FFFF99"/>
          </a:solidFill>
          <a:ln w="9525">
            <a:solidFill>
              <a:schemeClr val="tx2"/>
            </a:solidFill>
            <a:miter lim="800000"/>
            <a:headEnd/>
            <a:tailEnd/>
          </a:ln>
          <a:scene3d>
            <a:camera prst="legacyObliqueTopRight"/>
            <a:lightRig rig="legacyFlat3" dir="b"/>
          </a:scene3d>
          <a:sp3d extrusionH="430200" contourW="12700" prstMaterial="legacyMatte">
            <a:bevelT w="13500" h="13500" prst="angle"/>
            <a:bevelB w="13500" h="13500" prst="angle"/>
            <a:extrusionClr>
              <a:srgbClr val="FFFF99"/>
            </a:extrusionClr>
            <a:contourClr>
              <a:schemeClr val="tx1"/>
            </a:contourClr>
          </a:sp3d>
        </p:spPr>
        <p:txBody>
          <a:bodyPr wrap="none" anchor="ctr">
            <a:flatTx/>
          </a:bodyPr>
          <a:lstStyle/>
          <a:p>
            <a:pPr algn="ctr"/>
            <a:r>
              <a:rPr lang="fa-IR" sz="2400">
                <a:cs typeface="B Nazanin" pitchFamily="2" charset="-78"/>
              </a:rPr>
              <a:t>سیستم عامل</a:t>
            </a:r>
          </a:p>
          <a:p>
            <a:pPr algn="ctr"/>
            <a:r>
              <a:rPr lang="en-US" sz="2000">
                <a:cs typeface="B Nazanin" pitchFamily="2" charset="-78"/>
              </a:rPr>
              <a:t>8M</a:t>
            </a:r>
          </a:p>
        </p:txBody>
      </p:sp>
      <p:sp>
        <p:nvSpPr>
          <p:cNvPr id="30" name="Rectangle 38"/>
          <p:cNvSpPr>
            <a:spLocks noChangeArrowheads="1"/>
          </p:cNvSpPr>
          <p:nvPr/>
        </p:nvSpPr>
        <p:spPr bwMode="auto">
          <a:xfrm>
            <a:off x="5006067" y="5074543"/>
            <a:ext cx="1728788" cy="1079500"/>
          </a:xfrm>
          <a:prstGeom prst="rect">
            <a:avLst/>
          </a:prstGeom>
          <a:solidFill>
            <a:srgbClr val="FFFF99">
              <a:alpha val="96000"/>
            </a:srgbClr>
          </a:solidFill>
          <a:ln w="9525">
            <a:miter lim="800000"/>
            <a:headEnd/>
            <a:tailEnd/>
          </a:ln>
          <a:effectLst>
            <a:outerShdw blurRad="50800" dist="50800" dir="5400000" algn="ctr" rotWithShape="0">
              <a:schemeClr val="bg2"/>
            </a:outerShdw>
          </a:effectLst>
          <a:scene3d>
            <a:camera prst="legacyObliqueTopRight"/>
            <a:lightRig rig="legacyFlat3" dir="b"/>
          </a:scene3d>
          <a:sp3d extrusionH="430200" contourW="12700" prstMaterial="legacyMatte">
            <a:bevelT w="13500" h="13500" prst="angle"/>
            <a:bevelB w="13500" h="13500" prst="angle"/>
            <a:extrusionClr>
              <a:srgbClr val="FFFF99"/>
            </a:extrusionClr>
            <a:contourClr>
              <a:schemeClr val="tx1"/>
            </a:contourClr>
          </a:sp3d>
        </p:spPr>
        <p:txBody>
          <a:bodyPr wrap="none" anchor="ctr">
            <a:flatTx/>
          </a:bodyPr>
          <a:lstStyle/>
          <a:p>
            <a:pPr algn="ctr"/>
            <a:r>
              <a:rPr lang="en-US" sz="2000" dirty="0"/>
              <a:t> P3 : 8M</a:t>
            </a:r>
          </a:p>
        </p:txBody>
      </p:sp>
      <p:sp>
        <p:nvSpPr>
          <p:cNvPr id="31" name="Rectangle 40"/>
          <p:cNvSpPr>
            <a:spLocks noChangeArrowheads="1"/>
          </p:cNvSpPr>
          <p:nvPr/>
        </p:nvSpPr>
        <p:spPr bwMode="auto">
          <a:xfrm>
            <a:off x="5006068" y="3952876"/>
            <a:ext cx="1728788" cy="287337"/>
          </a:xfrm>
          <a:prstGeom prst="rect">
            <a:avLst/>
          </a:prstGeom>
          <a:solidFill>
            <a:srgbClr val="FFFF99">
              <a:alpha val="96000"/>
            </a:srgbClr>
          </a:solidFill>
          <a:ln w="9525">
            <a:miter lim="800000"/>
            <a:headEnd/>
            <a:tailEnd/>
          </a:ln>
          <a:effectLst>
            <a:outerShdw blurRad="50800" dist="50800" dir="5400000" algn="ctr" rotWithShape="0">
              <a:schemeClr val="bg2"/>
            </a:outerShdw>
          </a:effectLst>
          <a:scene3d>
            <a:camera prst="legacyObliqueTopRight"/>
            <a:lightRig rig="legacyFlat3" dir="b"/>
          </a:scene3d>
          <a:sp3d extrusionH="430200" contourW="12700" prstMaterial="legacyMatte">
            <a:bevelT w="13500" h="13500" prst="angle"/>
            <a:bevelB w="13500" h="13500" prst="angle"/>
            <a:extrusionClr>
              <a:srgbClr val="FFFF99"/>
            </a:extrusionClr>
            <a:contourClr>
              <a:schemeClr val="tx1"/>
            </a:contourClr>
          </a:sp3d>
        </p:spPr>
        <p:txBody>
          <a:bodyPr wrap="none" anchor="ctr">
            <a:flatTx/>
          </a:bodyPr>
          <a:lstStyle/>
          <a:p>
            <a:pPr algn="ctr"/>
            <a:r>
              <a:rPr lang="en-US" sz="2000" dirty="0"/>
              <a:t>P2 : 1M</a:t>
            </a:r>
          </a:p>
        </p:txBody>
      </p:sp>
      <p:sp>
        <p:nvSpPr>
          <p:cNvPr id="32" name="Line 44"/>
          <p:cNvSpPr>
            <a:spLocks noChangeShapeType="1"/>
          </p:cNvSpPr>
          <p:nvPr/>
        </p:nvSpPr>
        <p:spPr bwMode="auto">
          <a:xfrm flipH="1" flipV="1">
            <a:off x="7089774" y="3691392"/>
            <a:ext cx="835025" cy="405152"/>
          </a:xfrm>
          <a:prstGeom prst="line">
            <a:avLst/>
          </a:prstGeom>
          <a:noFill/>
          <a:ln w="57150">
            <a:solidFill>
              <a:srgbClr val="FF0000"/>
            </a:solidFill>
            <a:round/>
            <a:headEnd/>
            <a:tailEnd type="stealth" w="med" len="med"/>
          </a:ln>
          <a:extLst>
            <a:ext uri="{909E8E84-426E-40DD-AFC4-6F175D3DCCD1}">
              <a14:hiddenFill xmlns:a14="http://schemas.microsoft.com/office/drawing/2010/main">
                <a:noFill/>
              </a14:hiddenFill>
            </a:ext>
          </a:extLst>
        </p:spPr>
        <p:txBody>
          <a:bodyPr/>
          <a:lstStyle/>
          <a:p>
            <a:endParaRPr lang="en-US" sz="1200"/>
          </a:p>
        </p:txBody>
      </p:sp>
      <p:sp>
        <p:nvSpPr>
          <p:cNvPr id="33" name="Line 45"/>
          <p:cNvSpPr>
            <a:spLocks noChangeShapeType="1"/>
          </p:cNvSpPr>
          <p:nvPr/>
        </p:nvSpPr>
        <p:spPr bwMode="auto">
          <a:xfrm flipH="1">
            <a:off x="7089774" y="4240213"/>
            <a:ext cx="835024" cy="316366"/>
          </a:xfrm>
          <a:prstGeom prst="line">
            <a:avLst/>
          </a:prstGeom>
          <a:noFill/>
          <a:ln w="57150">
            <a:solidFill>
              <a:srgbClr val="FF0000"/>
            </a:solidFill>
            <a:round/>
            <a:headEnd/>
            <a:tailEnd type="stealth" w="med" len="med"/>
          </a:ln>
          <a:extLst>
            <a:ext uri="{909E8E84-426E-40DD-AFC4-6F175D3DCCD1}">
              <a14:hiddenFill xmlns:a14="http://schemas.microsoft.com/office/drawing/2010/main">
                <a:noFill/>
              </a14:hiddenFill>
            </a:ext>
          </a:extLst>
        </p:spPr>
        <p:txBody>
          <a:bodyPr/>
          <a:lstStyle/>
          <a:p>
            <a:endParaRPr lang="en-US" sz="1200"/>
          </a:p>
        </p:txBody>
      </p:sp>
      <p:sp>
        <p:nvSpPr>
          <p:cNvPr id="34" name="Text Box 46"/>
          <p:cNvSpPr txBox="1">
            <a:spLocks noChangeArrowheads="1"/>
          </p:cNvSpPr>
          <p:nvPr/>
        </p:nvSpPr>
        <p:spPr bwMode="auto">
          <a:xfrm>
            <a:off x="7924799" y="3830946"/>
            <a:ext cx="1066800" cy="5847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rtl="1" eaLnBrk="1" hangingPunct="1">
              <a:spcBef>
                <a:spcPct val="50000"/>
              </a:spcBef>
            </a:pPr>
            <a:r>
              <a:rPr lang="fa-IR" sz="1600" b="1" dirty="0">
                <a:cs typeface="B Nazanin" pitchFamily="2" charset="-78"/>
              </a:rPr>
              <a:t>پراکندگی داخلی</a:t>
            </a:r>
            <a:endParaRPr lang="en-US" sz="1600" b="1" dirty="0">
              <a:cs typeface="B Nazanin" pitchFamily="2" charset="-78"/>
            </a:endParaRPr>
          </a:p>
        </p:txBody>
      </p:sp>
      <p:sp>
        <p:nvSpPr>
          <p:cNvPr id="35" name="Rectangle 34"/>
          <p:cNvSpPr/>
          <p:nvPr/>
        </p:nvSpPr>
        <p:spPr>
          <a:xfrm>
            <a:off x="7342407" y="3516565"/>
            <a:ext cx="505267" cy="369332"/>
          </a:xfrm>
          <a:prstGeom prst="rect">
            <a:avLst/>
          </a:prstGeom>
        </p:spPr>
        <p:txBody>
          <a:bodyPr wrap="none">
            <a:spAutoFit/>
          </a:bodyPr>
          <a:lstStyle/>
          <a:p>
            <a:pPr algn="ctr"/>
            <a:r>
              <a:rPr lang="fa-IR" dirty="0" smtClean="0"/>
              <a:t>3</a:t>
            </a:r>
            <a:r>
              <a:rPr lang="en-US" dirty="0" smtClean="0"/>
              <a:t>M</a:t>
            </a:r>
            <a:endParaRPr lang="en-US" dirty="0"/>
          </a:p>
        </p:txBody>
      </p:sp>
      <p:sp>
        <p:nvSpPr>
          <p:cNvPr id="36" name="Rectangle 35"/>
          <p:cNvSpPr/>
          <p:nvPr/>
        </p:nvSpPr>
        <p:spPr>
          <a:xfrm>
            <a:off x="7419531" y="4371913"/>
            <a:ext cx="505267" cy="369332"/>
          </a:xfrm>
          <a:prstGeom prst="rect">
            <a:avLst/>
          </a:prstGeom>
        </p:spPr>
        <p:txBody>
          <a:bodyPr wrap="none">
            <a:spAutoFit/>
          </a:bodyPr>
          <a:lstStyle/>
          <a:p>
            <a:pPr algn="ctr"/>
            <a:r>
              <a:rPr lang="fa-IR" dirty="0"/>
              <a:t>7</a:t>
            </a:r>
            <a:r>
              <a:rPr lang="en-US" dirty="0"/>
              <a:t>M</a:t>
            </a:r>
          </a:p>
        </p:txBody>
      </p:sp>
      <p:sp>
        <p:nvSpPr>
          <p:cNvPr id="37" name="Right Brace 36"/>
          <p:cNvSpPr/>
          <p:nvPr/>
        </p:nvSpPr>
        <p:spPr>
          <a:xfrm>
            <a:off x="4114800" y="1767483"/>
            <a:ext cx="762000" cy="4487267"/>
          </a:xfrm>
          <a:prstGeom prst="righ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28297832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hidden"/>
                                      </p:to>
                                    </p:set>
                                  </p:childTnLst>
                                </p:cTn>
                              </p:par>
                              <p:par>
                                <p:cTn id="33" presetID="1" presetClass="exit"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hidden"/>
                                      </p:to>
                                    </p:set>
                                  </p:childTnLst>
                                </p:cTn>
                              </p:par>
                              <p:par>
                                <p:cTn id="35" presetID="1" presetClass="exit"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hidden"/>
                                      </p:to>
                                    </p:set>
                                  </p:childTnLst>
                                </p:cTn>
                              </p:par>
                              <p:par>
                                <p:cTn id="37" presetID="1" presetClass="exit"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hidden"/>
                                      </p:to>
                                    </p:set>
                                  </p:childTnLst>
                                </p:cTn>
                              </p:par>
                              <p:par>
                                <p:cTn id="39" presetID="1" presetClass="exit" presetSubtype="0" fill="hold" grpId="0" nodeType="withEffect">
                                  <p:stCondLst>
                                    <p:cond delay="0"/>
                                  </p:stCondLst>
                                  <p:childTnLst>
                                    <p:set>
                                      <p:cBhvr>
                                        <p:cTn id="40" dur="1" fill="hold">
                                          <p:stCondLst>
                                            <p:cond delay="0"/>
                                          </p:stCondLst>
                                        </p:cTn>
                                        <p:tgtEl>
                                          <p:spTgt spid="35"/>
                                        </p:tgtEl>
                                        <p:attrNameLst>
                                          <p:attrName>style.visibility</p:attrName>
                                        </p:attrNameLst>
                                      </p:cBhvr>
                                      <p:to>
                                        <p:strVal val="hidden"/>
                                      </p:to>
                                    </p:set>
                                  </p:childTnLst>
                                </p:cTn>
                              </p:par>
                              <p:par>
                                <p:cTn id="41" presetID="1" presetClass="exit"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2"/>
                                        </p:tgtEl>
                                        <p:attrNameLst>
                                          <p:attrName>style.visibility</p:attrName>
                                        </p:attrNameLst>
                                      </p:cBhvr>
                                      <p:to>
                                        <p:strVal val="hidden"/>
                                      </p:to>
                                    </p:set>
                                  </p:childTnLst>
                                </p:cTn>
                              </p:par>
                            </p:childTnLst>
                          </p:cTn>
                        </p:par>
                        <p:par>
                          <p:cTn id="47" fill="hold" nodeType="afterGroup">
                            <p:stCondLst>
                              <p:cond delay="0"/>
                            </p:stCondLst>
                            <p:childTnLst>
                              <p:par>
                                <p:cTn id="48" presetID="26" presetClass="entr" presetSubtype="0" fill="hold" grpId="0" nodeType="afterEffect">
                                  <p:stCondLst>
                                    <p:cond delay="0"/>
                                  </p:stCondLst>
                                  <p:childTnLst>
                                    <p:set>
                                      <p:cBhvr>
                                        <p:cTn id="49" dur="1" fill="hold">
                                          <p:stCondLst>
                                            <p:cond delay="0"/>
                                          </p:stCondLst>
                                        </p:cTn>
                                        <p:tgtEl>
                                          <p:spTgt spid="23589"/>
                                        </p:tgtEl>
                                        <p:attrNameLst>
                                          <p:attrName>style.visibility</p:attrName>
                                        </p:attrNameLst>
                                      </p:cBhvr>
                                      <p:to>
                                        <p:strVal val="visible"/>
                                      </p:to>
                                    </p:set>
                                    <p:animEffect transition="in" filter="wipe(down)">
                                      <p:cBhvr>
                                        <p:cTn id="50" dur="290">
                                          <p:stCondLst>
                                            <p:cond delay="0"/>
                                          </p:stCondLst>
                                        </p:cTn>
                                        <p:tgtEl>
                                          <p:spTgt spid="23589"/>
                                        </p:tgtEl>
                                      </p:cBhvr>
                                    </p:animEffect>
                                    <p:anim calcmode="lin" valueType="num">
                                      <p:cBhvr>
                                        <p:cTn id="51" dur="911" tmFilter="0,0; 0.14,0.36; 0.43,0.73; 0.71,0.91; 1.0,1.0">
                                          <p:stCondLst>
                                            <p:cond delay="0"/>
                                          </p:stCondLst>
                                        </p:cTn>
                                        <p:tgtEl>
                                          <p:spTgt spid="23589"/>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23589"/>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23589"/>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23589"/>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23589"/>
                                        </p:tgtEl>
                                        <p:attrNameLst>
                                          <p:attrName>ppt_y</p:attrName>
                                        </p:attrNameLst>
                                      </p:cBhvr>
                                      <p:tavLst>
                                        <p:tav tm="0" fmla="#ppt_y-sin(pi*$)/81">
                                          <p:val>
                                            <p:fltVal val="0"/>
                                          </p:val>
                                        </p:tav>
                                        <p:tav tm="100000">
                                          <p:val>
                                            <p:fltVal val="1"/>
                                          </p:val>
                                        </p:tav>
                                      </p:tavLst>
                                    </p:anim>
                                    <p:animScale>
                                      <p:cBhvr>
                                        <p:cTn id="56" dur="13">
                                          <p:stCondLst>
                                            <p:cond delay="325"/>
                                          </p:stCondLst>
                                        </p:cTn>
                                        <p:tgtEl>
                                          <p:spTgt spid="23589"/>
                                        </p:tgtEl>
                                      </p:cBhvr>
                                      <p:to x="100000" y="60000"/>
                                    </p:animScale>
                                    <p:animScale>
                                      <p:cBhvr>
                                        <p:cTn id="57" dur="83" decel="50000">
                                          <p:stCondLst>
                                            <p:cond delay="338"/>
                                          </p:stCondLst>
                                        </p:cTn>
                                        <p:tgtEl>
                                          <p:spTgt spid="23589"/>
                                        </p:tgtEl>
                                      </p:cBhvr>
                                      <p:to x="100000" y="100000"/>
                                    </p:animScale>
                                    <p:animScale>
                                      <p:cBhvr>
                                        <p:cTn id="58" dur="13">
                                          <p:stCondLst>
                                            <p:cond delay="656"/>
                                          </p:stCondLst>
                                        </p:cTn>
                                        <p:tgtEl>
                                          <p:spTgt spid="23589"/>
                                        </p:tgtEl>
                                      </p:cBhvr>
                                      <p:to x="100000" y="80000"/>
                                    </p:animScale>
                                    <p:animScale>
                                      <p:cBhvr>
                                        <p:cTn id="59" dur="83" decel="50000">
                                          <p:stCondLst>
                                            <p:cond delay="669"/>
                                          </p:stCondLst>
                                        </p:cTn>
                                        <p:tgtEl>
                                          <p:spTgt spid="23589"/>
                                        </p:tgtEl>
                                      </p:cBhvr>
                                      <p:to x="100000" y="100000"/>
                                    </p:animScale>
                                    <p:animScale>
                                      <p:cBhvr>
                                        <p:cTn id="60" dur="13">
                                          <p:stCondLst>
                                            <p:cond delay="821"/>
                                          </p:stCondLst>
                                        </p:cTn>
                                        <p:tgtEl>
                                          <p:spTgt spid="23589"/>
                                        </p:tgtEl>
                                      </p:cBhvr>
                                      <p:to x="100000" y="90000"/>
                                    </p:animScale>
                                    <p:animScale>
                                      <p:cBhvr>
                                        <p:cTn id="61" dur="83" decel="50000">
                                          <p:stCondLst>
                                            <p:cond delay="834"/>
                                          </p:stCondLst>
                                        </p:cTn>
                                        <p:tgtEl>
                                          <p:spTgt spid="23589"/>
                                        </p:tgtEl>
                                      </p:cBhvr>
                                      <p:to x="100000" y="100000"/>
                                    </p:animScale>
                                    <p:animScale>
                                      <p:cBhvr>
                                        <p:cTn id="62" dur="13">
                                          <p:stCondLst>
                                            <p:cond delay="904"/>
                                          </p:stCondLst>
                                        </p:cTn>
                                        <p:tgtEl>
                                          <p:spTgt spid="23589"/>
                                        </p:tgtEl>
                                      </p:cBhvr>
                                      <p:to x="100000" y="95000"/>
                                    </p:animScale>
                                    <p:animScale>
                                      <p:cBhvr>
                                        <p:cTn id="63" dur="83" decel="50000">
                                          <p:stCondLst>
                                            <p:cond delay="917"/>
                                          </p:stCondLst>
                                        </p:cTn>
                                        <p:tgtEl>
                                          <p:spTgt spid="23589"/>
                                        </p:tgtEl>
                                      </p:cBhvr>
                                      <p:to x="100000" y="100000"/>
                                    </p:animScale>
                                  </p:childTnLst>
                                </p:cTn>
                              </p:par>
                            </p:childTnLst>
                          </p:cTn>
                        </p:par>
                        <p:par>
                          <p:cTn id="64" fill="hold" nodeType="afterGroup">
                            <p:stCondLst>
                              <p:cond delay="1000"/>
                            </p:stCondLst>
                            <p:childTnLst>
                              <p:par>
                                <p:cTn id="65" presetID="26" presetClass="entr" presetSubtype="0" fill="hold" grpId="0" nodeType="afterEffect">
                                  <p:stCondLst>
                                    <p:cond delay="0"/>
                                  </p:stCondLst>
                                  <p:childTnLst>
                                    <p:set>
                                      <p:cBhvr>
                                        <p:cTn id="66" dur="1" fill="hold">
                                          <p:stCondLst>
                                            <p:cond delay="0"/>
                                          </p:stCondLst>
                                        </p:cTn>
                                        <p:tgtEl>
                                          <p:spTgt spid="23591"/>
                                        </p:tgtEl>
                                        <p:attrNameLst>
                                          <p:attrName>style.visibility</p:attrName>
                                        </p:attrNameLst>
                                      </p:cBhvr>
                                      <p:to>
                                        <p:strVal val="visible"/>
                                      </p:to>
                                    </p:set>
                                    <p:animEffect transition="in" filter="wipe(down)">
                                      <p:cBhvr>
                                        <p:cTn id="67" dur="290">
                                          <p:stCondLst>
                                            <p:cond delay="0"/>
                                          </p:stCondLst>
                                        </p:cTn>
                                        <p:tgtEl>
                                          <p:spTgt spid="23591"/>
                                        </p:tgtEl>
                                      </p:cBhvr>
                                    </p:animEffect>
                                    <p:anim calcmode="lin" valueType="num">
                                      <p:cBhvr>
                                        <p:cTn id="68" dur="911" tmFilter="0,0; 0.14,0.36; 0.43,0.73; 0.71,0.91; 1.0,1.0">
                                          <p:stCondLst>
                                            <p:cond delay="0"/>
                                          </p:stCondLst>
                                        </p:cTn>
                                        <p:tgtEl>
                                          <p:spTgt spid="23591"/>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23591"/>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23591"/>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23591"/>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23591"/>
                                        </p:tgtEl>
                                        <p:attrNameLst>
                                          <p:attrName>ppt_y</p:attrName>
                                        </p:attrNameLst>
                                      </p:cBhvr>
                                      <p:tavLst>
                                        <p:tav tm="0" fmla="#ppt_y-sin(pi*$)/81">
                                          <p:val>
                                            <p:fltVal val="0"/>
                                          </p:val>
                                        </p:tav>
                                        <p:tav tm="100000">
                                          <p:val>
                                            <p:fltVal val="1"/>
                                          </p:val>
                                        </p:tav>
                                      </p:tavLst>
                                    </p:anim>
                                    <p:animScale>
                                      <p:cBhvr>
                                        <p:cTn id="73" dur="13">
                                          <p:stCondLst>
                                            <p:cond delay="325"/>
                                          </p:stCondLst>
                                        </p:cTn>
                                        <p:tgtEl>
                                          <p:spTgt spid="23591"/>
                                        </p:tgtEl>
                                      </p:cBhvr>
                                      <p:to x="100000" y="60000"/>
                                    </p:animScale>
                                    <p:animScale>
                                      <p:cBhvr>
                                        <p:cTn id="74" dur="83" decel="50000">
                                          <p:stCondLst>
                                            <p:cond delay="338"/>
                                          </p:stCondLst>
                                        </p:cTn>
                                        <p:tgtEl>
                                          <p:spTgt spid="23591"/>
                                        </p:tgtEl>
                                      </p:cBhvr>
                                      <p:to x="100000" y="100000"/>
                                    </p:animScale>
                                    <p:animScale>
                                      <p:cBhvr>
                                        <p:cTn id="75" dur="13">
                                          <p:stCondLst>
                                            <p:cond delay="656"/>
                                          </p:stCondLst>
                                        </p:cTn>
                                        <p:tgtEl>
                                          <p:spTgt spid="23591"/>
                                        </p:tgtEl>
                                      </p:cBhvr>
                                      <p:to x="100000" y="80000"/>
                                    </p:animScale>
                                    <p:animScale>
                                      <p:cBhvr>
                                        <p:cTn id="76" dur="83" decel="50000">
                                          <p:stCondLst>
                                            <p:cond delay="669"/>
                                          </p:stCondLst>
                                        </p:cTn>
                                        <p:tgtEl>
                                          <p:spTgt spid="23591"/>
                                        </p:tgtEl>
                                      </p:cBhvr>
                                      <p:to x="100000" y="100000"/>
                                    </p:animScale>
                                    <p:animScale>
                                      <p:cBhvr>
                                        <p:cTn id="77" dur="13">
                                          <p:stCondLst>
                                            <p:cond delay="821"/>
                                          </p:stCondLst>
                                        </p:cTn>
                                        <p:tgtEl>
                                          <p:spTgt spid="23591"/>
                                        </p:tgtEl>
                                      </p:cBhvr>
                                      <p:to x="100000" y="90000"/>
                                    </p:animScale>
                                    <p:animScale>
                                      <p:cBhvr>
                                        <p:cTn id="78" dur="83" decel="50000">
                                          <p:stCondLst>
                                            <p:cond delay="834"/>
                                          </p:stCondLst>
                                        </p:cTn>
                                        <p:tgtEl>
                                          <p:spTgt spid="23591"/>
                                        </p:tgtEl>
                                      </p:cBhvr>
                                      <p:to x="100000" y="100000"/>
                                    </p:animScale>
                                    <p:animScale>
                                      <p:cBhvr>
                                        <p:cTn id="79" dur="13">
                                          <p:stCondLst>
                                            <p:cond delay="904"/>
                                          </p:stCondLst>
                                        </p:cTn>
                                        <p:tgtEl>
                                          <p:spTgt spid="23591"/>
                                        </p:tgtEl>
                                      </p:cBhvr>
                                      <p:to x="100000" y="95000"/>
                                    </p:animScale>
                                    <p:animScale>
                                      <p:cBhvr>
                                        <p:cTn id="80" dur="83" decel="50000">
                                          <p:stCondLst>
                                            <p:cond delay="917"/>
                                          </p:stCondLst>
                                        </p:cTn>
                                        <p:tgtEl>
                                          <p:spTgt spid="23591"/>
                                        </p:tgtEl>
                                      </p:cBhvr>
                                      <p:to x="100000" y="100000"/>
                                    </p:animScale>
                                  </p:childTnLst>
                                </p:cTn>
                              </p:par>
                            </p:childTnLst>
                          </p:cTn>
                        </p:par>
                        <p:par>
                          <p:cTn id="81" fill="hold" nodeType="afterGroup">
                            <p:stCondLst>
                              <p:cond delay="2000"/>
                            </p:stCondLst>
                            <p:childTnLst>
                              <p:par>
                                <p:cTn id="82" presetID="26" presetClass="entr" presetSubtype="0" fill="hold" grpId="0" nodeType="afterEffect">
                                  <p:stCondLst>
                                    <p:cond delay="0"/>
                                  </p:stCondLst>
                                  <p:iterate type="lt">
                                    <p:tmPct val="0"/>
                                  </p:iterate>
                                  <p:childTnLst>
                                    <p:set>
                                      <p:cBhvr>
                                        <p:cTn id="83" dur="1" fill="hold">
                                          <p:stCondLst>
                                            <p:cond delay="0"/>
                                          </p:stCondLst>
                                        </p:cTn>
                                        <p:tgtEl>
                                          <p:spTgt spid="23593"/>
                                        </p:tgtEl>
                                        <p:attrNameLst>
                                          <p:attrName>style.visibility</p:attrName>
                                        </p:attrNameLst>
                                      </p:cBhvr>
                                      <p:to>
                                        <p:strVal val="visible"/>
                                      </p:to>
                                    </p:set>
                                    <p:animEffect transition="in" filter="wipe(down)">
                                      <p:cBhvr>
                                        <p:cTn id="84" dur="290">
                                          <p:stCondLst>
                                            <p:cond delay="0"/>
                                          </p:stCondLst>
                                        </p:cTn>
                                        <p:tgtEl>
                                          <p:spTgt spid="23593"/>
                                        </p:tgtEl>
                                      </p:cBhvr>
                                    </p:animEffect>
                                    <p:anim calcmode="lin" valueType="num">
                                      <p:cBhvr>
                                        <p:cTn id="85" dur="911" tmFilter="0,0; 0.14,0.36; 0.43,0.73; 0.71,0.91; 1.0,1.0">
                                          <p:stCondLst>
                                            <p:cond delay="0"/>
                                          </p:stCondLst>
                                        </p:cTn>
                                        <p:tgtEl>
                                          <p:spTgt spid="23593"/>
                                        </p:tgtEl>
                                        <p:attrNameLst>
                                          <p:attrName>ppt_x</p:attrName>
                                        </p:attrNameLst>
                                      </p:cBhvr>
                                      <p:tavLst>
                                        <p:tav tm="0">
                                          <p:val>
                                            <p:strVal val="#ppt_x-0.25"/>
                                          </p:val>
                                        </p:tav>
                                        <p:tav tm="100000">
                                          <p:val>
                                            <p:strVal val="#ppt_x"/>
                                          </p:val>
                                        </p:tav>
                                      </p:tavLst>
                                    </p:anim>
                                    <p:anim calcmode="lin" valueType="num">
                                      <p:cBhvr>
                                        <p:cTn id="86" dur="332" tmFilter="0.0,0.0; 0.25,0.07; 0.50,0.2; 0.75,0.467; 1.0,1.0">
                                          <p:stCondLst>
                                            <p:cond delay="0"/>
                                          </p:stCondLst>
                                        </p:cTn>
                                        <p:tgtEl>
                                          <p:spTgt spid="23593"/>
                                        </p:tgtEl>
                                        <p:attrNameLst>
                                          <p:attrName>ppt_y</p:attrName>
                                        </p:attrNameLst>
                                      </p:cBhvr>
                                      <p:tavLst>
                                        <p:tav tm="0" fmla="#ppt_y-sin(pi*$)/3">
                                          <p:val>
                                            <p:fltVal val="0.5"/>
                                          </p:val>
                                        </p:tav>
                                        <p:tav tm="100000">
                                          <p:val>
                                            <p:fltVal val="1"/>
                                          </p:val>
                                        </p:tav>
                                      </p:tavLst>
                                    </p:anim>
                                    <p:anim calcmode="lin" valueType="num">
                                      <p:cBhvr>
                                        <p:cTn id="87" dur="332" tmFilter="0, 0; 0.125,0.2665; 0.25,0.4; 0.375,0.465; 0.5,0.5;  0.625,0.535; 0.75,0.6; 0.875,0.7335; 1,1">
                                          <p:stCondLst>
                                            <p:cond delay="332"/>
                                          </p:stCondLst>
                                        </p:cTn>
                                        <p:tgtEl>
                                          <p:spTgt spid="23593"/>
                                        </p:tgtEl>
                                        <p:attrNameLst>
                                          <p:attrName>ppt_y</p:attrName>
                                        </p:attrNameLst>
                                      </p:cBhvr>
                                      <p:tavLst>
                                        <p:tav tm="0" fmla="#ppt_y-sin(pi*$)/9">
                                          <p:val>
                                            <p:fltVal val="0"/>
                                          </p:val>
                                        </p:tav>
                                        <p:tav tm="100000">
                                          <p:val>
                                            <p:fltVal val="1"/>
                                          </p:val>
                                        </p:tav>
                                      </p:tavLst>
                                    </p:anim>
                                    <p:anim calcmode="lin" valueType="num">
                                      <p:cBhvr>
                                        <p:cTn id="88" dur="166" tmFilter="0, 0; 0.125,0.2665; 0.25,0.4; 0.375,0.465; 0.5,0.5;  0.625,0.535; 0.75,0.6; 0.875,0.7335; 1,1">
                                          <p:stCondLst>
                                            <p:cond delay="662"/>
                                          </p:stCondLst>
                                        </p:cTn>
                                        <p:tgtEl>
                                          <p:spTgt spid="23593"/>
                                        </p:tgtEl>
                                        <p:attrNameLst>
                                          <p:attrName>ppt_y</p:attrName>
                                        </p:attrNameLst>
                                      </p:cBhvr>
                                      <p:tavLst>
                                        <p:tav tm="0" fmla="#ppt_y-sin(pi*$)/27">
                                          <p:val>
                                            <p:fltVal val="0"/>
                                          </p:val>
                                        </p:tav>
                                        <p:tav tm="100000">
                                          <p:val>
                                            <p:fltVal val="1"/>
                                          </p:val>
                                        </p:tav>
                                      </p:tavLst>
                                    </p:anim>
                                    <p:anim calcmode="lin" valueType="num">
                                      <p:cBhvr>
                                        <p:cTn id="89" dur="82" tmFilter="0, 0; 0.125,0.2665; 0.25,0.4; 0.375,0.465; 0.5,0.5;  0.625,0.535; 0.75,0.6; 0.875,0.7335; 1,1">
                                          <p:stCondLst>
                                            <p:cond delay="828"/>
                                          </p:stCondLst>
                                        </p:cTn>
                                        <p:tgtEl>
                                          <p:spTgt spid="23593"/>
                                        </p:tgtEl>
                                        <p:attrNameLst>
                                          <p:attrName>ppt_y</p:attrName>
                                        </p:attrNameLst>
                                      </p:cBhvr>
                                      <p:tavLst>
                                        <p:tav tm="0" fmla="#ppt_y-sin(pi*$)/81">
                                          <p:val>
                                            <p:fltVal val="0"/>
                                          </p:val>
                                        </p:tav>
                                        <p:tav tm="100000">
                                          <p:val>
                                            <p:fltVal val="1"/>
                                          </p:val>
                                        </p:tav>
                                      </p:tavLst>
                                    </p:anim>
                                    <p:animScale>
                                      <p:cBhvr>
                                        <p:cTn id="90" dur="13">
                                          <p:stCondLst>
                                            <p:cond delay="325"/>
                                          </p:stCondLst>
                                        </p:cTn>
                                        <p:tgtEl>
                                          <p:spTgt spid="23593"/>
                                        </p:tgtEl>
                                      </p:cBhvr>
                                      <p:to x="100000" y="60000"/>
                                    </p:animScale>
                                    <p:animScale>
                                      <p:cBhvr>
                                        <p:cTn id="91" dur="83" decel="50000">
                                          <p:stCondLst>
                                            <p:cond delay="338"/>
                                          </p:stCondLst>
                                        </p:cTn>
                                        <p:tgtEl>
                                          <p:spTgt spid="23593"/>
                                        </p:tgtEl>
                                      </p:cBhvr>
                                      <p:to x="100000" y="100000"/>
                                    </p:animScale>
                                    <p:animScale>
                                      <p:cBhvr>
                                        <p:cTn id="92" dur="13">
                                          <p:stCondLst>
                                            <p:cond delay="656"/>
                                          </p:stCondLst>
                                        </p:cTn>
                                        <p:tgtEl>
                                          <p:spTgt spid="23593"/>
                                        </p:tgtEl>
                                      </p:cBhvr>
                                      <p:to x="100000" y="80000"/>
                                    </p:animScale>
                                    <p:animScale>
                                      <p:cBhvr>
                                        <p:cTn id="93" dur="83" decel="50000">
                                          <p:stCondLst>
                                            <p:cond delay="669"/>
                                          </p:stCondLst>
                                        </p:cTn>
                                        <p:tgtEl>
                                          <p:spTgt spid="23593"/>
                                        </p:tgtEl>
                                      </p:cBhvr>
                                      <p:to x="100000" y="100000"/>
                                    </p:animScale>
                                    <p:animScale>
                                      <p:cBhvr>
                                        <p:cTn id="94" dur="13">
                                          <p:stCondLst>
                                            <p:cond delay="821"/>
                                          </p:stCondLst>
                                        </p:cTn>
                                        <p:tgtEl>
                                          <p:spTgt spid="23593"/>
                                        </p:tgtEl>
                                      </p:cBhvr>
                                      <p:to x="100000" y="90000"/>
                                    </p:animScale>
                                    <p:animScale>
                                      <p:cBhvr>
                                        <p:cTn id="95" dur="83" decel="50000">
                                          <p:stCondLst>
                                            <p:cond delay="834"/>
                                          </p:stCondLst>
                                        </p:cTn>
                                        <p:tgtEl>
                                          <p:spTgt spid="23593"/>
                                        </p:tgtEl>
                                      </p:cBhvr>
                                      <p:to x="100000" y="100000"/>
                                    </p:animScale>
                                    <p:animScale>
                                      <p:cBhvr>
                                        <p:cTn id="96" dur="13">
                                          <p:stCondLst>
                                            <p:cond delay="904"/>
                                          </p:stCondLst>
                                        </p:cTn>
                                        <p:tgtEl>
                                          <p:spTgt spid="23593"/>
                                        </p:tgtEl>
                                      </p:cBhvr>
                                      <p:to x="100000" y="95000"/>
                                    </p:animScale>
                                    <p:animScale>
                                      <p:cBhvr>
                                        <p:cTn id="97" dur="83" decel="50000">
                                          <p:stCondLst>
                                            <p:cond delay="917"/>
                                          </p:stCondLst>
                                        </p:cTn>
                                        <p:tgtEl>
                                          <p:spTgt spid="23593"/>
                                        </p:tgtEl>
                                      </p:cBhvr>
                                      <p:to x="100000" y="100000"/>
                                    </p:animScale>
                                  </p:childTnLst>
                                </p:cTn>
                              </p:par>
                            </p:childTnLst>
                          </p:cTn>
                        </p:par>
                        <p:par>
                          <p:cTn id="98" fill="hold" nodeType="afterGroup">
                            <p:stCondLst>
                              <p:cond delay="3000"/>
                            </p:stCondLst>
                            <p:childTnLst>
                              <p:par>
                                <p:cTn id="99" presetID="26" presetClass="entr" presetSubtype="0" fill="hold" grpId="0" nodeType="afterEffect">
                                  <p:stCondLst>
                                    <p:cond delay="0"/>
                                  </p:stCondLst>
                                  <p:childTnLst>
                                    <p:set>
                                      <p:cBhvr>
                                        <p:cTn id="100" dur="1" fill="hold">
                                          <p:stCondLst>
                                            <p:cond delay="0"/>
                                          </p:stCondLst>
                                        </p:cTn>
                                        <p:tgtEl>
                                          <p:spTgt spid="23595"/>
                                        </p:tgtEl>
                                        <p:attrNameLst>
                                          <p:attrName>style.visibility</p:attrName>
                                        </p:attrNameLst>
                                      </p:cBhvr>
                                      <p:to>
                                        <p:strVal val="visible"/>
                                      </p:to>
                                    </p:set>
                                    <p:animEffect transition="in" filter="wipe(down)">
                                      <p:cBhvr>
                                        <p:cTn id="101" dur="290">
                                          <p:stCondLst>
                                            <p:cond delay="0"/>
                                          </p:stCondLst>
                                        </p:cTn>
                                        <p:tgtEl>
                                          <p:spTgt spid="23595"/>
                                        </p:tgtEl>
                                      </p:cBhvr>
                                    </p:animEffect>
                                    <p:anim calcmode="lin" valueType="num">
                                      <p:cBhvr>
                                        <p:cTn id="102" dur="911" tmFilter="0,0; 0.14,0.36; 0.43,0.73; 0.71,0.91; 1.0,1.0">
                                          <p:stCondLst>
                                            <p:cond delay="0"/>
                                          </p:stCondLst>
                                        </p:cTn>
                                        <p:tgtEl>
                                          <p:spTgt spid="23595"/>
                                        </p:tgtEl>
                                        <p:attrNameLst>
                                          <p:attrName>ppt_x</p:attrName>
                                        </p:attrNameLst>
                                      </p:cBhvr>
                                      <p:tavLst>
                                        <p:tav tm="0">
                                          <p:val>
                                            <p:strVal val="#ppt_x-0.25"/>
                                          </p:val>
                                        </p:tav>
                                        <p:tav tm="100000">
                                          <p:val>
                                            <p:strVal val="#ppt_x"/>
                                          </p:val>
                                        </p:tav>
                                      </p:tavLst>
                                    </p:anim>
                                    <p:anim calcmode="lin" valueType="num">
                                      <p:cBhvr>
                                        <p:cTn id="103" dur="332" tmFilter="0.0,0.0; 0.25,0.07; 0.50,0.2; 0.75,0.467; 1.0,1.0">
                                          <p:stCondLst>
                                            <p:cond delay="0"/>
                                          </p:stCondLst>
                                        </p:cTn>
                                        <p:tgtEl>
                                          <p:spTgt spid="23595"/>
                                        </p:tgtEl>
                                        <p:attrNameLst>
                                          <p:attrName>ppt_y</p:attrName>
                                        </p:attrNameLst>
                                      </p:cBhvr>
                                      <p:tavLst>
                                        <p:tav tm="0" fmla="#ppt_y-sin(pi*$)/3">
                                          <p:val>
                                            <p:fltVal val="0.5"/>
                                          </p:val>
                                        </p:tav>
                                        <p:tav tm="100000">
                                          <p:val>
                                            <p:fltVal val="1"/>
                                          </p:val>
                                        </p:tav>
                                      </p:tavLst>
                                    </p:anim>
                                    <p:anim calcmode="lin" valueType="num">
                                      <p:cBhvr>
                                        <p:cTn id="104" dur="332" tmFilter="0, 0; 0.125,0.2665; 0.25,0.4; 0.375,0.465; 0.5,0.5;  0.625,0.535; 0.75,0.6; 0.875,0.7335; 1,1">
                                          <p:stCondLst>
                                            <p:cond delay="332"/>
                                          </p:stCondLst>
                                        </p:cTn>
                                        <p:tgtEl>
                                          <p:spTgt spid="23595"/>
                                        </p:tgtEl>
                                        <p:attrNameLst>
                                          <p:attrName>ppt_y</p:attrName>
                                        </p:attrNameLst>
                                      </p:cBhvr>
                                      <p:tavLst>
                                        <p:tav tm="0" fmla="#ppt_y-sin(pi*$)/9">
                                          <p:val>
                                            <p:fltVal val="0"/>
                                          </p:val>
                                        </p:tav>
                                        <p:tav tm="100000">
                                          <p:val>
                                            <p:fltVal val="1"/>
                                          </p:val>
                                        </p:tav>
                                      </p:tavLst>
                                    </p:anim>
                                    <p:anim calcmode="lin" valueType="num">
                                      <p:cBhvr>
                                        <p:cTn id="105" dur="166" tmFilter="0, 0; 0.125,0.2665; 0.25,0.4; 0.375,0.465; 0.5,0.5;  0.625,0.535; 0.75,0.6; 0.875,0.7335; 1,1">
                                          <p:stCondLst>
                                            <p:cond delay="662"/>
                                          </p:stCondLst>
                                        </p:cTn>
                                        <p:tgtEl>
                                          <p:spTgt spid="23595"/>
                                        </p:tgtEl>
                                        <p:attrNameLst>
                                          <p:attrName>ppt_y</p:attrName>
                                        </p:attrNameLst>
                                      </p:cBhvr>
                                      <p:tavLst>
                                        <p:tav tm="0" fmla="#ppt_y-sin(pi*$)/27">
                                          <p:val>
                                            <p:fltVal val="0"/>
                                          </p:val>
                                        </p:tav>
                                        <p:tav tm="100000">
                                          <p:val>
                                            <p:fltVal val="1"/>
                                          </p:val>
                                        </p:tav>
                                      </p:tavLst>
                                    </p:anim>
                                    <p:anim calcmode="lin" valueType="num">
                                      <p:cBhvr>
                                        <p:cTn id="106" dur="82" tmFilter="0, 0; 0.125,0.2665; 0.25,0.4; 0.375,0.465; 0.5,0.5;  0.625,0.535; 0.75,0.6; 0.875,0.7335; 1,1">
                                          <p:stCondLst>
                                            <p:cond delay="828"/>
                                          </p:stCondLst>
                                        </p:cTn>
                                        <p:tgtEl>
                                          <p:spTgt spid="23595"/>
                                        </p:tgtEl>
                                        <p:attrNameLst>
                                          <p:attrName>ppt_y</p:attrName>
                                        </p:attrNameLst>
                                      </p:cBhvr>
                                      <p:tavLst>
                                        <p:tav tm="0" fmla="#ppt_y-sin(pi*$)/81">
                                          <p:val>
                                            <p:fltVal val="0"/>
                                          </p:val>
                                        </p:tav>
                                        <p:tav tm="100000">
                                          <p:val>
                                            <p:fltVal val="1"/>
                                          </p:val>
                                        </p:tav>
                                      </p:tavLst>
                                    </p:anim>
                                    <p:animScale>
                                      <p:cBhvr>
                                        <p:cTn id="107" dur="13">
                                          <p:stCondLst>
                                            <p:cond delay="325"/>
                                          </p:stCondLst>
                                        </p:cTn>
                                        <p:tgtEl>
                                          <p:spTgt spid="23595"/>
                                        </p:tgtEl>
                                      </p:cBhvr>
                                      <p:to x="100000" y="60000"/>
                                    </p:animScale>
                                    <p:animScale>
                                      <p:cBhvr>
                                        <p:cTn id="108" dur="83" decel="50000">
                                          <p:stCondLst>
                                            <p:cond delay="338"/>
                                          </p:stCondLst>
                                        </p:cTn>
                                        <p:tgtEl>
                                          <p:spTgt spid="23595"/>
                                        </p:tgtEl>
                                      </p:cBhvr>
                                      <p:to x="100000" y="100000"/>
                                    </p:animScale>
                                    <p:animScale>
                                      <p:cBhvr>
                                        <p:cTn id="109" dur="13">
                                          <p:stCondLst>
                                            <p:cond delay="656"/>
                                          </p:stCondLst>
                                        </p:cTn>
                                        <p:tgtEl>
                                          <p:spTgt spid="23595"/>
                                        </p:tgtEl>
                                      </p:cBhvr>
                                      <p:to x="100000" y="80000"/>
                                    </p:animScale>
                                    <p:animScale>
                                      <p:cBhvr>
                                        <p:cTn id="110" dur="83" decel="50000">
                                          <p:stCondLst>
                                            <p:cond delay="669"/>
                                          </p:stCondLst>
                                        </p:cTn>
                                        <p:tgtEl>
                                          <p:spTgt spid="23595"/>
                                        </p:tgtEl>
                                      </p:cBhvr>
                                      <p:to x="100000" y="100000"/>
                                    </p:animScale>
                                    <p:animScale>
                                      <p:cBhvr>
                                        <p:cTn id="111" dur="13">
                                          <p:stCondLst>
                                            <p:cond delay="821"/>
                                          </p:stCondLst>
                                        </p:cTn>
                                        <p:tgtEl>
                                          <p:spTgt spid="23595"/>
                                        </p:tgtEl>
                                      </p:cBhvr>
                                      <p:to x="100000" y="90000"/>
                                    </p:animScale>
                                    <p:animScale>
                                      <p:cBhvr>
                                        <p:cTn id="112" dur="83" decel="50000">
                                          <p:stCondLst>
                                            <p:cond delay="834"/>
                                          </p:stCondLst>
                                        </p:cTn>
                                        <p:tgtEl>
                                          <p:spTgt spid="23595"/>
                                        </p:tgtEl>
                                      </p:cBhvr>
                                      <p:to x="100000" y="100000"/>
                                    </p:animScale>
                                    <p:animScale>
                                      <p:cBhvr>
                                        <p:cTn id="113" dur="13">
                                          <p:stCondLst>
                                            <p:cond delay="904"/>
                                          </p:stCondLst>
                                        </p:cTn>
                                        <p:tgtEl>
                                          <p:spTgt spid="23595"/>
                                        </p:tgtEl>
                                      </p:cBhvr>
                                      <p:to x="100000" y="95000"/>
                                    </p:animScale>
                                    <p:animScale>
                                      <p:cBhvr>
                                        <p:cTn id="114" dur="83" decel="50000">
                                          <p:stCondLst>
                                            <p:cond delay="917"/>
                                          </p:stCondLst>
                                        </p:cTn>
                                        <p:tgtEl>
                                          <p:spTgt spid="23595"/>
                                        </p:tgtEl>
                                      </p:cBhvr>
                                      <p:to x="100000" y="100000"/>
                                    </p:animScale>
                                  </p:childTnLst>
                                </p:cTn>
                              </p:par>
                            </p:childTnLst>
                          </p:cTn>
                        </p:par>
                        <p:par>
                          <p:cTn id="115" fill="hold" nodeType="afterGroup">
                            <p:stCondLst>
                              <p:cond delay="4000"/>
                            </p:stCondLst>
                            <p:childTnLst>
                              <p:par>
                                <p:cTn id="116" presetID="26" presetClass="entr" presetSubtype="0" fill="hold" grpId="0" nodeType="afterEffect">
                                  <p:stCondLst>
                                    <p:cond delay="0"/>
                                  </p:stCondLst>
                                  <p:childTnLst>
                                    <p:set>
                                      <p:cBhvr>
                                        <p:cTn id="117" dur="1" fill="hold">
                                          <p:stCondLst>
                                            <p:cond delay="0"/>
                                          </p:stCondLst>
                                        </p:cTn>
                                        <p:tgtEl>
                                          <p:spTgt spid="23594"/>
                                        </p:tgtEl>
                                        <p:attrNameLst>
                                          <p:attrName>style.visibility</p:attrName>
                                        </p:attrNameLst>
                                      </p:cBhvr>
                                      <p:to>
                                        <p:strVal val="visible"/>
                                      </p:to>
                                    </p:set>
                                    <p:animEffect transition="in" filter="wipe(down)">
                                      <p:cBhvr>
                                        <p:cTn id="118" dur="290">
                                          <p:stCondLst>
                                            <p:cond delay="0"/>
                                          </p:stCondLst>
                                        </p:cTn>
                                        <p:tgtEl>
                                          <p:spTgt spid="23594"/>
                                        </p:tgtEl>
                                      </p:cBhvr>
                                    </p:animEffect>
                                    <p:anim calcmode="lin" valueType="num">
                                      <p:cBhvr>
                                        <p:cTn id="119" dur="911" tmFilter="0,0; 0.14,0.36; 0.43,0.73; 0.71,0.91; 1.0,1.0">
                                          <p:stCondLst>
                                            <p:cond delay="0"/>
                                          </p:stCondLst>
                                        </p:cTn>
                                        <p:tgtEl>
                                          <p:spTgt spid="23594"/>
                                        </p:tgtEl>
                                        <p:attrNameLst>
                                          <p:attrName>ppt_x</p:attrName>
                                        </p:attrNameLst>
                                      </p:cBhvr>
                                      <p:tavLst>
                                        <p:tav tm="0">
                                          <p:val>
                                            <p:strVal val="#ppt_x-0.25"/>
                                          </p:val>
                                        </p:tav>
                                        <p:tav tm="100000">
                                          <p:val>
                                            <p:strVal val="#ppt_x"/>
                                          </p:val>
                                        </p:tav>
                                      </p:tavLst>
                                    </p:anim>
                                    <p:anim calcmode="lin" valueType="num">
                                      <p:cBhvr>
                                        <p:cTn id="120" dur="332" tmFilter="0.0,0.0; 0.25,0.07; 0.50,0.2; 0.75,0.467; 1.0,1.0">
                                          <p:stCondLst>
                                            <p:cond delay="0"/>
                                          </p:stCondLst>
                                        </p:cTn>
                                        <p:tgtEl>
                                          <p:spTgt spid="23594"/>
                                        </p:tgtEl>
                                        <p:attrNameLst>
                                          <p:attrName>ppt_y</p:attrName>
                                        </p:attrNameLst>
                                      </p:cBhvr>
                                      <p:tavLst>
                                        <p:tav tm="0" fmla="#ppt_y-sin(pi*$)/3">
                                          <p:val>
                                            <p:fltVal val="0.5"/>
                                          </p:val>
                                        </p:tav>
                                        <p:tav tm="100000">
                                          <p:val>
                                            <p:fltVal val="1"/>
                                          </p:val>
                                        </p:tav>
                                      </p:tavLst>
                                    </p:anim>
                                    <p:anim calcmode="lin" valueType="num">
                                      <p:cBhvr>
                                        <p:cTn id="121" dur="332" tmFilter="0, 0; 0.125,0.2665; 0.25,0.4; 0.375,0.465; 0.5,0.5;  0.625,0.535; 0.75,0.6; 0.875,0.7335; 1,1">
                                          <p:stCondLst>
                                            <p:cond delay="332"/>
                                          </p:stCondLst>
                                        </p:cTn>
                                        <p:tgtEl>
                                          <p:spTgt spid="23594"/>
                                        </p:tgtEl>
                                        <p:attrNameLst>
                                          <p:attrName>ppt_y</p:attrName>
                                        </p:attrNameLst>
                                      </p:cBhvr>
                                      <p:tavLst>
                                        <p:tav tm="0" fmla="#ppt_y-sin(pi*$)/9">
                                          <p:val>
                                            <p:fltVal val="0"/>
                                          </p:val>
                                        </p:tav>
                                        <p:tav tm="100000">
                                          <p:val>
                                            <p:fltVal val="1"/>
                                          </p:val>
                                        </p:tav>
                                      </p:tavLst>
                                    </p:anim>
                                    <p:anim calcmode="lin" valueType="num">
                                      <p:cBhvr>
                                        <p:cTn id="122" dur="166" tmFilter="0, 0; 0.125,0.2665; 0.25,0.4; 0.375,0.465; 0.5,0.5;  0.625,0.535; 0.75,0.6; 0.875,0.7335; 1,1">
                                          <p:stCondLst>
                                            <p:cond delay="662"/>
                                          </p:stCondLst>
                                        </p:cTn>
                                        <p:tgtEl>
                                          <p:spTgt spid="23594"/>
                                        </p:tgtEl>
                                        <p:attrNameLst>
                                          <p:attrName>ppt_y</p:attrName>
                                        </p:attrNameLst>
                                      </p:cBhvr>
                                      <p:tavLst>
                                        <p:tav tm="0" fmla="#ppt_y-sin(pi*$)/27">
                                          <p:val>
                                            <p:fltVal val="0"/>
                                          </p:val>
                                        </p:tav>
                                        <p:tav tm="100000">
                                          <p:val>
                                            <p:fltVal val="1"/>
                                          </p:val>
                                        </p:tav>
                                      </p:tavLst>
                                    </p:anim>
                                    <p:anim calcmode="lin" valueType="num">
                                      <p:cBhvr>
                                        <p:cTn id="123" dur="82" tmFilter="0, 0; 0.125,0.2665; 0.25,0.4; 0.375,0.465; 0.5,0.5;  0.625,0.535; 0.75,0.6; 0.875,0.7335; 1,1">
                                          <p:stCondLst>
                                            <p:cond delay="828"/>
                                          </p:stCondLst>
                                        </p:cTn>
                                        <p:tgtEl>
                                          <p:spTgt spid="23594"/>
                                        </p:tgtEl>
                                        <p:attrNameLst>
                                          <p:attrName>ppt_y</p:attrName>
                                        </p:attrNameLst>
                                      </p:cBhvr>
                                      <p:tavLst>
                                        <p:tav tm="0" fmla="#ppt_y-sin(pi*$)/81">
                                          <p:val>
                                            <p:fltVal val="0"/>
                                          </p:val>
                                        </p:tav>
                                        <p:tav tm="100000">
                                          <p:val>
                                            <p:fltVal val="1"/>
                                          </p:val>
                                        </p:tav>
                                      </p:tavLst>
                                    </p:anim>
                                    <p:animScale>
                                      <p:cBhvr>
                                        <p:cTn id="124" dur="13">
                                          <p:stCondLst>
                                            <p:cond delay="325"/>
                                          </p:stCondLst>
                                        </p:cTn>
                                        <p:tgtEl>
                                          <p:spTgt spid="23594"/>
                                        </p:tgtEl>
                                      </p:cBhvr>
                                      <p:to x="100000" y="60000"/>
                                    </p:animScale>
                                    <p:animScale>
                                      <p:cBhvr>
                                        <p:cTn id="125" dur="83" decel="50000">
                                          <p:stCondLst>
                                            <p:cond delay="338"/>
                                          </p:stCondLst>
                                        </p:cTn>
                                        <p:tgtEl>
                                          <p:spTgt spid="23594"/>
                                        </p:tgtEl>
                                      </p:cBhvr>
                                      <p:to x="100000" y="100000"/>
                                    </p:animScale>
                                    <p:animScale>
                                      <p:cBhvr>
                                        <p:cTn id="126" dur="13">
                                          <p:stCondLst>
                                            <p:cond delay="656"/>
                                          </p:stCondLst>
                                        </p:cTn>
                                        <p:tgtEl>
                                          <p:spTgt spid="23594"/>
                                        </p:tgtEl>
                                      </p:cBhvr>
                                      <p:to x="100000" y="80000"/>
                                    </p:animScale>
                                    <p:animScale>
                                      <p:cBhvr>
                                        <p:cTn id="127" dur="83" decel="50000">
                                          <p:stCondLst>
                                            <p:cond delay="669"/>
                                          </p:stCondLst>
                                        </p:cTn>
                                        <p:tgtEl>
                                          <p:spTgt spid="23594"/>
                                        </p:tgtEl>
                                      </p:cBhvr>
                                      <p:to x="100000" y="100000"/>
                                    </p:animScale>
                                    <p:animScale>
                                      <p:cBhvr>
                                        <p:cTn id="128" dur="13">
                                          <p:stCondLst>
                                            <p:cond delay="821"/>
                                          </p:stCondLst>
                                        </p:cTn>
                                        <p:tgtEl>
                                          <p:spTgt spid="23594"/>
                                        </p:tgtEl>
                                      </p:cBhvr>
                                      <p:to x="100000" y="90000"/>
                                    </p:animScale>
                                    <p:animScale>
                                      <p:cBhvr>
                                        <p:cTn id="129" dur="83" decel="50000">
                                          <p:stCondLst>
                                            <p:cond delay="834"/>
                                          </p:stCondLst>
                                        </p:cTn>
                                        <p:tgtEl>
                                          <p:spTgt spid="23594"/>
                                        </p:tgtEl>
                                      </p:cBhvr>
                                      <p:to x="100000" y="100000"/>
                                    </p:animScale>
                                    <p:animScale>
                                      <p:cBhvr>
                                        <p:cTn id="130" dur="13">
                                          <p:stCondLst>
                                            <p:cond delay="904"/>
                                          </p:stCondLst>
                                        </p:cTn>
                                        <p:tgtEl>
                                          <p:spTgt spid="23594"/>
                                        </p:tgtEl>
                                      </p:cBhvr>
                                      <p:to x="100000" y="95000"/>
                                    </p:animScale>
                                    <p:animScale>
                                      <p:cBhvr>
                                        <p:cTn id="131" dur="83" decel="50000">
                                          <p:stCondLst>
                                            <p:cond delay="917"/>
                                          </p:stCondLst>
                                        </p:cTn>
                                        <p:tgtEl>
                                          <p:spTgt spid="23594"/>
                                        </p:tgtEl>
                                      </p:cBhvr>
                                      <p:to x="100000" y="100000"/>
                                    </p:animScale>
                                  </p:childTnLst>
                                </p:cTn>
                              </p:par>
                            </p:childTnLst>
                          </p:cTn>
                        </p:par>
                        <p:par>
                          <p:cTn id="132" fill="hold" nodeType="afterGroup">
                            <p:stCondLst>
                              <p:cond delay="5000"/>
                            </p:stCondLst>
                            <p:childTnLst>
                              <p:par>
                                <p:cTn id="133" presetID="26" presetClass="entr" presetSubtype="0" fill="hold" grpId="0" nodeType="afterEffect">
                                  <p:stCondLst>
                                    <p:cond delay="0"/>
                                  </p:stCondLst>
                                  <p:childTnLst>
                                    <p:set>
                                      <p:cBhvr>
                                        <p:cTn id="134" dur="1" fill="hold">
                                          <p:stCondLst>
                                            <p:cond delay="0"/>
                                          </p:stCondLst>
                                        </p:cTn>
                                        <p:tgtEl>
                                          <p:spTgt spid="23592"/>
                                        </p:tgtEl>
                                        <p:attrNameLst>
                                          <p:attrName>style.visibility</p:attrName>
                                        </p:attrNameLst>
                                      </p:cBhvr>
                                      <p:to>
                                        <p:strVal val="visible"/>
                                      </p:to>
                                    </p:set>
                                    <p:animEffect transition="in" filter="wipe(down)">
                                      <p:cBhvr>
                                        <p:cTn id="135" dur="290">
                                          <p:stCondLst>
                                            <p:cond delay="0"/>
                                          </p:stCondLst>
                                        </p:cTn>
                                        <p:tgtEl>
                                          <p:spTgt spid="23592"/>
                                        </p:tgtEl>
                                      </p:cBhvr>
                                    </p:animEffect>
                                    <p:anim calcmode="lin" valueType="num">
                                      <p:cBhvr>
                                        <p:cTn id="136" dur="911" tmFilter="0,0; 0.14,0.36; 0.43,0.73; 0.71,0.91; 1.0,1.0">
                                          <p:stCondLst>
                                            <p:cond delay="0"/>
                                          </p:stCondLst>
                                        </p:cTn>
                                        <p:tgtEl>
                                          <p:spTgt spid="23592"/>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23592"/>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23592"/>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23592"/>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23592"/>
                                        </p:tgtEl>
                                        <p:attrNameLst>
                                          <p:attrName>ppt_y</p:attrName>
                                        </p:attrNameLst>
                                      </p:cBhvr>
                                      <p:tavLst>
                                        <p:tav tm="0" fmla="#ppt_y-sin(pi*$)/81">
                                          <p:val>
                                            <p:fltVal val="0"/>
                                          </p:val>
                                        </p:tav>
                                        <p:tav tm="100000">
                                          <p:val>
                                            <p:fltVal val="1"/>
                                          </p:val>
                                        </p:tav>
                                      </p:tavLst>
                                    </p:anim>
                                    <p:animScale>
                                      <p:cBhvr>
                                        <p:cTn id="141" dur="13">
                                          <p:stCondLst>
                                            <p:cond delay="325"/>
                                          </p:stCondLst>
                                        </p:cTn>
                                        <p:tgtEl>
                                          <p:spTgt spid="23592"/>
                                        </p:tgtEl>
                                      </p:cBhvr>
                                      <p:to x="100000" y="60000"/>
                                    </p:animScale>
                                    <p:animScale>
                                      <p:cBhvr>
                                        <p:cTn id="142" dur="83" decel="50000">
                                          <p:stCondLst>
                                            <p:cond delay="338"/>
                                          </p:stCondLst>
                                        </p:cTn>
                                        <p:tgtEl>
                                          <p:spTgt spid="23592"/>
                                        </p:tgtEl>
                                      </p:cBhvr>
                                      <p:to x="100000" y="100000"/>
                                    </p:animScale>
                                    <p:animScale>
                                      <p:cBhvr>
                                        <p:cTn id="143" dur="13">
                                          <p:stCondLst>
                                            <p:cond delay="656"/>
                                          </p:stCondLst>
                                        </p:cTn>
                                        <p:tgtEl>
                                          <p:spTgt spid="23592"/>
                                        </p:tgtEl>
                                      </p:cBhvr>
                                      <p:to x="100000" y="80000"/>
                                    </p:animScale>
                                    <p:animScale>
                                      <p:cBhvr>
                                        <p:cTn id="144" dur="83" decel="50000">
                                          <p:stCondLst>
                                            <p:cond delay="669"/>
                                          </p:stCondLst>
                                        </p:cTn>
                                        <p:tgtEl>
                                          <p:spTgt spid="23592"/>
                                        </p:tgtEl>
                                      </p:cBhvr>
                                      <p:to x="100000" y="100000"/>
                                    </p:animScale>
                                    <p:animScale>
                                      <p:cBhvr>
                                        <p:cTn id="145" dur="13">
                                          <p:stCondLst>
                                            <p:cond delay="821"/>
                                          </p:stCondLst>
                                        </p:cTn>
                                        <p:tgtEl>
                                          <p:spTgt spid="23592"/>
                                        </p:tgtEl>
                                      </p:cBhvr>
                                      <p:to x="100000" y="90000"/>
                                    </p:animScale>
                                    <p:animScale>
                                      <p:cBhvr>
                                        <p:cTn id="146" dur="83" decel="50000">
                                          <p:stCondLst>
                                            <p:cond delay="834"/>
                                          </p:stCondLst>
                                        </p:cTn>
                                        <p:tgtEl>
                                          <p:spTgt spid="23592"/>
                                        </p:tgtEl>
                                      </p:cBhvr>
                                      <p:to x="100000" y="100000"/>
                                    </p:animScale>
                                    <p:animScale>
                                      <p:cBhvr>
                                        <p:cTn id="147" dur="13">
                                          <p:stCondLst>
                                            <p:cond delay="904"/>
                                          </p:stCondLst>
                                        </p:cTn>
                                        <p:tgtEl>
                                          <p:spTgt spid="23592"/>
                                        </p:tgtEl>
                                      </p:cBhvr>
                                      <p:to x="100000" y="95000"/>
                                    </p:animScale>
                                    <p:animScale>
                                      <p:cBhvr>
                                        <p:cTn id="148" dur="83" decel="50000">
                                          <p:stCondLst>
                                            <p:cond delay="917"/>
                                          </p:stCondLst>
                                        </p:cTn>
                                        <p:tgtEl>
                                          <p:spTgt spid="23592"/>
                                        </p:tgtEl>
                                      </p:cBhvr>
                                      <p:to x="100000" y="100000"/>
                                    </p:animScale>
                                  </p:childTnLst>
                                </p:cTn>
                              </p:par>
                            </p:childTnLst>
                          </p:cTn>
                        </p:par>
                        <p:par>
                          <p:cTn id="149" fill="hold" nodeType="afterGroup">
                            <p:stCondLst>
                              <p:cond delay="6000"/>
                            </p:stCondLst>
                            <p:childTnLst>
                              <p:par>
                                <p:cTn id="150" presetID="26" presetClass="entr" presetSubtype="0" fill="hold" grpId="0" nodeType="afterEffect">
                                  <p:stCondLst>
                                    <p:cond delay="0"/>
                                  </p:stCondLst>
                                  <p:childTnLst>
                                    <p:set>
                                      <p:cBhvr>
                                        <p:cTn id="151" dur="1" fill="hold">
                                          <p:stCondLst>
                                            <p:cond delay="0"/>
                                          </p:stCondLst>
                                        </p:cTn>
                                        <p:tgtEl>
                                          <p:spTgt spid="23590"/>
                                        </p:tgtEl>
                                        <p:attrNameLst>
                                          <p:attrName>style.visibility</p:attrName>
                                        </p:attrNameLst>
                                      </p:cBhvr>
                                      <p:to>
                                        <p:strVal val="visible"/>
                                      </p:to>
                                    </p:set>
                                    <p:animEffect transition="in" filter="wipe(down)">
                                      <p:cBhvr>
                                        <p:cTn id="152" dur="290">
                                          <p:stCondLst>
                                            <p:cond delay="0"/>
                                          </p:stCondLst>
                                        </p:cTn>
                                        <p:tgtEl>
                                          <p:spTgt spid="23590"/>
                                        </p:tgtEl>
                                      </p:cBhvr>
                                    </p:animEffect>
                                    <p:anim calcmode="lin" valueType="num">
                                      <p:cBhvr>
                                        <p:cTn id="153" dur="911" tmFilter="0,0; 0.14,0.36; 0.43,0.73; 0.71,0.91; 1.0,1.0">
                                          <p:stCondLst>
                                            <p:cond delay="0"/>
                                          </p:stCondLst>
                                        </p:cTn>
                                        <p:tgtEl>
                                          <p:spTgt spid="23590"/>
                                        </p:tgtEl>
                                        <p:attrNameLst>
                                          <p:attrName>ppt_x</p:attrName>
                                        </p:attrNameLst>
                                      </p:cBhvr>
                                      <p:tavLst>
                                        <p:tav tm="0">
                                          <p:val>
                                            <p:strVal val="#ppt_x-0.25"/>
                                          </p:val>
                                        </p:tav>
                                        <p:tav tm="100000">
                                          <p:val>
                                            <p:strVal val="#ppt_x"/>
                                          </p:val>
                                        </p:tav>
                                      </p:tavLst>
                                    </p:anim>
                                    <p:anim calcmode="lin" valueType="num">
                                      <p:cBhvr>
                                        <p:cTn id="154" dur="332" tmFilter="0.0,0.0; 0.25,0.07; 0.50,0.2; 0.75,0.467; 1.0,1.0">
                                          <p:stCondLst>
                                            <p:cond delay="0"/>
                                          </p:stCondLst>
                                        </p:cTn>
                                        <p:tgtEl>
                                          <p:spTgt spid="23590"/>
                                        </p:tgtEl>
                                        <p:attrNameLst>
                                          <p:attrName>ppt_y</p:attrName>
                                        </p:attrNameLst>
                                      </p:cBhvr>
                                      <p:tavLst>
                                        <p:tav tm="0" fmla="#ppt_y-sin(pi*$)/3">
                                          <p:val>
                                            <p:fltVal val="0.5"/>
                                          </p:val>
                                        </p:tav>
                                        <p:tav tm="100000">
                                          <p:val>
                                            <p:fltVal val="1"/>
                                          </p:val>
                                        </p:tav>
                                      </p:tavLst>
                                    </p:anim>
                                    <p:anim calcmode="lin" valueType="num">
                                      <p:cBhvr>
                                        <p:cTn id="155" dur="332" tmFilter="0, 0; 0.125,0.2665; 0.25,0.4; 0.375,0.465; 0.5,0.5;  0.625,0.535; 0.75,0.6; 0.875,0.7335; 1,1">
                                          <p:stCondLst>
                                            <p:cond delay="332"/>
                                          </p:stCondLst>
                                        </p:cTn>
                                        <p:tgtEl>
                                          <p:spTgt spid="23590"/>
                                        </p:tgtEl>
                                        <p:attrNameLst>
                                          <p:attrName>ppt_y</p:attrName>
                                        </p:attrNameLst>
                                      </p:cBhvr>
                                      <p:tavLst>
                                        <p:tav tm="0" fmla="#ppt_y-sin(pi*$)/9">
                                          <p:val>
                                            <p:fltVal val="0"/>
                                          </p:val>
                                        </p:tav>
                                        <p:tav tm="100000">
                                          <p:val>
                                            <p:fltVal val="1"/>
                                          </p:val>
                                        </p:tav>
                                      </p:tavLst>
                                    </p:anim>
                                    <p:anim calcmode="lin" valueType="num">
                                      <p:cBhvr>
                                        <p:cTn id="156" dur="166" tmFilter="0, 0; 0.125,0.2665; 0.25,0.4; 0.375,0.465; 0.5,0.5;  0.625,0.535; 0.75,0.6; 0.875,0.7335; 1,1">
                                          <p:stCondLst>
                                            <p:cond delay="662"/>
                                          </p:stCondLst>
                                        </p:cTn>
                                        <p:tgtEl>
                                          <p:spTgt spid="23590"/>
                                        </p:tgtEl>
                                        <p:attrNameLst>
                                          <p:attrName>ppt_y</p:attrName>
                                        </p:attrNameLst>
                                      </p:cBhvr>
                                      <p:tavLst>
                                        <p:tav tm="0" fmla="#ppt_y-sin(pi*$)/27">
                                          <p:val>
                                            <p:fltVal val="0"/>
                                          </p:val>
                                        </p:tav>
                                        <p:tav tm="100000">
                                          <p:val>
                                            <p:fltVal val="1"/>
                                          </p:val>
                                        </p:tav>
                                      </p:tavLst>
                                    </p:anim>
                                    <p:anim calcmode="lin" valueType="num">
                                      <p:cBhvr>
                                        <p:cTn id="157" dur="82" tmFilter="0, 0; 0.125,0.2665; 0.25,0.4; 0.375,0.465; 0.5,0.5;  0.625,0.535; 0.75,0.6; 0.875,0.7335; 1,1">
                                          <p:stCondLst>
                                            <p:cond delay="828"/>
                                          </p:stCondLst>
                                        </p:cTn>
                                        <p:tgtEl>
                                          <p:spTgt spid="23590"/>
                                        </p:tgtEl>
                                        <p:attrNameLst>
                                          <p:attrName>ppt_y</p:attrName>
                                        </p:attrNameLst>
                                      </p:cBhvr>
                                      <p:tavLst>
                                        <p:tav tm="0" fmla="#ppt_y-sin(pi*$)/81">
                                          <p:val>
                                            <p:fltVal val="0"/>
                                          </p:val>
                                        </p:tav>
                                        <p:tav tm="100000">
                                          <p:val>
                                            <p:fltVal val="1"/>
                                          </p:val>
                                        </p:tav>
                                      </p:tavLst>
                                    </p:anim>
                                    <p:animScale>
                                      <p:cBhvr>
                                        <p:cTn id="158" dur="13">
                                          <p:stCondLst>
                                            <p:cond delay="325"/>
                                          </p:stCondLst>
                                        </p:cTn>
                                        <p:tgtEl>
                                          <p:spTgt spid="23590"/>
                                        </p:tgtEl>
                                      </p:cBhvr>
                                      <p:to x="100000" y="60000"/>
                                    </p:animScale>
                                    <p:animScale>
                                      <p:cBhvr>
                                        <p:cTn id="159" dur="83" decel="50000">
                                          <p:stCondLst>
                                            <p:cond delay="338"/>
                                          </p:stCondLst>
                                        </p:cTn>
                                        <p:tgtEl>
                                          <p:spTgt spid="23590"/>
                                        </p:tgtEl>
                                      </p:cBhvr>
                                      <p:to x="100000" y="100000"/>
                                    </p:animScale>
                                    <p:animScale>
                                      <p:cBhvr>
                                        <p:cTn id="160" dur="13">
                                          <p:stCondLst>
                                            <p:cond delay="656"/>
                                          </p:stCondLst>
                                        </p:cTn>
                                        <p:tgtEl>
                                          <p:spTgt spid="23590"/>
                                        </p:tgtEl>
                                      </p:cBhvr>
                                      <p:to x="100000" y="80000"/>
                                    </p:animScale>
                                    <p:animScale>
                                      <p:cBhvr>
                                        <p:cTn id="161" dur="83" decel="50000">
                                          <p:stCondLst>
                                            <p:cond delay="669"/>
                                          </p:stCondLst>
                                        </p:cTn>
                                        <p:tgtEl>
                                          <p:spTgt spid="23590"/>
                                        </p:tgtEl>
                                      </p:cBhvr>
                                      <p:to x="100000" y="100000"/>
                                    </p:animScale>
                                    <p:animScale>
                                      <p:cBhvr>
                                        <p:cTn id="162" dur="13">
                                          <p:stCondLst>
                                            <p:cond delay="821"/>
                                          </p:stCondLst>
                                        </p:cTn>
                                        <p:tgtEl>
                                          <p:spTgt spid="23590"/>
                                        </p:tgtEl>
                                      </p:cBhvr>
                                      <p:to x="100000" y="90000"/>
                                    </p:animScale>
                                    <p:animScale>
                                      <p:cBhvr>
                                        <p:cTn id="163" dur="83" decel="50000">
                                          <p:stCondLst>
                                            <p:cond delay="834"/>
                                          </p:stCondLst>
                                        </p:cTn>
                                        <p:tgtEl>
                                          <p:spTgt spid="23590"/>
                                        </p:tgtEl>
                                      </p:cBhvr>
                                      <p:to x="100000" y="100000"/>
                                    </p:animScale>
                                    <p:animScale>
                                      <p:cBhvr>
                                        <p:cTn id="164" dur="13">
                                          <p:stCondLst>
                                            <p:cond delay="904"/>
                                          </p:stCondLst>
                                        </p:cTn>
                                        <p:tgtEl>
                                          <p:spTgt spid="23590"/>
                                        </p:tgtEl>
                                      </p:cBhvr>
                                      <p:to x="100000" y="95000"/>
                                    </p:animScale>
                                    <p:animScale>
                                      <p:cBhvr>
                                        <p:cTn id="165" dur="83" decel="50000">
                                          <p:stCondLst>
                                            <p:cond delay="917"/>
                                          </p:stCondLst>
                                        </p:cTn>
                                        <p:tgtEl>
                                          <p:spTgt spid="23590"/>
                                        </p:tgtEl>
                                      </p:cBhvr>
                                      <p:to x="100000" y="100000"/>
                                    </p:animScale>
                                  </p:childTnLst>
                                </p:cTn>
                              </p:par>
                            </p:childTnLst>
                          </p:cTn>
                        </p:par>
                        <p:par>
                          <p:cTn id="166" fill="hold" nodeType="afterGroup">
                            <p:stCondLst>
                              <p:cond delay="7000"/>
                            </p:stCondLst>
                            <p:childTnLst>
                              <p:par>
                                <p:cTn id="167" presetID="0" presetClass="path" presetSubtype="0" accel="50000" decel="50000" fill="hold" grpId="1" nodeType="afterEffect">
                                  <p:stCondLst>
                                    <p:cond delay="0"/>
                                  </p:stCondLst>
                                  <p:childTnLst>
                                    <p:animMotion origin="layout" path="M 0.00017 0.00533 L -0.25973 0.00533 " pathEditMode="relative" rAng="0" ptsTypes="AA">
                                      <p:cBhvr>
                                        <p:cTn id="168" dur="2000" fill="hold"/>
                                        <p:tgtEl>
                                          <p:spTgt spid="23594"/>
                                        </p:tgtEl>
                                        <p:attrNameLst>
                                          <p:attrName>ppt_x</p:attrName>
                                          <p:attrName>ppt_y</p:attrName>
                                        </p:attrNameLst>
                                      </p:cBhvr>
                                      <p:rCtr x="-13003" y="0"/>
                                    </p:animMotion>
                                  </p:childTnLst>
                                </p:cTn>
                              </p:par>
                            </p:childTnLst>
                          </p:cTn>
                        </p:par>
                        <p:par>
                          <p:cTn id="169" fill="hold" nodeType="afterGroup">
                            <p:stCondLst>
                              <p:cond delay="9000"/>
                            </p:stCondLst>
                            <p:childTnLst>
                              <p:par>
                                <p:cTn id="170" presetID="0" presetClass="path" presetSubtype="0" accel="50000" decel="50000" fill="hold" grpId="1" nodeType="afterEffect">
                                  <p:stCondLst>
                                    <p:cond delay="0"/>
                                  </p:stCondLst>
                                  <p:childTnLst>
                                    <p:animMotion origin="layout" path="M 8.33333E-7 -4.07407E-6 L -0.2599 -4.07407E-6 " pathEditMode="relative" rAng="0" ptsTypes="AA">
                                      <p:cBhvr>
                                        <p:cTn id="171" dur="2000" fill="hold"/>
                                        <p:tgtEl>
                                          <p:spTgt spid="23592"/>
                                        </p:tgtEl>
                                        <p:attrNameLst>
                                          <p:attrName>ppt_x</p:attrName>
                                          <p:attrName>ppt_y</p:attrName>
                                        </p:attrNameLst>
                                      </p:cBhvr>
                                      <p:rCtr x="-13003" y="0"/>
                                    </p:animMotion>
                                  </p:childTnLst>
                                </p:cTn>
                              </p:par>
                            </p:childTnLst>
                          </p:cTn>
                        </p:par>
                        <p:par>
                          <p:cTn id="172" fill="hold" nodeType="afterGroup">
                            <p:stCondLst>
                              <p:cond delay="11000"/>
                            </p:stCondLst>
                            <p:childTnLst>
                              <p:par>
                                <p:cTn id="173" presetID="0" presetClass="path" presetSubtype="0" accel="50000" decel="50000" fill="hold" grpId="1" nodeType="afterEffect">
                                  <p:stCondLst>
                                    <p:cond delay="0"/>
                                  </p:stCondLst>
                                  <p:childTnLst>
                                    <p:animMotion origin="layout" path="M 0 0 L -0.2599 0 " pathEditMode="relative" ptsTypes="AA">
                                      <p:cBhvr>
                                        <p:cTn id="174" dur="2000" fill="hold"/>
                                        <p:tgtEl>
                                          <p:spTgt spid="23590"/>
                                        </p:tgtEl>
                                        <p:attrNameLst>
                                          <p:attrName>ppt_x</p:attrName>
                                          <p:attrName>ppt_y</p:attrName>
                                        </p:attrNameLst>
                                      </p:cBhvr>
                                    </p:animMotion>
                                  </p:childTnLst>
                                </p:cTn>
                              </p:par>
                            </p:childTnLst>
                          </p:cTn>
                        </p:par>
                        <p:par>
                          <p:cTn id="175" fill="hold" nodeType="afterGroup">
                            <p:stCondLst>
                              <p:cond delay="13000"/>
                            </p:stCondLst>
                            <p:childTnLst>
                              <p:par>
                                <p:cTn id="176" presetID="18" presetClass="entr" presetSubtype="12" fill="hold" grpId="0" nodeType="afterEffect">
                                  <p:stCondLst>
                                    <p:cond delay="0"/>
                                  </p:stCondLst>
                                  <p:childTnLst>
                                    <p:set>
                                      <p:cBhvr>
                                        <p:cTn id="177" dur="1" fill="hold">
                                          <p:stCondLst>
                                            <p:cond delay="0"/>
                                          </p:stCondLst>
                                        </p:cTn>
                                        <p:tgtEl>
                                          <p:spTgt spid="23601"/>
                                        </p:tgtEl>
                                        <p:attrNameLst>
                                          <p:attrName>style.visibility</p:attrName>
                                        </p:attrNameLst>
                                      </p:cBhvr>
                                      <p:to>
                                        <p:strVal val="visible"/>
                                      </p:to>
                                    </p:set>
                                    <p:animEffect transition="in" filter="strips(downLeft)">
                                      <p:cBhvr>
                                        <p:cTn id="178" dur="500"/>
                                        <p:tgtEl>
                                          <p:spTgt spid="23601"/>
                                        </p:tgtEl>
                                      </p:cBhvr>
                                    </p:animEffect>
                                  </p:childTnLst>
                                </p:cTn>
                              </p:par>
                            </p:childTnLst>
                          </p:cTn>
                        </p:par>
                        <p:par>
                          <p:cTn id="179" fill="hold" nodeType="afterGroup">
                            <p:stCondLst>
                              <p:cond delay="13500"/>
                            </p:stCondLst>
                            <p:childTnLst>
                              <p:par>
                                <p:cTn id="180" presetID="18" presetClass="entr" presetSubtype="12" fill="hold" grpId="0" nodeType="afterEffect">
                                  <p:stCondLst>
                                    <p:cond delay="0"/>
                                  </p:stCondLst>
                                  <p:childTnLst>
                                    <p:set>
                                      <p:cBhvr>
                                        <p:cTn id="181" dur="1" fill="hold">
                                          <p:stCondLst>
                                            <p:cond delay="0"/>
                                          </p:stCondLst>
                                        </p:cTn>
                                        <p:tgtEl>
                                          <p:spTgt spid="23600"/>
                                        </p:tgtEl>
                                        <p:attrNameLst>
                                          <p:attrName>style.visibility</p:attrName>
                                        </p:attrNameLst>
                                      </p:cBhvr>
                                      <p:to>
                                        <p:strVal val="visible"/>
                                      </p:to>
                                    </p:set>
                                    <p:animEffect transition="in" filter="strips(downLeft)">
                                      <p:cBhvr>
                                        <p:cTn id="182" dur="500"/>
                                        <p:tgtEl>
                                          <p:spTgt spid="23600"/>
                                        </p:tgtEl>
                                      </p:cBhvr>
                                    </p:animEffect>
                                  </p:childTnLst>
                                </p:cTn>
                              </p:par>
                            </p:childTnLst>
                          </p:cTn>
                        </p:par>
                        <p:par>
                          <p:cTn id="183" fill="hold" nodeType="afterGroup">
                            <p:stCondLst>
                              <p:cond delay="14000"/>
                            </p:stCondLst>
                            <p:childTnLst>
                              <p:par>
                                <p:cTn id="184" presetID="16" presetClass="entr" presetSubtype="26" fill="hold" grpId="0" nodeType="afterEffect">
                                  <p:stCondLst>
                                    <p:cond delay="0"/>
                                  </p:stCondLst>
                                  <p:childTnLst>
                                    <p:set>
                                      <p:cBhvr>
                                        <p:cTn id="185" dur="1" fill="hold">
                                          <p:stCondLst>
                                            <p:cond delay="0"/>
                                          </p:stCondLst>
                                        </p:cTn>
                                        <p:tgtEl>
                                          <p:spTgt spid="23596"/>
                                        </p:tgtEl>
                                        <p:attrNameLst>
                                          <p:attrName>style.visibility</p:attrName>
                                        </p:attrNameLst>
                                      </p:cBhvr>
                                      <p:to>
                                        <p:strVal val="visible"/>
                                      </p:to>
                                    </p:set>
                                    <p:animEffect transition="in" filter="barn(inHorizontal)">
                                      <p:cBhvr>
                                        <p:cTn id="186" dur="500"/>
                                        <p:tgtEl>
                                          <p:spTgt spid="23596"/>
                                        </p:tgtEl>
                                      </p:cBhvr>
                                    </p:animEffect>
                                  </p:childTnLst>
                                </p:cTn>
                              </p:par>
                            </p:childTnLst>
                          </p:cTn>
                        </p:par>
                        <p:par>
                          <p:cTn id="187" fill="hold" nodeType="afterGroup">
                            <p:stCondLst>
                              <p:cond delay="14500"/>
                            </p:stCondLst>
                            <p:childTnLst>
                              <p:par>
                                <p:cTn id="188" presetID="16" presetClass="entr" presetSubtype="26" fill="hold" grpId="0" nodeType="afterEffect">
                                  <p:stCondLst>
                                    <p:cond delay="0"/>
                                  </p:stCondLst>
                                  <p:childTnLst>
                                    <p:set>
                                      <p:cBhvr>
                                        <p:cTn id="189" dur="1" fill="hold">
                                          <p:stCondLst>
                                            <p:cond delay="0"/>
                                          </p:stCondLst>
                                        </p:cTn>
                                        <p:tgtEl>
                                          <p:spTgt spid="23597"/>
                                        </p:tgtEl>
                                        <p:attrNameLst>
                                          <p:attrName>style.visibility</p:attrName>
                                        </p:attrNameLst>
                                      </p:cBhvr>
                                      <p:to>
                                        <p:strVal val="visible"/>
                                      </p:to>
                                    </p:set>
                                    <p:animEffect transition="in" filter="barn(inHorizontal)">
                                      <p:cBhvr>
                                        <p:cTn id="190" dur="500"/>
                                        <p:tgtEl>
                                          <p:spTgt spid="23597"/>
                                        </p:tgtEl>
                                      </p:cBhvr>
                                    </p:animEffect>
                                  </p:childTnLst>
                                </p:cTn>
                              </p:par>
                            </p:childTnLst>
                          </p:cTn>
                        </p:par>
                        <p:par>
                          <p:cTn id="191" fill="hold" nodeType="afterGroup">
                            <p:stCondLst>
                              <p:cond delay="15000"/>
                            </p:stCondLst>
                            <p:childTnLst>
                              <p:par>
                                <p:cTn id="192" presetID="18" presetClass="entr" presetSubtype="12" fill="hold" grpId="0" nodeType="afterEffect">
                                  <p:stCondLst>
                                    <p:cond delay="0"/>
                                  </p:stCondLst>
                                  <p:childTnLst>
                                    <p:set>
                                      <p:cBhvr>
                                        <p:cTn id="193" dur="1" fill="hold">
                                          <p:stCondLst>
                                            <p:cond delay="0"/>
                                          </p:stCondLst>
                                        </p:cTn>
                                        <p:tgtEl>
                                          <p:spTgt spid="23598"/>
                                        </p:tgtEl>
                                        <p:attrNameLst>
                                          <p:attrName>style.visibility</p:attrName>
                                        </p:attrNameLst>
                                      </p:cBhvr>
                                      <p:to>
                                        <p:strVal val="visible"/>
                                      </p:to>
                                    </p:set>
                                    <p:animEffect transition="in" filter="strips(downLeft)">
                                      <p:cBhvr>
                                        <p:cTn id="194" dur="500"/>
                                        <p:tgtEl>
                                          <p:spTgt spid="23598"/>
                                        </p:tgtEl>
                                      </p:cBhvr>
                                    </p:animEffect>
                                  </p:childTnLst>
                                </p:cTn>
                              </p:par>
                            </p:childTnLst>
                          </p:cTn>
                        </p:par>
                        <p:par>
                          <p:cTn id="195" fill="hold" nodeType="afterGroup">
                            <p:stCondLst>
                              <p:cond delay="15500"/>
                            </p:stCondLst>
                            <p:childTnLst>
                              <p:par>
                                <p:cTn id="196" presetID="18" presetClass="entr" presetSubtype="12" fill="hold" grpId="0" nodeType="afterEffect">
                                  <p:stCondLst>
                                    <p:cond delay="0"/>
                                  </p:stCondLst>
                                  <p:childTnLst>
                                    <p:set>
                                      <p:cBhvr>
                                        <p:cTn id="197" dur="1" fill="hold">
                                          <p:stCondLst>
                                            <p:cond delay="0"/>
                                          </p:stCondLst>
                                        </p:cTn>
                                        <p:tgtEl>
                                          <p:spTgt spid="23599"/>
                                        </p:tgtEl>
                                        <p:attrNameLst>
                                          <p:attrName>style.visibility</p:attrName>
                                        </p:attrNameLst>
                                      </p:cBhvr>
                                      <p:to>
                                        <p:strVal val="visible"/>
                                      </p:to>
                                    </p:set>
                                    <p:animEffect transition="in" filter="strips(downLeft)">
                                      <p:cBhvr>
                                        <p:cTn id="198" dur="500"/>
                                        <p:tgtEl>
                                          <p:spTgt spid="23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89" grpId="0" animBg="1"/>
      <p:bldP spid="23590" grpId="0" animBg="1"/>
      <p:bldP spid="23590" grpId="1" animBg="1"/>
      <p:bldP spid="23591" grpId="0" animBg="1"/>
      <p:bldP spid="23592" grpId="0" animBg="1"/>
      <p:bldP spid="23592" grpId="1" animBg="1"/>
      <p:bldP spid="23593" grpId="0" animBg="1"/>
      <p:bldP spid="23594" grpId="0" animBg="1"/>
      <p:bldP spid="23594" grpId="1" animBg="1"/>
      <p:bldP spid="23595" grpId="0" animBg="1"/>
      <p:bldP spid="23596" grpId="0" animBg="1"/>
      <p:bldP spid="23597" grpId="0" animBg="1"/>
      <p:bldP spid="23598" grpId="0"/>
      <p:bldP spid="23599" grpId="0"/>
      <p:bldP spid="23600" grpId="0"/>
      <p:bldP spid="23601" grpId="0"/>
      <p:bldP spid="2"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fa-IR" sz="3600" smtClean="0"/>
              <a:t>بخش بندی پویا:</a:t>
            </a:r>
            <a:endParaRPr lang="en-US" sz="3600" smtClean="0"/>
          </a:p>
        </p:txBody>
      </p:sp>
      <p:sp>
        <p:nvSpPr>
          <p:cNvPr id="22531" name="Rectangle 3"/>
          <p:cNvSpPr>
            <a:spLocks noGrp="1" noChangeArrowheads="1"/>
          </p:cNvSpPr>
          <p:nvPr>
            <p:ph type="body" idx="1"/>
          </p:nvPr>
        </p:nvSpPr>
        <p:spPr>
          <a:xfrm>
            <a:off x="457200" y="1676400"/>
            <a:ext cx="8153400" cy="4419600"/>
          </a:xfrm>
        </p:spPr>
        <p:txBody>
          <a:bodyPr>
            <a:normAutofit/>
          </a:bodyPr>
          <a:lstStyle/>
          <a:p>
            <a:pPr algn="just" eaLnBrk="1" hangingPunct="1"/>
            <a:r>
              <a:rPr lang="fa-IR" dirty="0" smtClean="0"/>
              <a:t>بخش ها دارای طول و تعداد متغیر هستند.</a:t>
            </a:r>
          </a:p>
          <a:p>
            <a:pPr algn="just" eaLnBrk="1" hangingPunct="1"/>
            <a:r>
              <a:rPr lang="fa-IR" dirty="0" smtClean="0"/>
              <a:t>حافظه تخصیص یافته به هر فرایند، دقیقاً برابر میزان نیاز فرایند است.</a:t>
            </a:r>
          </a:p>
          <a:p>
            <a:pPr algn="just" eaLnBrk="1" hangingPunct="1"/>
            <a:r>
              <a:rPr lang="fa-IR" dirty="0" smtClean="0"/>
              <a:t>پس از تخصیص و آزاد سازی های مکرر حفره هایی در حافظه پدید می آیند که </a:t>
            </a:r>
            <a:r>
              <a:rPr lang="fa-IR" b="1" dirty="0" smtClean="0"/>
              <a:t>تکه تکه شدن خارجی</a:t>
            </a:r>
            <a:r>
              <a:rPr lang="fa-IR" dirty="0" smtClean="0"/>
              <a:t> نامیده می شوند.</a:t>
            </a:r>
          </a:p>
          <a:p>
            <a:pPr algn="just" eaLnBrk="1" hangingPunct="1"/>
            <a:endParaRPr lang="fa-IR" dirty="0" smtClean="0"/>
          </a:p>
          <a:p>
            <a:pPr marL="0" indent="0" algn="just" eaLnBrk="1" hangingPunct="1">
              <a:buNone/>
            </a:pPr>
            <a:r>
              <a:rPr lang="fa-IR" b="1" dirty="0" smtClean="0"/>
              <a:t>فشرده سازی: </a:t>
            </a:r>
          </a:p>
          <a:p>
            <a:pPr marL="0" indent="0" algn="just" eaLnBrk="1" hangingPunct="1">
              <a:buNone/>
            </a:pPr>
            <a:r>
              <a:rPr lang="fa-IR" dirty="0" smtClean="0"/>
              <a:t>معمولاً برای مقابله با پراکندگی خارجی، سیستم عامل فرایند ها را انتقال می دهد تا کنار یکدیگر قرار گیرند و تمام حافظه آزاد در یک بلوک قرار گیرد. </a:t>
            </a:r>
          </a:p>
          <a:p>
            <a:pPr marL="0" indent="0" algn="just" eaLnBrk="1" hangingPunct="1">
              <a:buNone/>
            </a:pPr>
            <a:r>
              <a:rPr lang="fa-IR" dirty="0" smtClean="0"/>
              <a:t>اما هزینه فشرده سازی زیاد است.</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321318762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762000" y="457200"/>
            <a:ext cx="7543800" cy="685800"/>
          </a:xfrm>
        </p:spPr>
        <p:txBody>
          <a:bodyPr/>
          <a:lstStyle/>
          <a:p>
            <a:pPr eaLnBrk="1" hangingPunct="1"/>
            <a:r>
              <a:rPr lang="fa-IR" sz="3600" dirty="0" smtClean="0"/>
              <a:t>مثالی برای درک پراکندگی خارجی:</a:t>
            </a:r>
            <a:endParaRPr lang="en-US" sz="3600" dirty="0" smtClean="0"/>
          </a:p>
        </p:txBody>
      </p:sp>
      <p:sp>
        <p:nvSpPr>
          <p:cNvPr id="24584" name="Rectangle 8" descr="80%"/>
          <p:cNvSpPr>
            <a:spLocks noChangeArrowheads="1"/>
          </p:cNvSpPr>
          <p:nvPr/>
        </p:nvSpPr>
        <p:spPr bwMode="auto">
          <a:xfrm>
            <a:off x="1355724" y="1532956"/>
            <a:ext cx="1366838" cy="863600"/>
          </a:xfrm>
          <a:prstGeom prst="rect">
            <a:avLst/>
          </a:prstGeom>
          <a:pattFill prst="pct80">
            <a:fgClr>
              <a:srgbClr val="8EBEE6"/>
            </a:fgClr>
            <a:bgClr>
              <a:schemeClr val="bg1"/>
            </a:bgClr>
          </a:pattFill>
          <a:ln w="9525">
            <a:solidFill>
              <a:schemeClr val="tx1"/>
            </a:solidFill>
            <a:miter lim="800000"/>
            <a:headEnd/>
            <a:tailEnd/>
          </a:ln>
        </p:spPr>
        <p:txBody>
          <a:bodyPr wrap="none" anchor="ctr"/>
          <a:lstStyle/>
          <a:p>
            <a:pPr algn="ctr"/>
            <a:r>
              <a:rPr lang="fa-IR" sz="2000">
                <a:cs typeface="B Nazanin" pitchFamily="2" charset="-78"/>
              </a:rPr>
              <a:t>سیستم عامل</a:t>
            </a:r>
            <a:endParaRPr lang="en-US" sz="2000">
              <a:cs typeface="B Nazanin" pitchFamily="2" charset="-78"/>
            </a:endParaRPr>
          </a:p>
        </p:txBody>
      </p:sp>
      <p:sp>
        <p:nvSpPr>
          <p:cNvPr id="24585" name="Rectangle 9" descr="5%"/>
          <p:cNvSpPr>
            <a:spLocks noChangeArrowheads="1"/>
          </p:cNvSpPr>
          <p:nvPr/>
        </p:nvSpPr>
        <p:spPr bwMode="auto">
          <a:xfrm>
            <a:off x="1355724" y="2396556"/>
            <a:ext cx="1366838" cy="3529013"/>
          </a:xfrm>
          <a:prstGeom prst="rect">
            <a:avLst/>
          </a:prstGeom>
          <a:pattFill prst="pct5">
            <a:fgClr>
              <a:srgbClr val="8EBEE6"/>
            </a:fgClr>
            <a:bgClr>
              <a:schemeClr val="bg1"/>
            </a:bgClr>
          </a:pattFill>
          <a:ln w="9525">
            <a:solidFill>
              <a:schemeClr val="tx1"/>
            </a:solidFill>
            <a:miter lim="800000"/>
            <a:headEnd/>
            <a:tailEnd/>
          </a:ln>
        </p:spPr>
        <p:txBody>
          <a:bodyPr wrap="none" anchor="ctr"/>
          <a:lstStyle/>
          <a:p>
            <a:pPr algn="ctr"/>
            <a:r>
              <a:rPr lang="fa-IR"/>
              <a:t> </a:t>
            </a:r>
            <a:endParaRPr lang="en-US"/>
          </a:p>
        </p:txBody>
      </p:sp>
      <p:sp>
        <p:nvSpPr>
          <p:cNvPr id="24588" name="AutoShape 12"/>
          <p:cNvSpPr>
            <a:spLocks/>
          </p:cNvSpPr>
          <p:nvPr/>
        </p:nvSpPr>
        <p:spPr bwMode="auto">
          <a:xfrm>
            <a:off x="2722562" y="1532956"/>
            <a:ext cx="215900" cy="792163"/>
          </a:xfrm>
          <a:prstGeom prst="rightBrace">
            <a:avLst>
              <a:gd name="adj1" fmla="val 3057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4589" name="Text Box 13"/>
          <p:cNvSpPr txBox="1">
            <a:spLocks noChangeArrowheads="1"/>
          </p:cNvSpPr>
          <p:nvPr/>
        </p:nvSpPr>
        <p:spPr bwMode="auto">
          <a:xfrm>
            <a:off x="2963182" y="1721756"/>
            <a:ext cx="485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a:t>8M</a:t>
            </a:r>
          </a:p>
        </p:txBody>
      </p:sp>
      <p:sp>
        <p:nvSpPr>
          <p:cNvPr id="24591" name="Text Box 15"/>
          <p:cNvSpPr txBox="1">
            <a:spLocks noChangeArrowheads="1"/>
          </p:cNvSpPr>
          <p:nvPr/>
        </p:nvSpPr>
        <p:spPr bwMode="auto">
          <a:xfrm>
            <a:off x="-82662" y="2801083"/>
            <a:ext cx="5180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400" dirty="0"/>
              <a:t>56M</a:t>
            </a:r>
          </a:p>
        </p:txBody>
      </p:sp>
      <p:sp>
        <p:nvSpPr>
          <p:cNvPr id="24592" name="Text Box 16"/>
          <p:cNvSpPr txBox="1">
            <a:spLocks noChangeArrowheads="1"/>
          </p:cNvSpPr>
          <p:nvPr/>
        </p:nvSpPr>
        <p:spPr bwMode="auto">
          <a:xfrm>
            <a:off x="3745819" y="1861422"/>
            <a:ext cx="5174345" cy="707886"/>
          </a:xfrm>
          <a:prstGeom prst="rect">
            <a:avLst/>
          </a:prstGeom>
          <a:solidFill>
            <a:srgbClr val="FFFF99"/>
          </a:solidFill>
          <a:ln>
            <a:noFill/>
          </a:ln>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r>
              <a:rPr lang="fa-IR" sz="2000" dirty="0">
                <a:cs typeface="B Nazanin" pitchFamily="2" charset="-78"/>
              </a:rPr>
              <a:t>در ابتدا سیستم عامل </a:t>
            </a:r>
            <a:r>
              <a:rPr lang="en-US" sz="1600" dirty="0">
                <a:cs typeface="B Nazanin" pitchFamily="2" charset="-78"/>
              </a:rPr>
              <a:t>8M</a:t>
            </a:r>
            <a:r>
              <a:rPr lang="fa-IR" sz="2000" dirty="0">
                <a:cs typeface="B Nazanin" pitchFamily="2" charset="-78"/>
              </a:rPr>
              <a:t> فضا اشغال </a:t>
            </a:r>
            <a:r>
              <a:rPr lang="fa-IR" sz="2000" dirty="0" smtClean="0">
                <a:cs typeface="B Nazanin" pitchFamily="2" charset="-78"/>
              </a:rPr>
              <a:t>می کند </a:t>
            </a:r>
            <a:r>
              <a:rPr lang="fa-IR" sz="2000" dirty="0">
                <a:cs typeface="B Nazanin" pitchFamily="2" charset="-78"/>
              </a:rPr>
              <a:t>و </a:t>
            </a:r>
            <a:r>
              <a:rPr lang="en-US" sz="1600" dirty="0" smtClean="0">
                <a:cs typeface="B Nazanin" pitchFamily="2" charset="-78"/>
              </a:rPr>
              <a:t>56M</a:t>
            </a:r>
            <a:r>
              <a:rPr lang="fa-IR" sz="1600" dirty="0" smtClean="0">
                <a:cs typeface="B Nazanin" pitchFamily="2" charset="-78"/>
              </a:rPr>
              <a:t> </a:t>
            </a:r>
            <a:r>
              <a:rPr lang="fa-IR" sz="2000" dirty="0" smtClean="0">
                <a:cs typeface="B Nazanin" pitchFamily="2" charset="-78"/>
              </a:rPr>
              <a:t>فضای </a:t>
            </a:r>
            <a:r>
              <a:rPr lang="fa-IR" sz="2000" dirty="0">
                <a:cs typeface="B Nazanin" pitchFamily="2" charset="-78"/>
              </a:rPr>
              <a:t>آزاد برای تخصیص به فرایند ها وجود دارد.</a:t>
            </a:r>
            <a:endParaRPr lang="en-US" sz="2000" dirty="0">
              <a:cs typeface="B Nazanin" pitchFamily="2" charset="-78"/>
            </a:endParaRPr>
          </a:p>
        </p:txBody>
      </p:sp>
      <p:sp>
        <p:nvSpPr>
          <p:cNvPr id="24595" name="Text Box 19"/>
          <p:cNvSpPr txBox="1">
            <a:spLocks noChangeArrowheads="1"/>
          </p:cNvSpPr>
          <p:nvPr/>
        </p:nvSpPr>
        <p:spPr bwMode="auto">
          <a:xfrm>
            <a:off x="3745820" y="2863252"/>
            <a:ext cx="5174344" cy="707886"/>
          </a:xfrm>
          <a:prstGeom prst="rect">
            <a:avLst/>
          </a:prstGeom>
          <a:solidFill>
            <a:srgbClr val="FFFF99"/>
          </a:solidFill>
          <a:ln>
            <a:noFill/>
          </a:ln>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r>
              <a:rPr lang="fa-IR" sz="2000" dirty="0">
                <a:cs typeface="B Nazanin" pitchFamily="2" charset="-78"/>
              </a:rPr>
              <a:t>فرایند1، </a:t>
            </a:r>
            <a:r>
              <a:rPr lang="en-US" sz="1600" dirty="0">
                <a:cs typeface="B Nazanin" pitchFamily="2" charset="-78"/>
              </a:rPr>
              <a:t>20M</a:t>
            </a:r>
            <a:r>
              <a:rPr lang="fa-IR" sz="2000" dirty="0">
                <a:cs typeface="B Nazanin" pitchFamily="2" charset="-78"/>
              </a:rPr>
              <a:t> فضا اشغال </a:t>
            </a:r>
            <a:r>
              <a:rPr lang="fa-IR" sz="2000" dirty="0" smtClean="0">
                <a:cs typeface="B Nazanin" pitchFamily="2" charset="-78"/>
              </a:rPr>
              <a:t>می کند </a:t>
            </a:r>
            <a:r>
              <a:rPr lang="fa-IR" sz="2000" dirty="0">
                <a:cs typeface="B Nazanin" pitchFamily="2" charset="-78"/>
              </a:rPr>
              <a:t>و </a:t>
            </a:r>
            <a:r>
              <a:rPr lang="en-US" sz="1600" dirty="0">
                <a:cs typeface="B Nazanin" pitchFamily="2" charset="-78"/>
              </a:rPr>
              <a:t>36M</a:t>
            </a:r>
            <a:r>
              <a:rPr lang="fa-IR" sz="1600" dirty="0">
                <a:cs typeface="B Nazanin" pitchFamily="2" charset="-78"/>
              </a:rPr>
              <a:t> </a:t>
            </a:r>
            <a:r>
              <a:rPr lang="fa-IR" sz="2000" dirty="0">
                <a:cs typeface="B Nazanin" pitchFamily="2" charset="-78"/>
              </a:rPr>
              <a:t>فضای </a:t>
            </a:r>
            <a:r>
              <a:rPr lang="fa-IR" sz="2000" dirty="0" smtClean="0">
                <a:cs typeface="B Nazanin" pitchFamily="2" charset="-78"/>
              </a:rPr>
              <a:t>آزاد</a:t>
            </a:r>
            <a:r>
              <a:rPr lang="en-US" sz="2000" dirty="0" smtClean="0">
                <a:cs typeface="B Nazanin" pitchFamily="2" charset="-78"/>
              </a:rPr>
              <a:t> </a:t>
            </a:r>
            <a:r>
              <a:rPr lang="fa-IR" sz="2000" dirty="0">
                <a:cs typeface="B Nazanin" pitchFamily="2" charset="-78"/>
              </a:rPr>
              <a:t>باقی </a:t>
            </a:r>
            <a:r>
              <a:rPr lang="fa-IR" sz="2000" dirty="0" smtClean="0">
                <a:cs typeface="B Nazanin" pitchFamily="2" charset="-78"/>
              </a:rPr>
              <a:t>می ماند</a:t>
            </a:r>
            <a:r>
              <a:rPr lang="fa-IR" sz="2000" dirty="0">
                <a:cs typeface="B Nazanin" pitchFamily="2" charset="-78"/>
              </a:rPr>
              <a:t>.</a:t>
            </a:r>
            <a:endParaRPr lang="en-US" sz="2000" dirty="0">
              <a:cs typeface="B Nazanin" pitchFamily="2" charset="-78"/>
            </a:endParaRPr>
          </a:p>
        </p:txBody>
      </p:sp>
      <p:sp>
        <p:nvSpPr>
          <p:cNvPr id="24599" name="Rectangle 23" descr="40%"/>
          <p:cNvSpPr>
            <a:spLocks noChangeArrowheads="1"/>
          </p:cNvSpPr>
          <p:nvPr/>
        </p:nvSpPr>
        <p:spPr bwMode="auto">
          <a:xfrm>
            <a:off x="1389062" y="2398144"/>
            <a:ext cx="1295400" cy="1223962"/>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P1</a:t>
            </a:r>
            <a:endParaRPr lang="fa-IR" sz="2000" dirty="0" smtClean="0">
              <a:cs typeface="B Nazanin" pitchFamily="2" charset="-78"/>
            </a:endParaRPr>
          </a:p>
          <a:p>
            <a:pPr algn="ctr" rtl="1"/>
            <a:endParaRPr lang="en-US" sz="2000" dirty="0">
              <a:cs typeface="B Nazanin" pitchFamily="2" charset="-78"/>
            </a:endParaRPr>
          </a:p>
        </p:txBody>
      </p:sp>
      <p:sp>
        <p:nvSpPr>
          <p:cNvPr id="24603" name="Text Box 27"/>
          <p:cNvSpPr txBox="1">
            <a:spLocks noChangeArrowheads="1"/>
          </p:cNvSpPr>
          <p:nvPr/>
        </p:nvSpPr>
        <p:spPr bwMode="auto">
          <a:xfrm>
            <a:off x="1731168" y="3189466"/>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20M</a:t>
            </a:r>
          </a:p>
        </p:txBody>
      </p:sp>
      <p:sp>
        <p:nvSpPr>
          <p:cNvPr id="24604" name="AutoShape 28"/>
          <p:cNvSpPr>
            <a:spLocks/>
          </p:cNvSpPr>
          <p:nvPr/>
        </p:nvSpPr>
        <p:spPr bwMode="auto">
          <a:xfrm flipH="1">
            <a:off x="1186878" y="3641836"/>
            <a:ext cx="141627" cy="2313783"/>
          </a:xfrm>
          <a:prstGeom prst="rightBrace">
            <a:avLst>
              <a:gd name="adj1" fmla="val 3824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4605" name="Text Box 29"/>
          <p:cNvSpPr txBox="1">
            <a:spLocks noChangeArrowheads="1"/>
          </p:cNvSpPr>
          <p:nvPr/>
        </p:nvSpPr>
        <p:spPr bwMode="auto">
          <a:xfrm>
            <a:off x="759057" y="4644838"/>
            <a:ext cx="6300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400" dirty="0"/>
              <a:t>36M</a:t>
            </a:r>
          </a:p>
        </p:txBody>
      </p:sp>
      <p:sp>
        <p:nvSpPr>
          <p:cNvPr id="24606" name="Text Box 30"/>
          <p:cNvSpPr txBox="1">
            <a:spLocks noChangeArrowheads="1"/>
          </p:cNvSpPr>
          <p:nvPr/>
        </p:nvSpPr>
        <p:spPr bwMode="auto">
          <a:xfrm>
            <a:off x="3745820" y="3933510"/>
            <a:ext cx="5174344" cy="707886"/>
          </a:xfrm>
          <a:prstGeom prst="rect">
            <a:avLst/>
          </a:prstGeom>
          <a:solidFill>
            <a:srgbClr val="FFFF99"/>
          </a:solidFill>
          <a:ln>
            <a:noFill/>
          </a:ln>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r>
              <a:rPr lang="fa-IR" sz="2000" dirty="0">
                <a:cs typeface="B Nazanin" pitchFamily="2" charset="-78"/>
              </a:rPr>
              <a:t>فرایند2، </a:t>
            </a:r>
            <a:r>
              <a:rPr lang="en-US" sz="1600" dirty="0">
                <a:cs typeface="B Nazanin" pitchFamily="2" charset="-78"/>
              </a:rPr>
              <a:t>14M</a:t>
            </a:r>
            <a:r>
              <a:rPr lang="fa-IR" sz="2000" dirty="0">
                <a:cs typeface="B Nazanin" pitchFamily="2" charset="-78"/>
              </a:rPr>
              <a:t> فضا اشغال </a:t>
            </a:r>
            <a:r>
              <a:rPr lang="fa-IR" sz="2000" dirty="0" smtClean="0">
                <a:cs typeface="B Nazanin" pitchFamily="2" charset="-78"/>
              </a:rPr>
              <a:t>می کند </a:t>
            </a:r>
            <a:r>
              <a:rPr lang="fa-IR" sz="2000" dirty="0">
                <a:cs typeface="B Nazanin" pitchFamily="2" charset="-78"/>
              </a:rPr>
              <a:t>و </a:t>
            </a:r>
            <a:r>
              <a:rPr lang="en-US" sz="1600" dirty="0">
                <a:cs typeface="B Nazanin" pitchFamily="2" charset="-78"/>
              </a:rPr>
              <a:t>22M</a:t>
            </a:r>
            <a:r>
              <a:rPr lang="fa-IR" sz="1600" dirty="0">
                <a:cs typeface="B Nazanin" pitchFamily="2" charset="-78"/>
              </a:rPr>
              <a:t> </a:t>
            </a:r>
            <a:r>
              <a:rPr lang="fa-IR" sz="2000" dirty="0">
                <a:cs typeface="B Nazanin" pitchFamily="2" charset="-78"/>
              </a:rPr>
              <a:t>فضای </a:t>
            </a:r>
            <a:r>
              <a:rPr lang="fa-IR" sz="2000" dirty="0" smtClean="0">
                <a:cs typeface="B Nazanin" pitchFamily="2" charset="-78"/>
              </a:rPr>
              <a:t>آزاد</a:t>
            </a:r>
            <a:r>
              <a:rPr lang="en-US" sz="2000" dirty="0" smtClean="0">
                <a:cs typeface="B Nazanin" pitchFamily="2" charset="-78"/>
              </a:rPr>
              <a:t> </a:t>
            </a:r>
            <a:r>
              <a:rPr lang="fa-IR" sz="2000" dirty="0">
                <a:cs typeface="B Nazanin" pitchFamily="2" charset="-78"/>
              </a:rPr>
              <a:t>باقی </a:t>
            </a:r>
            <a:r>
              <a:rPr lang="fa-IR" sz="2000" dirty="0" smtClean="0">
                <a:cs typeface="B Nazanin" pitchFamily="2" charset="-78"/>
              </a:rPr>
              <a:t>می ماند</a:t>
            </a:r>
            <a:r>
              <a:rPr lang="fa-IR" sz="2000" dirty="0">
                <a:cs typeface="B Nazanin" pitchFamily="2" charset="-78"/>
              </a:rPr>
              <a:t>.</a:t>
            </a:r>
            <a:endParaRPr lang="en-US" sz="2000" dirty="0">
              <a:cs typeface="B Nazanin" pitchFamily="2" charset="-78"/>
            </a:endParaRPr>
          </a:p>
        </p:txBody>
      </p:sp>
      <p:sp>
        <p:nvSpPr>
          <p:cNvPr id="24607" name="Rectangle 31" descr="40%"/>
          <p:cNvSpPr>
            <a:spLocks noChangeArrowheads="1"/>
          </p:cNvSpPr>
          <p:nvPr/>
        </p:nvSpPr>
        <p:spPr bwMode="auto">
          <a:xfrm>
            <a:off x="1389062" y="3622106"/>
            <a:ext cx="1295400" cy="935038"/>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P2</a:t>
            </a:r>
            <a:endParaRPr lang="fa-IR" sz="2000" dirty="0" smtClean="0">
              <a:cs typeface="B Nazanin" pitchFamily="2" charset="-78"/>
            </a:endParaRPr>
          </a:p>
          <a:p>
            <a:pPr algn="ctr" rtl="1"/>
            <a:endParaRPr lang="en-US" sz="2000" dirty="0">
              <a:cs typeface="B Nazanin" pitchFamily="2" charset="-78"/>
            </a:endParaRPr>
          </a:p>
        </p:txBody>
      </p:sp>
      <p:sp>
        <p:nvSpPr>
          <p:cNvPr id="24609" name="Text Box 33"/>
          <p:cNvSpPr txBox="1">
            <a:spLocks noChangeArrowheads="1"/>
          </p:cNvSpPr>
          <p:nvPr/>
        </p:nvSpPr>
        <p:spPr bwMode="auto">
          <a:xfrm>
            <a:off x="1752939" y="4196924"/>
            <a:ext cx="6111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14M</a:t>
            </a:r>
          </a:p>
        </p:txBody>
      </p:sp>
      <p:sp>
        <p:nvSpPr>
          <p:cNvPr id="24610" name="AutoShape 34"/>
          <p:cNvSpPr>
            <a:spLocks/>
          </p:cNvSpPr>
          <p:nvPr/>
        </p:nvSpPr>
        <p:spPr bwMode="auto">
          <a:xfrm>
            <a:off x="2782207" y="4575739"/>
            <a:ext cx="215900" cy="1368425"/>
          </a:xfrm>
          <a:prstGeom prst="rightBrace">
            <a:avLst>
              <a:gd name="adj1" fmla="val 52819"/>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4611" name="Text Box 35"/>
          <p:cNvSpPr txBox="1">
            <a:spLocks noChangeArrowheads="1"/>
          </p:cNvSpPr>
          <p:nvPr/>
        </p:nvSpPr>
        <p:spPr bwMode="auto">
          <a:xfrm>
            <a:off x="2998107" y="5018994"/>
            <a:ext cx="5180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400"/>
              <a:t>22M</a:t>
            </a:r>
          </a:p>
        </p:txBody>
      </p:sp>
      <p:sp>
        <p:nvSpPr>
          <p:cNvPr id="24612" name="Text Box 36"/>
          <p:cNvSpPr txBox="1">
            <a:spLocks noChangeArrowheads="1"/>
          </p:cNvSpPr>
          <p:nvPr/>
        </p:nvSpPr>
        <p:spPr bwMode="auto">
          <a:xfrm>
            <a:off x="3745820" y="5028176"/>
            <a:ext cx="5174344" cy="400110"/>
          </a:xfrm>
          <a:prstGeom prst="rect">
            <a:avLst/>
          </a:prstGeom>
          <a:solidFill>
            <a:srgbClr val="FFFF99"/>
          </a:solidFill>
          <a:ln>
            <a:noFill/>
          </a:ln>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r>
              <a:rPr lang="fa-IR" sz="2000" dirty="0">
                <a:cs typeface="B Nazanin" pitchFamily="2" charset="-78"/>
              </a:rPr>
              <a:t>فرایند3، </a:t>
            </a:r>
            <a:r>
              <a:rPr lang="en-US" sz="1600" dirty="0">
                <a:cs typeface="B Nazanin" pitchFamily="2" charset="-78"/>
              </a:rPr>
              <a:t>18M</a:t>
            </a:r>
            <a:r>
              <a:rPr lang="fa-IR" sz="2000" dirty="0">
                <a:cs typeface="B Nazanin" pitchFamily="2" charset="-78"/>
              </a:rPr>
              <a:t> فضا اشغال </a:t>
            </a:r>
            <a:r>
              <a:rPr lang="fa-IR" sz="2000" dirty="0" smtClean="0">
                <a:cs typeface="B Nazanin" pitchFamily="2" charset="-78"/>
              </a:rPr>
              <a:t>می کند </a:t>
            </a:r>
            <a:r>
              <a:rPr lang="fa-IR" sz="2000" dirty="0">
                <a:cs typeface="B Nazanin" pitchFamily="2" charset="-78"/>
              </a:rPr>
              <a:t>و </a:t>
            </a:r>
            <a:r>
              <a:rPr lang="en-US" sz="1600" dirty="0">
                <a:cs typeface="B Nazanin" pitchFamily="2" charset="-78"/>
              </a:rPr>
              <a:t>4M</a:t>
            </a:r>
            <a:r>
              <a:rPr lang="fa-IR" sz="1600" dirty="0">
                <a:cs typeface="B Nazanin" pitchFamily="2" charset="-78"/>
              </a:rPr>
              <a:t> </a:t>
            </a:r>
            <a:r>
              <a:rPr lang="fa-IR" sz="2000" dirty="0">
                <a:cs typeface="B Nazanin" pitchFamily="2" charset="-78"/>
              </a:rPr>
              <a:t>فضای آزاد </a:t>
            </a:r>
            <a:r>
              <a:rPr lang="fa-IR" sz="2000" dirty="0" smtClean="0">
                <a:cs typeface="B Nazanin" pitchFamily="2" charset="-78"/>
              </a:rPr>
              <a:t>باقی می ماند</a:t>
            </a:r>
            <a:r>
              <a:rPr lang="fa-IR" sz="2000" dirty="0">
                <a:cs typeface="B Nazanin" pitchFamily="2" charset="-78"/>
              </a:rPr>
              <a:t>.</a:t>
            </a:r>
            <a:endParaRPr lang="en-US" sz="2000" dirty="0">
              <a:cs typeface="B Nazanin" pitchFamily="2" charset="-78"/>
            </a:endParaRPr>
          </a:p>
        </p:txBody>
      </p:sp>
      <p:sp>
        <p:nvSpPr>
          <p:cNvPr id="24613" name="Rectangle 37" descr="40%"/>
          <p:cNvSpPr>
            <a:spLocks noChangeArrowheads="1"/>
          </p:cNvSpPr>
          <p:nvPr/>
        </p:nvSpPr>
        <p:spPr bwMode="auto">
          <a:xfrm>
            <a:off x="1389062" y="4557144"/>
            <a:ext cx="1295400" cy="1081087"/>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P3</a:t>
            </a:r>
            <a:endParaRPr lang="fa-IR" sz="2000" dirty="0" smtClean="0">
              <a:cs typeface="B Nazanin" pitchFamily="2" charset="-78"/>
            </a:endParaRPr>
          </a:p>
          <a:p>
            <a:pPr algn="ctr" rtl="1"/>
            <a:endParaRPr lang="en-US" sz="2000" dirty="0">
              <a:cs typeface="B Nazanin" pitchFamily="2" charset="-78"/>
            </a:endParaRPr>
          </a:p>
        </p:txBody>
      </p:sp>
      <p:sp>
        <p:nvSpPr>
          <p:cNvPr id="24621" name="Text Box 45"/>
          <p:cNvSpPr txBox="1">
            <a:spLocks noChangeArrowheads="1"/>
          </p:cNvSpPr>
          <p:nvPr/>
        </p:nvSpPr>
        <p:spPr bwMode="auto">
          <a:xfrm>
            <a:off x="1828800" y="5234894"/>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18M</a:t>
            </a:r>
          </a:p>
        </p:txBody>
      </p:sp>
      <p:sp>
        <p:nvSpPr>
          <p:cNvPr id="24623" name="Text Box 47"/>
          <p:cNvSpPr txBox="1">
            <a:spLocks noChangeArrowheads="1"/>
          </p:cNvSpPr>
          <p:nvPr/>
        </p:nvSpPr>
        <p:spPr bwMode="auto">
          <a:xfrm>
            <a:off x="1749789" y="5597873"/>
            <a:ext cx="5389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b="1" dirty="0"/>
              <a:t>4M</a:t>
            </a:r>
          </a:p>
        </p:txBody>
      </p:sp>
      <p:sp>
        <p:nvSpPr>
          <p:cNvPr id="2" name="Left Brace 1"/>
          <p:cNvSpPr/>
          <p:nvPr/>
        </p:nvSpPr>
        <p:spPr>
          <a:xfrm>
            <a:off x="304800" y="2396556"/>
            <a:ext cx="882078" cy="3529013"/>
          </a:xfrm>
          <a:prstGeom prst="leftBrace">
            <a:avLst>
              <a:gd name="adj1" fmla="val 51597"/>
              <a:gd name="adj2" fmla="val 206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426540887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762000" y="457200"/>
            <a:ext cx="7543800" cy="685800"/>
          </a:xfrm>
        </p:spPr>
        <p:txBody>
          <a:bodyPr/>
          <a:lstStyle/>
          <a:p>
            <a:pPr eaLnBrk="1" hangingPunct="1"/>
            <a:r>
              <a:rPr lang="fa-IR" sz="3600" dirty="0" smtClean="0"/>
              <a:t>مثالی برای درک پراکندگی خارجی:</a:t>
            </a:r>
            <a:endParaRPr lang="en-US" sz="3600" dirty="0" smtClean="0"/>
          </a:p>
        </p:txBody>
      </p:sp>
      <p:sp>
        <p:nvSpPr>
          <p:cNvPr id="30724" name="Rectangle 4" descr="80%"/>
          <p:cNvSpPr>
            <a:spLocks noChangeArrowheads="1"/>
          </p:cNvSpPr>
          <p:nvPr/>
        </p:nvSpPr>
        <p:spPr bwMode="auto">
          <a:xfrm>
            <a:off x="543040" y="1507218"/>
            <a:ext cx="1366838" cy="863600"/>
          </a:xfrm>
          <a:prstGeom prst="rect">
            <a:avLst/>
          </a:prstGeom>
          <a:pattFill prst="pct80">
            <a:fgClr>
              <a:srgbClr val="8EBEE6"/>
            </a:fgClr>
            <a:bgClr>
              <a:schemeClr val="bg1"/>
            </a:bgClr>
          </a:pattFill>
          <a:ln w="9525">
            <a:solidFill>
              <a:schemeClr val="tx1"/>
            </a:solidFill>
            <a:miter lim="800000"/>
            <a:headEnd/>
            <a:tailEnd/>
          </a:ln>
        </p:spPr>
        <p:txBody>
          <a:bodyPr wrap="none" anchor="ctr"/>
          <a:lstStyle/>
          <a:p>
            <a:pPr algn="ctr"/>
            <a:r>
              <a:rPr lang="fa-IR" sz="2000">
                <a:cs typeface="B Nazanin" pitchFamily="2" charset="-78"/>
              </a:rPr>
              <a:t>سیستم عامل</a:t>
            </a:r>
            <a:endParaRPr lang="en-US" sz="2000">
              <a:cs typeface="B Nazanin" pitchFamily="2" charset="-78"/>
            </a:endParaRPr>
          </a:p>
        </p:txBody>
      </p:sp>
      <p:sp>
        <p:nvSpPr>
          <p:cNvPr id="30725" name="Rectangle 5" descr="5%"/>
          <p:cNvSpPr>
            <a:spLocks noChangeArrowheads="1"/>
          </p:cNvSpPr>
          <p:nvPr/>
        </p:nvSpPr>
        <p:spPr bwMode="auto">
          <a:xfrm>
            <a:off x="543040" y="2370818"/>
            <a:ext cx="1366838" cy="3529013"/>
          </a:xfrm>
          <a:prstGeom prst="rect">
            <a:avLst/>
          </a:prstGeom>
          <a:pattFill prst="pct5">
            <a:fgClr>
              <a:srgbClr val="8EBEE6"/>
            </a:fgClr>
            <a:bgClr>
              <a:schemeClr val="bg1"/>
            </a:bgClr>
          </a:pattFill>
          <a:ln w="9525">
            <a:solidFill>
              <a:schemeClr val="tx1"/>
            </a:solidFill>
            <a:miter lim="800000"/>
            <a:headEnd/>
            <a:tailEnd/>
          </a:ln>
        </p:spPr>
        <p:txBody>
          <a:bodyPr wrap="none" anchor="ctr"/>
          <a:lstStyle/>
          <a:p>
            <a:pPr algn="ctr"/>
            <a:r>
              <a:rPr lang="fa-IR"/>
              <a:t> </a:t>
            </a:r>
            <a:endParaRPr lang="en-US"/>
          </a:p>
        </p:txBody>
      </p:sp>
      <p:sp>
        <p:nvSpPr>
          <p:cNvPr id="43018" name="Rectangle 10" descr="40%"/>
          <p:cNvSpPr>
            <a:spLocks noChangeArrowheads="1"/>
          </p:cNvSpPr>
          <p:nvPr/>
        </p:nvSpPr>
        <p:spPr bwMode="auto">
          <a:xfrm>
            <a:off x="576378" y="2372406"/>
            <a:ext cx="1295400" cy="1223962"/>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P1</a:t>
            </a:r>
            <a:endParaRPr lang="fa-IR" sz="2000" dirty="0" smtClean="0">
              <a:cs typeface="B Nazanin" pitchFamily="2" charset="-78"/>
            </a:endParaRPr>
          </a:p>
          <a:p>
            <a:pPr algn="ctr" rtl="1"/>
            <a:endParaRPr lang="en-US" sz="2000" dirty="0">
              <a:cs typeface="B Nazanin" pitchFamily="2" charset="-78"/>
            </a:endParaRPr>
          </a:p>
        </p:txBody>
      </p:sp>
      <p:sp>
        <p:nvSpPr>
          <p:cNvPr id="43023" name="Rectangle 15" descr="40%"/>
          <p:cNvSpPr>
            <a:spLocks noChangeArrowheads="1"/>
          </p:cNvSpPr>
          <p:nvPr/>
        </p:nvSpPr>
        <p:spPr bwMode="auto">
          <a:xfrm>
            <a:off x="2209800" y="3616802"/>
            <a:ext cx="1295400" cy="935038"/>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P2</a:t>
            </a:r>
            <a:endParaRPr lang="fa-IR" sz="2000" dirty="0" smtClean="0">
              <a:cs typeface="B Nazanin" pitchFamily="2" charset="-78"/>
            </a:endParaRPr>
          </a:p>
        </p:txBody>
      </p:sp>
      <p:sp>
        <p:nvSpPr>
          <p:cNvPr id="30734" name="Rectangle 20" descr="40%"/>
          <p:cNvSpPr>
            <a:spLocks noChangeArrowheads="1"/>
          </p:cNvSpPr>
          <p:nvPr/>
        </p:nvSpPr>
        <p:spPr bwMode="auto">
          <a:xfrm>
            <a:off x="576378" y="4532993"/>
            <a:ext cx="1295400" cy="1081087"/>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P3</a:t>
            </a:r>
            <a:endParaRPr lang="fa-IR" sz="2000" dirty="0" smtClean="0">
              <a:cs typeface="B Nazanin" pitchFamily="2" charset="-78"/>
            </a:endParaRPr>
          </a:p>
          <a:p>
            <a:pPr algn="ctr" rtl="1"/>
            <a:endParaRPr lang="en-US" sz="2000" dirty="0">
              <a:cs typeface="B Nazanin" pitchFamily="2" charset="-78"/>
            </a:endParaRPr>
          </a:p>
        </p:txBody>
      </p:sp>
      <p:sp>
        <p:nvSpPr>
          <p:cNvPr id="30738" name="Text Box 24"/>
          <p:cNvSpPr txBox="1">
            <a:spLocks noChangeArrowheads="1"/>
          </p:cNvSpPr>
          <p:nvPr/>
        </p:nvSpPr>
        <p:spPr bwMode="auto">
          <a:xfrm>
            <a:off x="981190" y="5572805"/>
            <a:ext cx="485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4M</a:t>
            </a:r>
          </a:p>
        </p:txBody>
      </p:sp>
      <p:sp>
        <p:nvSpPr>
          <p:cNvPr id="43034" name="Text Box 26"/>
          <p:cNvSpPr txBox="1">
            <a:spLocks noChangeArrowheads="1"/>
          </p:cNvSpPr>
          <p:nvPr/>
        </p:nvSpPr>
        <p:spPr bwMode="auto">
          <a:xfrm>
            <a:off x="3733800" y="3881586"/>
            <a:ext cx="5257800" cy="461665"/>
          </a:xfrm>
          <a:prstGeom prst="rect">
            <a:avLst/>
          </a:prstGeom>
          <a:noFill/>
          <a:ln>
            <a:noFill/>
          </a:ln>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r>
              <a:rPr lang="fa-IR" sz="2400" dirty="0">
                <a:cs typeface="B Nazanin" pitchFamily="2" charset="-78"/>
              </a:rPr>
              <a:t>فرایند2</a:t>
            </a:r>
            <a:r>
              <a:rPr lang="fa-IR" sz="2400" dirty="0" smtClean="0">
                <a:cs typeface="B Nazanin" pitchFamily="2" charset="-78"/>
              </a:rPr>
              <a:t>، حذف می شود </a:t>
            </a:r>
            <a:r>
              <a:rPr lang="fa-IR" sz="2400" dirty="0">
                <a:cs typeface="B Nazanin" pitchFamily="2" charset="-78"/>
              </a:rPr>
              <a:t>و </a:t>
            </a:r>
            <a:r>
              <a:rPr lang="en-US" sz="2000" dirty="0">
                <a:cs typeface="B Nazanin" pitchFamily="2" charset="-78"/>
              </a:rPr>
              <a:t>14M</a:t>
            </a:r>
            <a:r>
              <a:rPr lang="fa-IR" sz="2400" dirty="0">
                <a:cs typeface="B Nazanin" pitchFamily="2" charset="-78"/>
              </a:rPr>
              <a:t> فضا آزاد </a:t>
            </a:r>
            <a:r>
              <a:rPr lang="fa-IR" sz="2400" dirty="0" smtClean="0">
                <a:cs typeface="B Nazanin" pitchFamily="2" charset="-78"/>
              </a:rPr>
              <a:t>می کند</a:t>
            </a:r>
            <a:r>
              <a:rPr lang="fa-IR" sz="2400" dirty="0">
                <a:cs typeface="B Nazanin" pitchFamily="2" charset="-78"/>
              </a:rPr>
              <a:t>.</a:t>
            </a:r>
            <a:endParaRPr lang="en-US" sz="2400" dirty="0">
              <a:cs typeface="B Nazanin" pitchFamily="2" charset="-78"/>
            </a:endParaRPr>
          </a:p>
        </p:txBody>
      </p:sp>
      <p:sp>
        <p:nvSpPr>
          <p:cNvPr id="37" name="Text Box 27"/>
          <p:cNvSpPr txBox="1">
            <a:spLocks noChangeArrowheads="1"/>
          </p:cNvSpPr>
          <p:nvPr/>
        </p:nvSpPr>
        <p:spPr bwMode="auto">
          <a:xfrm>
            <a:off x="920865" y="3076863"/>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20M</a:t>
            </a:r>
          </a:p>
        </p:txBody>
      </p:sp>
      <p:sp>
        <p:nvSpPr>
          <p:cNvPr id="38" name="Text Box 33"/>
          <p:cNvSpPr txBox="1">
            <a:spLocks noChangeArrowheads="1"/>
          </p:cNvSpPr>
          <p:nvPr/>
        </p:nvSpPr>
        <p:spPr bwMode="auto">
          <a:xfrm>
            <a:off x="981190" y="3895726"/>
            <a:ext cx="6111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14M</a:t>
            </a:r>
          </a:p>
        </p:txBody>
      </p:sp>
      <p:sp>
        <p:nvSpPr>
          <p:cNvPr id="39" name="Text Box 45"/>
          <p:cNvSpPr txBox="1">
            <a:spLocks noChangeArrowheads="1"/>
          </p:cNvSpPr>
          <p:nvPr/>
        </p:nvSpPr>
        <p:spPr bwMode="auto">
          <a:xfrm>
            <a:off x="1018497" y="5122291"/>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18M</a:t>
            </a:r>
          </a:p>
        </p:txBody>
      </p:sp>
      <p:cxnSp>
        <p:nvCxnSpPr>
          <p:cNvPr id="3" name="Straight Connector 2"/>
          <p:cNvCxnSpPr/>
          <p:nvPr/>
        </p:nvCxnSpPr>
        <p:spPr>
          <a:xfrm flipH="1">
            <a:off x="2106728" y="3443576"/>
            <a:ext cx="1627072" cy="1218972"/>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087678" y="3443576"/>
            <a:ext cx="1493722" cy="1218972"/>
          </a:xfrm>
          <a:prstGeom prst="line">
            <a:avLst/>
          </a:prstGeom>
        </p:spPr>
        <p:style>
          <a:lnRef idx="1">
            <a:schemeClr val="accent1"/>
          </a:lnRef>
          <a:fillRef idx="0">
            <a:schemeClr val="accent1"/>
          </a:fillRef>
          <a:effectRef idx="0">
            <a:schemeClr val="accent1"/>
          </a:effectRef>
          <a:fontRef idx="minor">
            <a:schemeClr val="tx1"/>
          </a:fontRef>
        </p:style>
      </p:cxnSp>
      <p:sp>
        <p:nvSpPr>
          <p:cNvPr id="6" name="Right Arrow 5"/>
          <p:cNvSpPr/>
          <p:nvPr/>
        </p:nvSpPr>
        <p:spPr>
          <a:xfrm>
            <a:off x="1752600" y="3962400"/>
            <a:ext cx="597015" cy="300038"/>
          </a:xfrm>
          <a:prstGeom prst="rightArrow">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24720190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kern="10" dirty="0" smtClean="0">
                <a:ln w="9525">
                  <a:solidFill>
                    <a:srgbClr val="000000"/>
                  </a:solidFill>
                  <a:round/>
                  <a:headEnd/>
                  <a:tailEnd/>
                </a:ln>
                <a:latin typeface="Tahoma"/>
                <a:ea typeface="Tahoma"/>
              </a:rPr>
              <a:t>عناوین</a:t>
            </a:r>
            <a:endParaRPr lang="en-US" dirty="0"/>
          </a:p>
        </p:txBody>
      </p:sp>
      <p:sp>
        <p:nvSpPr>
          <p:cNvPr id="6" name="Content Placeholder 5"/>
          <p:cNvSpPr>
            <a:spLocks noGrp="1"/>
          </p:cNvSpPr>
          <p:nvPr>
            <p:ph idx="1"/>
          </p:nvPr>
        </p:nvSpPr>
        <p:spPr>
          <a:xfrm>
            <a:off x="762000" y="1676400"/>
            <a:ext cx="7848600" cy="4495800"/>
          </a:xfrm>
        </p:spPr>
        <p:txBody>
          <a:bodyPr>
            <a:normAutofit/>
          </a:bodyPr>
          <a:lstStyle/>
          <a:p>
            <a:pPr marL="514350" indent="-514350">
              <a:lnSpc>
                <a:spcPct val="90000"/>
              </a:lnSpc>
              <a:buFont typeface="+mj-lt"/>
              <a:buAutoNum type="arabicPeriod"/>
            </a:pPr>
            <a:r>
              <a:rPr lang="fa-IR" sz="2800" dirty="0"/>
              <a:t>نیازهای مدیریت  حافظه</a:t>
            </a:r>
          </a:p>
          <a:p>
            <a:pPr marL="937260" lvl="2" indent="-342900">
              <a:lnSpc>
                <a:spcPct val="90000"/>
              </a:lnSpc>
            </a:pPr>
            <a:r>
              <a:rPr lang="fa-IR" dirty="0"/>
              <a:t>جابجایی، حفاظت، اشتراک، سازمان منطقی، سازمان فیزیکی</a:t>
            </a:r>
          </a:p>
          <a:p>
            <a:pPr marL="514350" indent="-514350">
              <a:lnSpc>
                <a:spcPct val="90000"/>
              </a:lnSpc>
              <a:buFont typeface="+mj-lt"/>
              <a:buAutoNum type="arabicPeriod"/>
            </a:pPr>
            <a:r>
              <a:rPr lang="fa-IR" sz="2800" dirty="0"/>
              <a:t>بخش بندی حافظه</a:t>
            </a:r>
          </a:p>
          <a:p>
            <a:pPr lvl="2">
              <a:lnSpc>
                <a:spcPct val="90000"/>
              </a:lnSpc>
            </a:pPr>
            <a:r>
              <a:rPr lang="fa-IR" dirty="0"/>
              <a:t>بخش بندی ایستا</a:t>
            </a:r>
          </a:p>
          <a:p>
            <a:pPr lvl="2">
              <a:lnSpc>
                <a:spcPct val="90000"/>
              </a:lnSpc>
            </a:pPr>
            <a:r>
              <a:rPr lang="fa-IR" dirty="0"/>
              <a:t>بخش بندی پویا</a:t>
            </a:r>
          </a:p>
          <a:p>
            <a:pPr lvl="2">
              <a:lnSpc>
                <a:spcPct val="90000"/>
              </a:lnSpc>
            </a:pPr>
            <a:r>
              <a:rPr lang="fa-IR" dirty="0"/>
              <a:t>سیستم رفاقتی</a:t>
            </a:r>
          </a:p>
          <a:p>
            <a:pPr lvl="2">
              <a:lnSpc>
                <a:spcPct val="90000"/>
              </a:lnSpc>
            </a:pPr>
            <a:r>
              <a:rPr lang="fa-IR" dirty="0"/>
              <a:t>جابجایی</a:t>
            </a:r>
          </a:p>
          <a:p>
            <a:pPr marL="514350" indent="-514350">
              <a:lnSpc>
                <a:spcPct val="90000"/>
              </a:lnSpc>
              <a:buFont typeface="+mj-lt"/>
              <a:buAutoNum type="arabicPeriod"/>
            </a:pPr>
            <a:r>
              <a:rPr lang="fa-IR" sz="2800" dirty="0"/>
              <a:t>صفحه بندی</a:t>
            </a:r>
          </a:p>
          <a:p>
            <a:pPr marL="514350" indent="-514350">
              <a:lnSpc>
                <a:spcPct val="90000"/>
              </a:lnSpc>
              <a:buFont typeface="+mj-lt"/>
              <a:buAutoNum type="arabicPeriod"/>
            </a:pPr>
            <a:r>
              <a:rPr lang="fa-IR" sz="2800" dirty="0"/>
              <a:t>قطعه بندی</a:t>
            </a:r>
          </a:p>
        </p:txBody>
      </p:sp>
      <p:sp>
        <p:nvSpPr>
          <p:cNvPr id="2" name="Slide Number Placeholder 1"/>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804903997"/>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762000" y="457200"/>
            <a:ext cx="7543800" cy="685800"/>
          </a:xfrm>
        </p:spPr>
        <p:txBody>
          <a:bodyPr/>
          <a:lstStyle/>
          <a:p>
            <a:pPr eaLnBrk="1" hangingPunct="1"/>
            <a:r>
              <a:rPr lang="fa-IR" sz="3600" dirty="0" smtClean="0"/>
              <a:t>مثالی برای درک پراکندگی خارجی:</a:t>
            </a:r>
            <a:endParaRPr lang="en-US" sz="3600" dirty="0" smtClean="0"/>
          </a:p>
        </p:txBody>
      </p:sp>
      <p:sp>
        <p:nvSpPr>
          <p:cNvPr id="30724" name="Rectangle 4" descr="80%"/>
          <p:cNvSpPr>
            <a:spLocks noChangeArrowheads="1"/>
          </p:cNvSpPr>
          <p:nvPr/>
        </p:nvSpPr>
        <p:spPr bwMode="auto">
          <a:xfrm>
            <a:off x="543040" y="1507218"/>
            <a:ext cx="1366838" cy="863600"/>
          </a:xfrm>
          <a:prstGeom prst="rect">
            <a:avLst/>
          </a:prstGeom>
          <a:pattFill prst="pct80">
            <a:fgClr>
              <a:srgbClr val="8EBEE6"/>
            </a:fgClr>
            <a:bgClr>
              <a:schemeClr val="bg1"/>
            </a:bgClr>
          </a:pattFill>
          <a:ln w="9525">
            <a:solidFill>
              <a:schemeClr val="tx1"/>
            </a:solidFill>
            <a:miter lim="800000"/>
            <a:headEnd/>
            <a:tailEnd/>
          </a:ln>
        </p:spPr>
        <p:txBody>
          <a:bodyPr wrap="none" anchor="ctr"/>
          <a:lstStyle/>
          <a:p>
            <a:pPr algn="ctr"/>
            <a:r>
              <a:rPr lang="fa-IR" sz="2000">
                <a:cs typeface="B Nazanin" pitchFamily="2" charset="-78"/>
              </a:rPr>
              <a:t>سیستم عامل</a:t>
            </a:r>
            <a:endParaRPr lang="en-US" sz="2000">
              <a:cs typeface="B Nazanin" pitchFamily="2" charset="-78"/>
            </a:endParaRPr>
          </a:p>
        </p:txBody>
      </p:sp>
      <p:sp>
        <p:nvSpPr>
          <p:cNvPr id="30725" name="Rectangle 5" descr="5%"/>
          <p:cNvSpPr>
            <a:spLocks noChangeArrowheads="1"/>
          </p:cNvSpPr>
          <p:nvPr/>
        </p:nvSpPr>
        <p:spPr bwMode="auto">
          <a:xfrm>
            <a:off x="543040" y="2370818"/>
            <a:ext cx="1366838" cy="3529013"/>
          </a:xfrm>
          <a:prstGeom prst="rect">
            <a:avLst/>
          </a:prstGeom>
          <a:pattFill prst="pct5">
            <a:fgClr>
              <a:srgbClr val="8EBEE6"/>
            </a:fgClr>
            <a:bgClr>
              <a:schemeClr val="bg1"/>
            </a:bgClr>
          </a:pattFill>
          <a:ln w="9525">
            <a:solidFill>
              <a:schemeClr val="tx1"/>
            </a:solidFill>
            <a:miter lim="800000"/>
            <a:headEnd/>
            <a:tailEnd/>
          </a:ln>
        </p:spPr>
        <p:txBody>
          <a:bodyPr wrap="none" anchor="ctr"/>
          <a:lstStyle/>
          <a:p>
            <a:pPr algn="ctr"/>
            <a:r>
              <a:rPr lang="fa-IR"/>
              <a:t> </a:t>
            </a:r>
            <a:endParaRPr lang="en-US"/>
          </a:p>
        </p:txBody>
      </p:sp>
      <p:sp>
        <p:nvSpPr>
          <p:cNvPr id="43018" name="Rectangle 10" descr="40%"/>
          <p:cNvSpPr>
            <a:spLocks noChangeArrowheads="1"/>
          </p:cNvSpPr>
          <p:nvPr/>
        </p:nvSpPr>
        <p:spPr bwMode="auto">
          <a:xfrm>
            <a:off x="576378" y="2372406"/>
            <a:ext cx="1295400" cy="1223962"/>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P1</a:t>
            </a:r>
            <a:endParaRPr lang="fa-IR" sz="2000" dirty="0" smtClean="0">
              <a:cs typeface="B Nazanin" pitchFamily="2" charset="-78"/>
            </a:endParaRPr>
          </a:p>
          <a:p>
            <a:pPr algn="ctr" rtl="1"/>
            <a:endParaRPr lang="en-US" sz="2000" dirty="0">
              <a:cs typeface="B Nazanin" pitchFamily="2" charset="-78"/>
            </a:endParaRPr>
          </a:p>
        </p:txBody>
      </p:sp>
      <p:sp>
        <p:nvSpPr>
          <p:cNvPr id="30734" name="Rectangle 20" descr="40%"/>
          <p:cNvSpPr>
            <a:spLocks noChangeArrowheads="1"/>
          </p:cNvSpPr>
          <p:nvPr/>
        </p:nvSpPr>
        <p:spPr bwMode="auto">
          <a:xfrm>
            <a:off x="576378" y="4532993"/>
            <a:ext cx="1295400" cy="1081087"/>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P3</a:t>
            </a:r>
            <a:endParaRPr lang="fa-IR" sz="2000" dirty="0" smtClean="0">
              <a:cs typeface="B Nazanin" pitchFamily="2" charset="-78"/>
            </a:endParaRPr>
          </a:p>
          <a:p>
            <a:pPr algn="ctr" rtl="1"/>
            <a:endParaRPr lang="en-US" sz="2000" dirty="0">
              <a:cs typeface="B Nazanin" pitchFamily="2" charset="-78"/>
            </a:endParaRPr>
          </a:p>
        </p:txBody>
      </p:sp>
      <p:sp>
        <p:nvSpPr>
          <p:cNvPr id="30738" name="Text Box 24"/>
          <p:cNvSpPr txBox="1">
            <a:spLocks noChangeArrowheads="1"/>
          </p:cNvSpPr>
          <p:nvPr/>
        </p:nvSpPr>
        <p:spPr bwMode="auto">
          <a:xfrm>
            <a:off x="981190" y="5572805"/>
            <a:ext cx="485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4M</a:t>
            </a:r>
          </a:p>
        </p:txBody>
      </p:sp>
      <p:sp>
        <p:nvSpPr>
          <p:cNvPr id="43034" name="Text Box 26"/>
          <p:cNvSpPr txBox="1">
            <a:spLocks noChangeArrowheads="1"/>
          </p:cNvSpPr>
          <p:nvPr/>
        </p:nvSpPr>
        <p:spPr bwMode="auto">
          <a:xfrm>
            <a:off x="2808514" y="3467702"/>
            <a:ext cx="5943600" cy="830997"/>
          </a:xfrm>
          <a:prstGeom prst="rect">
            <a:avLst/>
          </a:prstGeom>
          <a:noFill/>
          <a:ln>
            <a:noFill/>
          </a:ln>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r>
              <a:rPr lang="fa-IR" sz="2400" dirty="0">
                <a:cs typeface="B Nazanin" pitchFamily="2" charset="-78"/>
              </a:rPr>
              <a:t>فرایند4، </a:t>
            </a:r>
            <a:r>
              <a:rPr lang="en-US" sz="2400" dirty="0">
                <a:cs typeface="B Nazanin" pitchFamily="2" charset="-78"/>
              </a:rPr>
              <a:t>8M</a:t>
            </a:r>
            <a:r>
              <a:rPr lang="fa-IR" sz="2400" dirty="0">
                <a:cs typeface="B Nazanin" pitchFamily="2" charset="-78"/>
              </a:rPr>
              <a:t> فضا اشغال می کند و در مکان قبلی فرایند 2 قرار می گیرد و </a:t>
            </a:r>
            <a:r>
              <a:rPr lang="en-US" sz="2400" dirty="0">
                <a:cs typeface="B Nazanin" pitchFamily="2" charset="-78"/>
              </a:rPr>
              <a:t>6M</a:t>
            </a:r>
            <a:r>
              <a:rPr lang="fa-IR" sz="2400" dirty="0">
                <a:cs typeface="B Nazanin" pitchFamily="2" charset="-78"/>
              </a:rPr>
              <a:t> فضای آزاد </a:t>
            </a:r>
            <a:r>
              <a:rPr lang="en-US" sz="2400" dirty="0">
                <a:cs typeface="B Nazanin" pitchFamily="2" charset="-78"/>
              </a:rPr>
              <a:t> </a:t>
            </a:r>
            <a:r>
              <a:rPr lang="fa-IR" sz="2400" dirty="0">
                <a:cs typeface="B Nazanin" pitchFamily="2" charset="-78"/>
              </a:rPr>
              <a:t>باقی می ماند.</a:t>
            </a:r>
            <a:endParaRPr lang="en-US" sz="2400" dirty="0">
              <a:cs typeface="B Nazanin" pitchFamily="2" charset="-78"/>
            </a:endParaRPr>
          </a:p>
        </p:txBody>
      </p:sp>
      <p:sp>
        <p:nvSpPr>
          <p:cNvPr id="37" name="Text Box 27"/>
          <p:cNvSpPr txBox="1">
            <a:spLocks noChangeArrowheads="1"/>
          </p:cNvSpPr>
          <p:nvPr/>
        </p:nvSpPr>
        <p:spPr bwMode="auto">
          <a:xfrm>
            <a:off x="920865" y="3076863"/>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20M</a:t>
            </a:r>
          </a:p>
        </p:txBody>
      </p:sp>
      <p:sp>
        <p:nvSpPr>
          <p:cNvPr id="38" name="Text Box 33"/>
          <p:cNvSpPr txBox="1">
            <a:spLocks noChangeArrowheads="1"/>
          </p:cNvSpPr>
          <p:nvPr/>
        </p:nvSpPr>
        <p:spPr bwMode="auto">
          <a:xfrm>
            <a:off x="948533" y="4135324"/>
            <a:ext cx="4908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fa-IR" dirty="0" smtClean="0"/>
              <a:t>6</a:t>
            </a:r>
            <a:r>
              <a:rPr lang="en-US" dirty="0" smtClean="0"/>
              <a:t>M</a:t>
            </a:r>
            <a:endParaRPr lang="en-US" dirty="0"/>
          </a:p>
        </p:txBody>
      </p:sp>
      <p:sp>
        <p:nvSpPr>
          <p:cNvPr id="39" name="Text Box 45"/>
          <p:cNvSpPr txBox="1">
            <a:spLocks noChangeArrowheads="1"/>
          </p:cNvSpPr>
          <p:nvPr/>
        </p:nvSpPr>
        <p:spPr bwMode="auto">
          <a:xfrm>
            <a:off x="1018497" y="5122291"/>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18M</a:t>
            </a:r>
          </a:p>
        </p:txBody>
      </p:sp>
      <p:sp>
        <p:nvSpPr>
          <p:cNvPr id="19" name="Rectangle 28" descr="40%"/>
          <p:cNvSpPr>
            <a:spLocks noChangeArrowheads="1"/>
          </p:cNvSpPr>
          <p:nvPr/>
        </p:nvSpPr>
        <p:spPr bwMode="auto">
          <a:xfrm>
            <a:off x="576378" y="3593772"/>
            <a:ext cx="1295400" cy="576263"/>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a:cs typeface="B Nazanin" pitchFamily="2" charset="-78"/>
              </a:rPr>
              <a:t>P4</a:t>
            </a:r>
          </a:p>
        </p:txBody>
      </p:sp>
      <p:sp>
        <p:nvSpPr>
          <p:cNvPr id="20" name="Text Box 33"/>
          <p:cNvSpPr txBox="1">
            <a:spLocks noChangeArrowheads="1"/>
          </p:cNvSpPr>
          <p:nvPr/>
        </p:nvSpPr>
        <p:spPr bwMode="auto">
          <a:xfrm>
            <a:off x="2141239" y="3697237"/>
            <a:ext cx="4908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fa-IR" dirty="0" smtClean="0"/>
              <a:t>8</a:t>
            </a:r>
            <a:r>
              <a:rPr lang="en-US" dirty="0" smtClean="0"/>
              <a:t>M</a:t>
            </a:r>
            <a:endParaRPr lang="en-US" dirty="0"/>
          </a:p>
        </p:txBody>
      </p:sp>
      <p:sp>
        <p:nvSpPr>
          <p:cNvPr id="21" name="AutoShape 6"/>
          <p:cNvSpPr>
            <a:spLocks/>
          </p:cNvSpPr>
          <p:nvPr/>
        </p:nvSpPr>
        <p:spPr bwMode="auto">
          <a:xfrm>
            <a:off x="1998778" y="3596368"/>
            <a:ext cx="107950" cy="573667"/>
          </a:xfrm>
          <a:prstGeom prst="rightBrace">
            <a:avLst>
              <a:gd name="adj1" fmla="val 3712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30583792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762000" y="457200"/>
            <a:ext cx="7543800" cy="685800"/>
          </a:xfrm>
        </p:spPr>
        <p:txBody>
          <a:bodyPr/>
          <a:lstStyle/>
          <a:p>
            <a:pPr eaLnBrk="1" hangingPunct="1"/>
            <a:r>
              <a:rPr lang="fa-IR" sz="3600" dirty="0" smtClean="0"/>
              <a:t>مثالی برای درک پراکندگی خارجی:</a:t>
            </a:r>
            <a:endParaRPr lang="en-US" sz="3600" dirty="0" smtClean="0"/>
          </a:p>
        </p:txBody>
      </p:sp>
      <p:sp>
        <p:nvSpPr>
          <p:cNvPr id="30724" name="Rectangle 4" descr="80%"/>
          <p:cNvSpPr>
            <a:spLocks noChangeArrowheads="1"/>
          </p:cNvSpPr>
          <p:nvPr/>
        </p:nvSpPr>
        <p:spPr bwMode="auto">
          <a:xfrm>
            <a:off x="543040" y="1507218"/>
            <a:ext cx="1366838" cy="863600"/>
          </a:xfrm>
          <a:prstGeom prst="rect">
            <a:avLst/>
          </a:prstGeom>
          <a:pattFill prst="pct80">
            <a:fgClr>
              <a:srgbClr val="8EBEE6"/>
            </a:fgClr>
            <a:bgClr>
              <a:schemeClr val="bg1"/>
            </a:bgClr>
          </a:pattFill>
          <a:ln w="9525">
            <a:solidFill>
              <a:schemeClr val="tx1"/>
            </a:solidFill>
            <a:miter lim="800000"/>
            <a:headEnd/>
            <a:tailEnd/>
          </a:ln>
        </p:spPr>
        <p:txBody>
          <a:bodyPr wrap="none" anchor="ctr"/>
          <a:lstStyle/>
          <a:p>
            <a:pPr algn="ctr"/>
            <a:r>
              <a:rPr lang="fa-IR" sz="2000">
                <a:cs typeface="B Nazanin" pitchFamily="2" charset="-78"/>
              </a:rPr>
              <a:t>سیستم عامل</a:t>
            </a:r>
            <a:endParaRPr lang="en-US" sz="2000">
              <a:cs typeface="B Nazanin" pitchFamily="2" charset="-78"/>
            </a:endParaRPr>
          </a:p>
        </p:txBody>
      </p:sp>
      <p:sp>
        <p:nvSpPr>
          <p:cNvPr id="30725" name="Rectangle 5" descr="5%"/>
          <p:cNvSpPr>
            <a:spLocks noChangeArrowheads="1"/>
          </p:cNvSpPr>
          <p:nvPr/>
        </p:nvSpPr>
        <p:spPr bwMode="auto">
          <a:xfrm>
            <a:off x="543040" y="2370818"/>
            <a:ext cx="1366838" cy="3529013"/>
          </a:xfrm>
          <a:prstGeom prst="rect">
            <a:avLst/>
          </a:prstGeom>
          <a:pattFill prst="pct5">
            <a:fgClr>
              <a:srgbClr val="8EBEE6"/>
            </a:fgClr>
            <a:bgClr>
              <a:schemeClr val="bg1"/>
            </a:bgClr>
          </a:pattFill>
          <a:ln w="9525">
            <a:solidFill>
              <a:schemeClr val="tx1"/>
            </a:solidFill>
            <a:miter lim="800000"/>
            <a:headEnd/>
            <a:tailEnd/>
          </a:ln>
        </p:spPr>
        <p:txBody>
          <a:bodyPr wrap="none" anchor="ctr"/>
          <a:lstStyle/>
          <a:p>
            <a:pPr algn="ctr"/>
            <a:r>
              <a:rPr lang="fa-IR"/>
              <a:t> </a:t>
            </a:r>
            <a:endParaRPr lang="en-US"/>
          </a:p>
        </p:txBody>
      </p:sp>
      <p:sp>
        <p:nvSpPr>
          <p:cNvPr id="43018" name="Rectangle 10" descr="40%"/>
          <p:cNvSpPr>
            <a:spLocks noChangeArrowheads="1"/>
          </p:cNvSpPr>
          <p:nvPr/>
        </p:nvSpPr>
        <p:spPr bwMode="auto">
          <a:xfrm>
            <a:off x="2106728" y="2348830"/>
            <a:ext cx="1295400" cy="1223962"/>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P1</a:t>
            </a:r>
            <a:endParaRPr lang="fa-IR" sz="2000" dirty="0" smtClean="0">
              <a:cs typeface="B Nazanin" pitchFamily="2" charset="-78"/>
            </a:endParaRPr>
          </a:p>
        </p:txBody>
      </p:sp>
      <p:sp>
        <p:nvSpPr>
          <p:cNvPr id="30734" name="Rectangle 20" descr="40%"/>
          <p:cNvSpPr>
            <a:spLocks noChangeArrowheads="1"/>
          </p:cNvSpPr>
          <p:nvPr/>
        </p:nvSpPr>
        <p:spPr bwMode="auto">
          <a:xfrm>
            <a:off x="576378" y="4532993"/>
            <a:ext cx="1295400" cy="1081087"/>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P3</a:t>
            </a:r>
            <a:endParaRPr lang="fa-IR" sz="2000" dirty="0" smtClean="0">
              <a:cs typeface="B Nazanin" pitchFamily="2" charset="-78"/>
            </a:endParaRPr>
          </a:p>
          <a:p>
            <a:pPr algn="ctr" rtl="1"/>
            <a:endParaRPr lang="en-US" sz="2000" dirty="0">
              <a:cs typeface="B Nazanin" pitchFamily="2" charset="-78"/>
            </a:endParaRPr>
          </a:p>
        </p:txBody>
      </p:sp>
      <p:sp>
        <p:nvSpPr>
          <p:cNvPr id="30738" name="Text Box 24"/>
          <p:cNvSpPr txBox="1">
            <a:spLocks noChangeArrowheads="1"/>
          </p:cNvSpPr>
          <p:nvPr/>
        </p:nvSpPr>
        <p:spPr bwMode="auto">
          <a:xfrm>
            <a:off x="981190" y="5572805"/>
            <a:ext cx="485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4M</a:t>
            </a:r>
          </a:p>
        </p:txBody>
      </p:sp>
      <p:sp>
        <p:nvSpPr>
          <p:cNvPr id="43034" name="Text Box 26"/>
          <p:cNvSpPr txBox="1">
            <a:spLocks noChangeArrowheads="1"/>
          </p:cNvSpPr>
          <p:nvPr/>
        </p:nvSpPr>
        <p:spPr bwMode="auto">
          <a:xfrm>
            <a:off x="3962400" y="2764707"/>
            <a:ext cx="4876800" cy="461665"/>
          </a:xfrm>
          <a:prstGeom prst="rect">
            <a:avLst/>
          </a:prstGeom>
          <a:noFill/>
          <a:ln>
            <a:noFill/>
          </a:ln>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r>
              <a:rPr lang="fa-IR" sz="2400" dirty="0">
                <a:cs typeface="B Nazanin" pitchFamily="2" charset="-78"/>
              </a:rPr>
              <a:t>فرایند1، حذف می شود و </a:t>
            </a:r>
            <a:r>
              <a:rPr lang="en-US" sz="2400" dirty="0">
                <a:cs typeface="B Nazanin" pitchFamily="2" charset="-78"/>
              </a:rPr>
              <a:t>20M</a:t>
            </a:r>
            <a:r>
              <a:rPr lang="fa-IR" sz="2400" dirty="0">
                <a:cs typeface="B Nazanin" pitchFamily="2" charset="-78"/>
              </a:rPr>
              <a:t> فضا آزاد می کند.</a:t>
            </a:r>
            <a:endParaRPr lang="en-US" sz="2400" dirty="0">
              <a:cs typeface="B Nazanin" pitchFamily="2" charset="-78"/>
            </a:endParaRPr>
          </a:p>
        </p:txBody>
      </p:sp>
      <p:sp>
        <p:nvSpPr>
          <p:cNvPr id="37" name="Text Box 27"/>
          <p:cNvSpPr txBox="1">
            <a:spLocks noChangeArrowheads="1"/>
          </p:cNvSpPr>
          <p:nvPr/>
        </p:nvSpPr>
        <p:spPr bwMode="auto">
          <a:xfrm>
            <a:off x="920865" y="2886311"/>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20M</a:t>
            </a:r>
          </a:p>
        </p:txBody>
      </p:sp>
      <p:sp>
        <p:nvSpPr>
          <p:cNvPr id="38" name="Text Box 33"/>
          <p:cNvSpPr txBox="1">
            <a:spLocks noChangeArrowheads="1"/>
          </p:cNvSpPr>
          <p:nvPr/>
        </p:nvSpPr>
        <p:spPr bwMode="auto">
          <a:xfrm>
            <a:off x="948533" y="4135324"/>
            <a:ext cx="4908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fa-IR" dirty="0" smtClean="0"/>
              <a:t>6</a:t>
            </a:r>
            <a:r>
              <a:rPr lang="en-US" dirty="0" smtClean="0"/>
              <a:t>M</a:t>
            </a:r>
            <a:endParaRPr lang="en-US" dirty="0"/>
          </a:p>
        </p:txBody>
      </p:sp>
      <p:sp>
        <p:nvSpPr>
          <p:cNvPr id="39" name="Text Box 45"/>
          <p:cNvSpPr txBox="1">
            <a:spLocks noChangeArrowheads="1"/>
          </p:cNvSpPr>
          <p:nvPr/>
        </p:nvSpPr>
        <p:spPr bwMode="auto">
          <a:xfrm>
            <a:off x="1018497" y="5122291"/>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18M</a:t>
            </a:r>
          </a:p>
        </p:txBody>
      </p:sp>
      <p:sp>
        <p:nvSpPr>
          <p:cNvPr id="19" name="Rectangle 28" descr="40%"/>
          <p:cNvSpPr>
            <a:spLocks noChangeArrowheads="1"/>
          </p:cNvSpPr>
          <p:nvPr/>
        </p:nvSpPr>
        <p:spPr bwMode="auto">
          <a:xfrm>
            <a:off x="576378" y="3593772"/>
            <a:ext cx="1295400" cy="576263"/>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a:cs typeface="B Nazanin" pitchFamily="2" charset="-78"/>
              </a:rPr>
              <a:t>P4</a:t>
            </a:r>
          </a:p>
        </p:txBody>
      </p:sp>
      <p:sp>
        <p:nvSpPr>
          <p:cNvPr id="20" name="Text Box 33"/>
          <p:cNvSpPr txBox="1">
            <a:spLocks noChangeArrowheads="1"/>
          </p:cNvSpPr>
          <p:nvPr/>
        </p:nvSpPr>
        <p:spPr bwMode="auto">
          <a:xfrm>
            <a:off x="2141239" y="3697237"/>
            <a:ext cx="4908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fa-IR" dirty="0" smtClean="0"/>
              <a:t>8</a:t>
            </a:r>
            <a:r>
              <a:rPr lang="en-US" dirty="0" smtClean="0"/>
              <a:t>M</a:t>
            </a:r>
            <a:endParaRPr lang="en-US" dirty="0"/>
          </a:p>
        </p:txBody>
      </p:sp>
      <p:sp>
        <p:nvSpPr>
          <p:cNvPr id="21" name="AutoShape 6"/>
          <p:cNvSpPr>
            <a:spLocks/>
          </p:cNvSpPr>
          <p:nvPr/>
        </p:nvSpPr>
        <p:spPr bwMode="auto">
          <a:xfrm>
            <a:off x="1998778" y="3596368"/>
            <a:ext cx="107950" cy="573667"/>
          </a:xfrm>
          <a:prstGeom prst="rightBrace">
            <a:avLst>
              <a:gd name="adj1" fmla="val 3712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16" name="Straight Connector 15"/>
          <p:cNvCxnSpPr/>
          <p:nvPr/>
        </p:nvCxnSpPr>
        <p:spPr>
          <a:xfrm flipH="1">
            <a:off x="2087678" y="2344739"/>
            <a:ext cx="1627072" cy="12189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068628" y="2344739"/>
            <a:ext cx="1493722" cy="1218972"/>
          </a:xfrm>
          <a:prstGeom prst="line">
            <a:avLst/>
          </a:prstGeom>
        </p:spPr>
        <p:style>
          <a:lnRef idx="1">
            <a:schemeClr val="accent1"/>
          </a:lnRef>
          <a:fillRef idx="0">
            <a:schemeClr val="accent1"/>
          </a:fillRef>
          <a:effectRef idx="0">
            <a:schemeClr val="accent1"/>
          </a:effectRef>
          <a:fontRef idx="minor">
            <a:schemeClr val="tx1"/>
          </a:fontRef>
        </p:style>
      </p:cxnSp>
      <p:sp>
        <p:nvSpPr>
          <p:cNvPr id="18" name="Right Arrow 17"/>
          <p:cNvSpPr/>
          <p:nvPr/>
        </p:nvSpPr>
        <p:spPr>
          <a:xfrm>
            <a:off x="1733550" y="2863563"/>
            <a:ext cx="597015" cy="300038"/>
          </a:xfrm>
          <a:prstGeom prst="rightArrow">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1514128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762000" y="457200"/>
            <a:ext cx="7543800" cy="685800"/>
          </a:xfrm>
        </p:spPr>
        <p:txBody>
          <a:bodyPr/>
          <a:lstStyle/>
          <a:p>
            <a:pPr eaLnBrk="1" hangingPunct="1"/>
            <a:r>
              <a:rPr lang="fa-IR" sz="3600" dirty="0" smtClean="0"/>
              <a:t>مثالی برای درک پراکندگی خارجی:</a:t>
            </a:r>
            <a:endParaRPr lang="en-US" sz="3600" dirty="0" smtClean="0"/>
          </a:p>
        </p:txBody>
      </p:sp>
      <p:sp>
        <p:nvSpPr>
          <p:cNvPr id="30724" name="Rectangle 4" descr="80%"/>
          <p:cNvSpPr>
            <a:spLocks noChangeArrowheads="1"/>
          </p:cNvSpPr>
          <p:nvPr/>
        </p:nvSpPr>
        <p:spPr bwMode="auto">
          <a:xfrm>
            <a:off x="543040" y="1507218"/>
            <a:ext cx="1366838" cy="863600"/>
          </a:xfrm>
          <a:prstGeom prst="rect">
            <a:avLst/>
          </a:prstGeom>
          <a:pattFill prst="pct80">
            <a:fgClr>
              <a:srgbClr val="8EBEE6"/>
            </a:fgClr>
            <a:bgClr>
              <a:schemeClr val="bg1"/>
            </a:bgClr>
          </a:pattFill>
          <a:ln w="9525">
            <a:solidFill>
              <a:schemeClr val="tx1"/>
            </a:solidFill>
            <a:miter lim="800000"/>
            <a:headEnd/>
            <a:tailEnd/>
          </a:ln>
        </p:spPr>
        <p:txBody>
          <a:bodyPr wrap="none" anchor="ctr"/>
          <a:lstStyle/>
          <a:p>
            <a:pPr algn="ctr"/>
            <a:r>
              <a:rPr lang="fa-IR" sz="2000">
                <a:cs typeface="B Nazanin" pitchFamily="2" charset="-78"/>
              </a:rPr>
              <a:t>سیستم عامل</a:t>
            </a:r>
            <a:endParaRPr lang="en-US" sz="2000">
              <a:cs typeface="B Nazanin" pitchFamily="2" charset="-78"/>
            </a:endParaRPr>
          </a:p>
        </p:txBody>
      </p:sp>
      <p:sp>
        <p:nvSpPr>
          <p:cNvPr id="30725" name="Rectangle 5" descr="5%"/>
          <p:cNvSpPr>
            <a:spLocks noChangeArrowheads="1"/>
          </p:cNvSpPr>
          <p:nvPr/>
        </p:nvSpPr>
        <p:spPr bwMode="auto">
          <a:xfrm>
            <a:off x="543040" y="2370818"/>
            <a:ext cx="1366838" cy="3529013"/>
          </a:xfrm>
          <a:prstGeom prst="rect">
            <a:avLst/>
          </a:prstGeom>
          <a:pattFill prst="pct5">
            <a:fgClr>
              <a:srgbClr val="8EBEE6"/>
            </a:fgClr>
            <a:bgClr>
              <a:schemeClr val="bg1"/>
            </a:bgClr>
          </a:pattFill>
          <a:ln w="9525">
            <a:solidFill>
              <a:schemeClr val="tx1"/>
            </a:solidFill>
            <a:miter lim="800000"/>
            <a:headEnd/>
            <a:tailEnd/>
          </a:ln>
        </p:spPr>
        <p:txBody>
          <a:bodyPr wrap="none" anchor="ctr"/>
          <a:lstStyle/>
          <a:p>
            <a:pPr algn="ctr"/>
            <a:r>
              <a:rPr lang="fa-IR"/>
              <a:t> </a:t>
            </a:r>
            <a:endParaRPr lang="en-US"/>
          </a:p>
        </p:txBody>
      </p:sp>
      <p:sp>
        <p:nvSpPr>
          <p:cNvPr id="30734" name="Rectangle 20" descr="40%"/>
          <p:cNvSpPr>
            <a:spLocks noChangeArrowheads="1"/>
          </p:cNvSpPr>
          <p:nvPr/>
        </p:nvSpPr>
        <p:spPr bwMode="auto">
          <a:xfrm>
            <a:off x="576378" y="4532993"/>
            <a:ext cx="1295400" cy="1081087"/>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P3</a:t>
            </a:r>
            <a:endParaRPr lang="fa-IR" sz="2000" dirty="0" smtClean="0">
              <a:cs typeface="B Nazanin" pitchFamily="2" charset="-78"/>
            </a:endParaRPr>
          </a:p>
          <a:p>
            <a:pPr algn="ctr" rtl="1"/>
            <a:endParaRPr lang="en-US" sz="2000" dirty="0">
              <a:cs typeface="B Nazanin" pitchFamily="2" charset="-78"/>
            </a:endParaRPr>
          </a:p>
        </p:txBody>
      </p:sp>
      <p:sp>
        <p:nvSpPr>
          <p:cNvPr id="30738" name="Text Box 24"/>
          <p:cNvSpPr txBox="1">
            <a:spLocks noChangeArrowheads="1"/>
          </p:cNvSpPr>
          <p:nvPr/>
        </p:nvSpPr>
        <p:spPr bwMode="auto">
          <a:xfrm>
            <a:off x="981190" y="5572805"/>
            <a:ext cx="485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4M</a:t>
            </a:r>
          </a:p>
        </p:txBody>
      </p:sp>
      <p:sp>
        <p:nvSpPr>
          <p:cNvPr id="43034" name="Text Box 26"/>
          <p:cNvSpPr txBox="1">
            <a:spLocks noChangeArrowheads="1"/>
          </p:cNvSpPr>
          <p:nvPr/>
        </p:nvSpPr>
        <p:spPr bwMode="auto">
          <a:xfrm>
            <a:off x="3048000" y="2412331"/>
            <a:ext cx="5334000" cy="830997"/>
          </a:xfrm>
          <a:prstGeom prst="rect">
            <a:avLst/>
          </a:prstGeom>
          <a:noFill/>
          <a:ln>
            <a:noFill/>
          </a:ln>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r>
              <a:rPr lang="fa-IR" sz="2400" dirty="0">
                <a:cs typeface="B Nazanin" pitchFamily="2" charset="-78"/>
              </a:rPr>
              <a:t>فرایند2، </a:t>
            </a:r>
            <a:r>
              <a:rPr lang="en-US" sz="2000" dirty="0">
                <a:cs typeface="B Nazanin" pitchFamily="2" charset="-78"/>
              </a:rPr>
              <a:t>14M</a:t>
            </a:r>
            <a:r>
              <a:rPr lang="fa-IR" sz="2400" dirty="0">
                <a:cs typeface="B Nazanin" pitchFamily="2" charset="-78"/>
              </a:rPr>
              <a:t> فضا اشغال می کند و در مکان قبلی فرایند 1 قرار می گیرد </a:t>
            </a:r>
            <a:r>
              <a:rPr lang="en-US" sz="2000" dirty="0">
                <a:cs typeface="B Nazanin" pitchFamily="2" charset="-78"/>
              </a:rPr>
              <a:t>6M </a:t>
            </a:r>
            <a:r>
              <a:rPr lang="fa-IR" sz="2400" dirty="0">
                <a:cs typeface="B Nazanin" pitchFamily="2" charset="-78"/>
              </a:rPr>
              <a:t> فضای آزاد باقی می ماند.</a:t>
            </a:r>
            <a:endParaRPr lang="en-US" sz="2400" dirty="0">
              <a:cs typeface="B Nazanin" pitchFamily="2" charset="-78"/>
            </a:endParaRPr>
          </a:p>
        </p:txBody>
      </p:sp>
      <p:sp>
        <p:nvSpPr>
          <p:cNvPr id="37" name="Text Box 27"/>
          <p:cNvSpPr txBox="1">
            <a:spLocks noChangeArrowheads="1"/>
          </p:cNvSpPr>
          <p:nvPr/>
        </p:nvSpPr>
        <p:spPr bwMode="auto">
          <a:xfrm>
            <a:off x="978813" y="3234868"/>
            <a:ext cx="4908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fa-IR" dirty="0" smtClean="0"/>
              <a:t>6</a:t>
            </a:r>
            <a:r>
              <a:rPr lang="en-US" dirty="0" smtClean="0"/>
              <a:t>M</a:t>
            </a:r>
            <a:endParaRPr lang="en-US" dirty="0"/>
          </a:p>
        </p:txBody>
      </p:sp>
      <p:sp>
        <p:nvSpPr>
          <p:cNvPr id="38" name="Text Box 33"/>
          <p:cNvSpPr txBox="1">
            <a:spLocks noChangeArrowheads="1"/>
          </p:cNvSpPr>
          <p:nvPr/>
        </p:nvSpPr>
        <p:spPr bwMode="auto">
          <a:xfrm>
            <a:off x="948533" y="4135324"/>
            <a:ext cx="4908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fa-IR" dirty="0" smtClean="0"/>
              <a:t>6</a:t>
            </a:r>
            <a:r>
              <a:rPr lang="en-US" dirty="0" smtClean="0"/>
              <a:t>M</a:t>
            </a:r>
            <a:endParaRPr lang="en-US" dirty="0"/>
          </a:p>
        </p:txBody>
      </p:sp>
      <p:sp>
        <p:nvSpPr>
          <p:cNvPr id="39" name="Text Box 45"/>
          <p:cNvSpPr txBox="1">
            <a:spLocks noChangeArrowheads="1"/>
          </p:cNvSpPr>
          <p:nvPr/>
        </p:nvSpPr>
        <p:spPr bwMode="auto">
          <a:xfrm>
            <a:off x="1018497" y="5122291"/>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18M</a:t>
            </a:r>
          </a:p>
        </p:txBody>
      </p:sp>
      <p:sp>
        <p:nvSpPr>
          <p:cNvPr id="19" name="Rectangle 28" descr="40%"/>
          <p:cNvSpPr>
            <a:spLocks noChangeArrowheads="1"/>
          </p:cNvSpPr>
          <p:nvPr/>
        </p:nvSpPr>
        <p:spPr bwMode="auto">
          <a:xfrm>
            <a:off x="576378" y="3593772"/>
            <a:ext cx="1295400" cy="576263"/>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a:cs typeface="B Nazanin" pitchFamily="2" charset="-78"/>
              </a:rPr>
              <a:t>P4</a:t>
            </a:r>
          </a:p>
        </p:txBody>
      </p:sp>
      <p:sp>
        <p:nvSpPr>
          <p:cNvPr id="22" name="Text Box 33"/>
          <p:cNvSpPr txBox="1">
            <a:spLocks noChangeArrowheads="1"/>
          </p:cNvSpPr>
          <p:nvPr/>
        </p:nvSpPr>
        <p:spPr bwMode="auto">
          <a:xfrm>
            <a:off x="2141239" y="3697237"/>
            <a:ext cx="4908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fa-IR" dirty="0" smtClean="0"/>
              <a:t>8</a:t>
            </a:r>
            <a:r>
              <a:rPr lang="en-US" dirty="0" smtClean="0"/>
              <a:t>M</a:t>
            </a:r>
            <a:endParaRPr lang="en-US" dirty="0"/>
          </a:p>
        </p:txBody>
      </p:sp>
      <p:sp>
        <p:nvSpPr>
          <p:cNvPr id="23" name="AutoShape 6"/>
          <p:cNvSpPr>
            <a:spLocks/>
          </p:cNvSpPr>
          <p:nvPr/>
        </p:nvSpPr>
        <p:spPr bwMode="auto">
          <a:xfrm>
            <a:off x="1998778" y="3596368"/>
            <a:ext cx="107950" cy="573667"/>
          </a:xfrm>
          <a:prstGeom prst="rightBrace">
            <a:avLst>
              <a:gd name="adj1" fmla="val 3712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4" name="Rectangle 15" descr="40%"/>
          <p:cNvSpPr>
            <a:spLocks noChangeArrowheads="1"/>
          </p:cNvSpPr>
          <p:nvPr/>
        </p:nvSpPr>
        <p:spPr bwMode="auto">
          <a:xfrm>
            <a:off x="552000" y="2374567"/>
            <a:ext cx="1295400" cy="935038"/>
          </a:xfrm>
          <a:prstGeom prst="rect">
            <a:avLst/>
          </a:prstGeom>
          <a:pattFill prst="pct40">
            <a:fgClr>
              <a:srgbClr val="989896"/>
            </a:fgClr>
            <a:bgClr>
              <a:schemeClr val="bg1"/>
            </a:bgClr>
          </a:pattFill>
          <a:ln w="9525">
            <a:solidFill>
              <a:schemeClr val="tx1"/>
            </a:solidFill>
            <a:miter lim="800000"/>
            <a:headEnd/>
            <a:tailEnd/>
          </a:ln>
        </p:spPr>
        <p:txBody>
          <a:bodyPr wrap="none" anchor="ctr"/>
          <a:lstStyle/>
          <a:p>
            <a:pPr algn="ctr" rtl="1"/>
            <a:r>
              <a:rPr lang="fa-IR" sz="2000" dirty="0">
                <a:cs typeface="B Nazanin" pitchFamily="2" charset="-78"/>
              </a:rPr>
              <a:t>فرایند </a:t>
            </a:r>
            <a:r>
              <a:rPr lang="en-US" sz="2000" dirty="0" smtClean="0">
                <a:cs typeface="B Nazanin" pitchFamily="2" charset="-78"/>
              </a:rPr>
              <a:t>P2</a:t>
            </a:r>
            <a:endParaRPr lang="fa-IR" sz="2000" dirty="0" smtClean="0">
              <a:cs typeface="B Nazanin" pitchFamily="2" charset="-78"/>
            </a:endParaRPr>
          </a:p>
          <a:p>
            <a:pPr algn="ctr" rtl="1"/>
            <a:endParaRPr lang="en-US" sz="2000" dirty="0">
              <a:cs typeface="B Nazanin" pitchFamily="2" charset="-78"/>
            </a:endParaRPr>
          </a:p>
        </p:txBody>
      </p:sp>
      <p:sp>
        <p:nvSpPr>
          <p:cNvPr id="25" name="Text Box 37"/>
          <p:cNvSpPr txBox="1">
            <a:spLocks noChangeArrowheads="1"/>
          </p:cNvSpPr>
          <p:nvPr/>
        </p:nvSpPr>
        <p:spPr bwMode="auto">
          <a:xfrm>
            <a:off x="900114" y="2843099"/>
            <a:ext cx="611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dirty="0"/>
              <a:t>14M</a:t>
            </a:r>
          </a:p>
        </p:txBody>
      </p:sp>
      <p:sp>
        <p:nvSpPr>
          <p:cNvPr id="2" name="Slide Number Placeholder 1"/>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20955900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fa-IR" sz="3600" smtClean="0"/>
              <a:t>الگوریتم جاگذاری بخش بندی پویا:</a:t>
            </a:r>
            <a:endParaRPr lang="en-US" sz="3600" smtClean="0"/>
          </a:p>
        </p:txBody>
      </p:sp>
      <p:sp>
        <p:nvSpPr>
          <p:cNvPr id="25603" name="Rectangle 3"/>
          <p:cNvSpPr>
            <a:spLocks noGrp="1" noChangeArrowheads="1"/>
          </p:cNvSpPr>
          <p:nvPr>
            <p:ph type="body" idx="1"/>
          </p:nvPr>
        </p:nvSpPr>
        <p:spPr>
          <a:solidFill>
            <a:schemeClr val="accent2"/>
          </a:solidFill>
        </p:spPr>
        <p:txBody>
          <a:bodyPr/>
          <a:lstStyle/>
          <a:p>
            <a:pPr marL="0" indent="0" algn="just" eaLnBrk="1" hangingPunct="1">
              <a:buNone/>
            </a:pPr>
            <a:r>
              <a:rPr lang="fa-IR" dirty="0" smtClean="0"/>
              <a:t>اگر چند بلوک آزاد وجود داشته باشد سیستم عامل باید تصمیم بگیرد کدام بلوک آزاد را تخصیص دهد.</a:t>
            </a:r>
          </a:p>
          <a:p>
            <a:pPr marL="0" indent="0" algn="just" eaLnBrk="1" hangingPunct="1">
              <a:buNone/>
            </a:pPr>
            <a:endParaRPr lang="fa-IR" dirty="0"/>
          </a:p>
          <a:p>
            <a:pPr marL="0" indent="0" algn="just" eaLnBrk="1" hangingPunct="1">
              <a:buNone/>
            </a:pPr>
            <a:endParaRPr lang="fa-IR" dirty="0" smtClean="0"/>
          </a:p>
          <a:p>
            <a:pPr marL="0" indent="0" eaLnBrk="1" hangingPunct="1">
              <a:buNone/>
            </a:pPr>
            <a:r>
              <a:rPr lang="fa-IR" b="1" u="sng" dirty="0" smtClean="0"/>
              <a:t>سه الگوریتم جایگذاری وجود دارد:</a:t>
            </a:r>
          </a:p>
          <a:p>
            <a:pPr lvl="1" eaLnBrk="1" hangingPunct="1"/>
            <a:r>
              <a:rPr lang="fa-IR" dirty="0" smtClean="0"/>
              <a:t>بهترین برازش(</a:t>
            </a:r>
            <a:r>
              <a:rPr lang="en-US" dirty="0" smtClean="0"/>
              <a:t>best fit</a:t>
            </a:r>
            <a:r>
              <a:rPr lang="fa-IR" dirty="0" smtClean="0"/>
              <a:t>)</a:t>
            </a:r>
          </a:p>
          <a:p>
            <a:pPr lvl="1" eaLnBrk="1" hangingPunct="1"/>
            <a:r>
              <a:rPr lang="fa-IR" dirty="0" smtClean="0"/>
              <a:t>اولین برازش</a:t>
            </a:r>
            <a:r>
              <a:rPr lang="en-US" dirty="0" smtClean="0"/>
              <a:t>(first fit)</a:t>
            </a:r>
            <a:endParaRPr lang="fa-IR" dirty="0" smtClean="0"/>
          </a:p>
          <a:p>
            <a:pPr lvl="1" eaLnBrk="1" hangingPunct="1"/>
            <a:r>
              <a:rPr lang="fa-IR" dirty="0" smtClean="0"/>
              <a:t>در پی برازش</a:t>
            </a:r>
            <a:r>
              <a:rPr lang="en-US" dirty="0" smtClean="0"/>
              <a:t>(Next-fit)</a:t>
            </a:r>
            <a:endParaRPr lang="fa-IR" dirty="0" smtClean="0"/>
          </a:p>
          <a:p>
            <a:pPr lvl="1" eaLnBrk="1" hangingPunct="1"/>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207167695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3" end="3"/>
                                            </p:txEl>
                                          </p:spTgt>
                                        </p:tgtEl>
                                        <p:attrNameLst>
                                          <p:attrName>style.visibility</p:attrName>
                                        </p:attrNameLst>
                                      </p:cBhvr>
                                      <p:to>
                                        <p:strVal val="visible"/>
                                      </p:to>
                                    </p:set>
                                    <p:animEffect transition="in" filter="fade">
                                      <p:cBhvr>
                                        <p:cTn id="7" dur="1000"/>
                                        <p:tgtEl>
                                          <p:spTgt spid="25603">
                                            <p:txEl>
                                              <p:pRg st="3" end="3"/>
                                            </p:txEl>
                                          </p:spTgt>
                                        </p:tgtEl>
                                      </p:cBhvr>
                                    </p:animEffect>
                                    <p:anim calcmode="lin" valueType="num">
                                      <p:cBhvr>
                                        <p:cTn id="8"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603">
                                            <p:txEl>
                                              <p:pRg st="4" end="4"/>
                                            </p:txEl>
                                          </p:spTgt>
                                        </p:tgtEl>
                                        <p:attrNameLst>
                                          <p:attrName>style.visibility</p:attrName>
                                        </p:attrNameLst>
                                      </p:cBhvr>
                                      <p:to>
                                        <p:strVal val="visible"/>
                                      </p:to>
                                    </p:set>
                                    <p:animEffect transition="in" filter="fade">
                                      <p:cBhvr>
                                        <p:cTn id="12" dur="1000"/>
                                        <p:tgtEl>
                                          <p:spTgt spid="25603">
                                            <p:txEl>
                                              <p:pRg st="4" end="4"/>
                                            </p:txEl>
                                          </p:spTgt>
                                        </p:tgtEl>
                                      </p:cBhvr>
                                    </p:animEffect>
                                    <p:anim calcmode="lin" valueType="num">
                                      <p:cBhvr>
                                        <p:cTn id="13"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2560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5603">
                                            <p:txEl>
                                              <p:pRg st="5" end="5"/>
                                            </p:txEl>
                                          </p:spTgt>
                                        </p:tgtEl>
                                        <p:attrNameLst>
                                          <p:attrName>style.visibility</p:attrName>
                                        </p:attrNameLst>
                                      </p:cBhvr>
                                      <p:to>
                                        <p:strVal val="visible"/>
                                      </p:to>
                                    </p:set>
                                    <p:animEffect transition="in" filter="fade">
                                      <p:cBhvr>
                                        <p:cTn id="17" dur="1000"/>
                                        <p:tgtEl>
                                          <p:spTgt spid="25603">
                                            <p:txEl>
                                              <p:pRg st="5" end="5"/>
                                            </p:txEl>
                                          </p:spTgt>
                                        </p:tgtEl>
                                      </p:cBhvr>
                                    </p:animEffect>
                                    <p:anim calcmode="lin" valueType="num">
                                      <p:cBhvr>
                                        <p:cTn id="18" dur="10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25603">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603">
                                            <p:txEl>
                                              <p:pRg st="6" end="6"/>
                                            </p:txEl>
                                          </p:spTgt>
                                        </p:tgtEl>
                                        <p:attrNameLst>
                                          <p:attrName>style.visibility</p:attrName>
                                        </p:attrNameLst>
                                      </p:cBhvr>
                                      <p:to>
                                        <p:strVal val="visible"/>
                                      </p:to>
                                    </p:set>
                                    <p:animEffect transition="in" filter="fade">
                                      <p:cBhvr>
                                        <p:cTn id="22" dur="1000"/>
                                        <p:tgtEl>
                                          <p:spTgt spid="25603">
                                            <p:txEl>
                                              <p:pRg st="6" end="6"/>
                                            </p:txEl>
                                          </p:spTgt>
                                        </p:tgtEl>
                                      </p:cBhvr>
                                    </p:animEffect>
                                    <p:anim calcmode="lin" valueType="num">
                                      <p:cBhvr>
                                        <p:cTn id="23" dur="10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2560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fa-IR" sz="3600" smtClean="0"/>
              <a:t>الگوریتم جاگذاری بخش بندی پویا:</a:t>
            </a:r>
            <a:endParaRPr lang="en-US" sz="3600" smtClean="0"/>
          </a:p>
        </p:txBody>
      </p:sp>
      <p:sp>
        <p:nvSpPr>
          <p:cNvPr id="26627" name="Rectangle 3"/>
          <p:cNvSpPr>
            <a:spLocks noGrp="1" noChangeArrowheads="1"/>
          </p:cNvSpPr>
          <p:nvPr>
            <p:ph type="body" idx="1"/>
          </p:nvPr>
        </p:nvSpPr>
        <p:spPr/>
        <p:txBody>
          <a:bodyPr/>
          <a:lstStyle/>
          <a:p>
            <a:pPr marL="0" indent="0" algn="just" eaLnBrk="1" hangingPunct="1">
              <a:buNone/>
            </a:pPr>
            <a:r>
              <a:rPr lang="fa-IR" b="1" u="sng" dirty="0" smtClean="0"/>
              <a:t>بهترین برازش:</a:t>
            </a:r>
          </a:p>
          <a:p>
            <a:pPr lvl="1" algn="just" eaLnBrk="1" hangingPunct="1">
              <a:lnSpc>
                <a:spcPct val="150000"/>
              </a:lnSpc>
            </a:pPr>
            <a:r>
              <a:rPr lang="fa-IR" dirty="0" smtClean="0"/>
              <a:t>کوچک ترین بلوکی را که فرایند در آن جا می شود انتخاب می کند.</a:t>
            </a:r>
          </a:p>
          <a:p>
            <a:pPr lvl="1" algn="just" eaLnBrk="1" hangingPunct="1">
              <a:lnSpc>
                <a:spcPct val="150000"/>
              </a:lnSpc>
            </a:pPr>
            <a:r>
              <a:rPr lang="fa-IR" b="1" dirty="0" smtClean="0"/>
              <a:t>بدترین </a:t>
            </a:r>
            <a:r>
              <a:rPr lang="fa-IR" dirty="0" smtClean="0"/>
              <a:t>الگوریتم از نظر نحوه عملکرد است.</a:t>
            </a:r>
          </a:p>
          <a:p>
            <a:pPr lvl="1" algn="just" eaLnBrk="1" hangingPunct="1">
              <a:lnSpc>
                <a:spcPct val="150000"/>
              </a:lnSpc>
            </a:pPr>
            <a:r>
              <a:rPr lang="fa-IR" dirty="0" smtClean="0"/>
              <a:t>از آنجا که کوچکترین بلوک به فرایند اختصاص می یابد، پس از مدتی سرتاسر حافظه را از بلوک های ریز و غیر قابل استفاده پر می کند. به عبارتی بیش ترین پراکندگی خارجی را  بوجود می آورد.</a:t>
            </a:r>
          </a:p>
          <a:p>
            <a:pPr lvl="1" algn="just" eaLnBrk="1" hangingPunct="1">
              <a:lnSpc>
                <a:spcPct val="150000"/>
              </a:lnSpc>
            </a:pPr>
            <a:r>
              <a:rPr lang="fa-IR" dirty="0" smtClean="0"/>
              <a:t>بنابراین فشرده سازی بیش تر باید انجام شود.</a:t>
            </a:r>
          </a:p>
        </p:txBody>
      </p:sp>
      <p:sp>
        <p:nvSpPr>
          <p:cNvPr id="2" name="Slide Number Placeholder 1"/>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380618072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fa-IR" sz="3600" smtClean="0"/>
              <a:t>الگوریتم جاگذاری بخش بندی پویا:</a:t>
            </a:r>
            <a:endParaRPr lang="en-US" sz="3600" smtClean="0"/>
          </a:p>
        </p:txBody>
      </p:sp>
      <p:sp>
        <p:nvSpPr>
          <p:cNvPr id="31747" name="Rectangle 3"/>
          <p:cNvSpPr>
            <a:spLocks noGrp="1" noChangeArrowheads="1"/>
          </p:cNvSpPr>
          <p:nvPr>
            <p:ph type="body" idx="1"/>
          </p:nvPr>
        </p:nvSpPr>
        <p:spPr>
          <a:xfrm>
            <a:off x="381000" y="1752600"/>
            <a:ext cx="8229600" cy="4419600"/>
          </a:xfrm>
        </p:spPr>
        <p:txBody>
          <a:bodyPr/>
          <a:lstStyle/>
          <a:p>
            <a:pPr marL="0" indent="0" algn="just" eaLnBrk="1" hangingPunct="1">
              <a:buNone/>
            </a:pPr>
            <a:r>
              <a:rPr lang="fa-IR" b="1" u="sng" dirty="0" smtClean="0"/>
              <a:t>اولین برازش:</a:t>
            </a:r>
          </a:p>
          <a:p>
            <a:pPr lvl="1" algn="just" eaLnBrk="1" hangingPunct="1">
              <a:lnSpc>
                <a:spcPct val="150000"/>
              </a:lnSpc>
            </a:pPr>
            <a:r>
              <a:rPr lang="fa-IR" dirty="0" smtClean="0"/>
              <a:t>حافظه را از ابتدا مرور می کند و اولین بلوک آزاد و کافی را به فرایند اختصاص می دهد.</a:t>
            </a:r>
          </a:p>
          <a:p>
            <a:pPr lvl="1" algn="just" eaLnBrk="1" hangingPunct="1">
              <a:lnSpc>
                <a:spcPct val="150000"/>
              </a:lnSpc>
            </a:pPr>
            <a:r>
              <a:rPr lang="fa-IR" b="1" dirty="0" smtClean="0"/>
              <a:t>ساده ترین</a:t>
            </a:r>
            <a:r>
              <a:rPr lang="fa-IR" dirty="0" smtClean="0"/>
              <a:t>، </a:t>
            </a:r>
            <a:r>
              <a:rPr lang="fa-IR" b="1" dirty="0" smtClean="0"/>
              <a:t>سریع ترین </a:t>
            </a:r>
            <a:r>
              <a:rPr lang="fa-IR" dirty="0" smtClean="0"/>
              <a:t>و </a:t>
            </a:r>
            <a:r>
              <a:rPr lang="fa-IR" b="1" dirty="0" smtClean="0"/>
              <a:t>بهترین</a:t>
            </a:r>
            <a:r>
              <a:rPr lang="fa-IR" dirty="0" smtClean="0"/>
              <a:t> الگوریتم است.</a:t>
            </a:r>
          </a:p>
          <a:p>
            <a:pPr lvl="1" algn="just" eaLnBrk="1" hangingPunct="1">
              <a:lnSpc>
                <a:spcPct val="150000"/>
              </a:lnSpc>
            </a:pPr>
            <a:r>
              <a:rPr lang="fa-IR" dirty="0" smtClean="0"/>
              <a:t>ممکن است قسمت ابتدایی حافظه را از تکه های کوچک انباشته کند که هر بار باید جستجو شوند.</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1946702142"/>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fa-IR" sz="3600" smtClean="0"/>
              <a:t>الگوریتم جاگذاری بخش بندی پویا:</a:t>
            </a:r>
            <a:endParaRPr lang="en-US" sz="3600" smtClean="0"/>
          </a:p>
        </p:txBody>
      </p:sp>
      <p:sp>
        <p:nvSpPr>
          <p:cNvPr id="32771" name="Rectangle 3"/>
          <p:cNvSpPr>
            <a:spLocks noGrp="1" noChangeArrowheads="1"/>
          </p:cNvSpPr>
          <p:nvPr>
            <p:ph type="body" idx="1"/>
          </p:nvPr>
        </p:nvSpPr>
        <p:spPr>
          <a:xfrm>
            <a:off x="457200" y="1676400"/>
            <a:ext cx="8077200" cy="4419600"/>
          </a:xfrm>
        </p:spPr>
        <p:txBody>
          <a:bodyPr/>
          <a:lstStyle/>
          <a:p>
            <a:pPr marL="0" indent="0" algn="just" eaLnBrk="1" hangingPunct="1">
              <a:buNone/>
            </a:pPr>
            <a:r>
              <a:rPr lang="fa-IR" b="1" u="sng" dirty="0" smtClean="0"/>
              <a:t>در پی برازش:</a:t>
            </a:r>
          </a:p>
          <a:p>
            <a:pPr lvl="1" algn="just" eaLnBrk="1" hangingPunct="1">
              <a:lnSpc>
                <a:spcPct val="150000"/>
              </a:lnSpc>
            </a:pPr>
            <a:r>
              <a:rPr lang="fa-IR" dirty="0" smtClean="0"/>
              <a:t>حافظه را از محل آخرین جایابی به بعد مرور می کند. و اولین بلوک با اندازه کافی را انتخاب می نماید.</a:t>
            </a:r>
          </a:p>
          <a:p>
            <a:pPr lvl="1" algn="just" eaLnBrk="1" hangingPunct="1">
              <a:lnSpc>
                <a:spcPct val="150000"/>
              </a:lnSpc>
            </a:pPr>
            <a:r>
              <a:rPr lang="fa-IR" dirty="0" smtClean="0"/>
              <a:t>معمولاً به تخصیص یک بلوک آزاد در انتهای حافظه (جایی که بلوک های بزرگتری پیدا می شوند) می انجامد.</a:t>
            </a:r>
          </a:p>
          <a:p>
            <a:pPr lvl="1" algn="just" eaLnBrk="1" hangingPunct="1">
              <a:lnSpc>
                <a:spcPct val="150000"/>
              </a:lnSpc>
            </a:pPr>
            <a:r>
              <a:rPr lang="fa-IR" dirty="0" smtClean="0"/>
              <a:t>بلوک های بزرگ حافظه سریعاً به بلوک های کوچکتر تقسیم می شوند.</a:t>
            </a:r>
          </a:p>
          <a:p>
            <a:pPr lvl="1" algn="just" eaLnBrk="1" hangingPunct="1">
              <a:lnSpc>
                <a:spcPct val="150000"/>
              </a:lnSpc>
            </a:pPr>
            <a:r>
              <a:rPr lang="fa-IR" dirty="0" smtClean="0"/>
              <a:t>فشرده سازی در این الگوریتم با بسامد بیشتری انجام می شود.</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129373165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468313" y="6092825"/>
            <a:ext cx="8218487" cy="198437"/>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6143" y="457538"/>
            <a:ext cx="5752307" cy="457200"/>
          </a:xfrm>
          <a:solidFill>
            <a:schemeClr val="bg1"/>
          </a:solidFill>
        </p:spPr>
        <p:txBody>
          <a:bodyPr/>
          <a:lstStyle/>
          <a:p>
            <a:r>
              <a:rPr lang="fa-IR" sz="2000" dirty="0"/>
              <a:t>پیکر بندی حافظه قبل و بعد تخصیص یک بلوک 16 مگا بایتی</a:t>
            </a:r>
            <a:endParaRPr lang="en-US" sz="2000" dirty="0"/>
          </a:p>
        </p:txBody>
      </p:sp>
      <p:sp>
        <p:nvSpPr>
          <p:cNvPr id="5" name="Rectangle 21"/>
          <p:cNvSpPr>
            <a:spLocks noChangeArrowheads="1"/>
          </p:cNvSpPr>
          <p:nvPr/>
        </p:nvSpPr>
        <p:spPr bwMode="auto">
          <a:xfrm>
            <a:off x="1439862" y="1844675"/>
            <a:ext cx="1008063" cy="2159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6" name="Rectangle 23"/>
          <p:cNvSpPr>
            <a:spLocks noChangeArrowheads="1"/>
          </p:cNvSpPr>
          <p:nvPr/>
        </p:nvSpPr>
        <p:spPr bwMode="auto">
          <a:xfrm>
            <a:off x="1439862" y="2420938"/>
            <a:ext cx="1008063" cy="360362"/>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7" name="Rectangle 24"/>
          <p:cNvSpPr>
            <a:spLocks noChangeArrowheads="1"/>
          </p:cNvSpPr>
          <p:nvPr/>
        </p:nvSpPr>
        <p:spPr bwMode="auto">
          <a:xfrm>
            <a:off x="1439862" y="2997200"/>
            <a:ext cx="1008063" cy="6477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8" name="Rectangle 25"/>
          <p:cNvSpPr>
            <a:spLocks noChangeArrowheads="1"/>
          </p:cNvSpPr>
          <p:nvPr/>
        </p:nvSpPr>
        <p:spPr bwMode="auto">
          <a:xfrm>
            <a:off x="1439862" y="4005263"/>
            <a:ext cx="1008063" cy="576262"/>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9" name="Rectangle 30"/>
          <p:cNvSpPr>
            <a:spLocks noChangeArrowheads="1"/>
          </p:cNvSpPr>
          <p:nvPr/>
        </p:nvSpPr>
        <p:spPr bwMode="auto">
          <a:xfrm>
            <a:off x="1439862" y="5300663"/>
            <a:ext cx="1008063" cy="2159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10" name="Rectangle 31"/>
          <p:cNvSpPr>
            <a:spLocks noChangeArrowheads="1"/>
          </p:cNvSpPr>
          <p:nvPr/>
        </p:nvSpPr>
        <p:spPr bwMode="auto">
          <a:xfrm>
            <a:off x="1439862" y="5876925"/>
            <a:ext cx="1008063" cy="863600"/>
          </a:xfrm>
          <a:prstGeom prst="rect">
            <a:avLst/>
          </a:prstGeom>
          <a:solidFill>
            <a:schemeClr val="bg1"/>
          </a:solidFill>
          <a:ln w="9525">
            <a:solidFill>
              <a:schemeClr val="tx1"/>
            </a:solidFill>
            <a:miter lim="800000"/>
            <a:headEnd/>
            <a:tailEnd/>
          </a:ln>
        </p:spPr>
        <p:txBody>
          <a:bodyPr wrap="none" anchor="ctr"/>
          <a:lstStyle/>
          <a:p>
            <a:pPr algn="ctr"/>
            <a:endParaRPr lang="en-US" sz="2000"/>
          </a:p>
        </p:txBody>
      </p:sp>
      <p:sp>
        <p:nvSpPr>
          <p:cNvPr id="11" name="Rectangle 33" descr="Wide upward diagonal"/>
          <p:cNvSpPr>
            <a:spLocks noChangeArrowheads="1"/>
          </p:cNvSpPr>
          <p:nvPr/>
        </p:nvSpPr>
        <p:spPr bwMode="auto">
          <a:xfrm>
            <a:off x="1439862" y="2060575"/>
            <a:ext cx="1008063" cy="360363"/>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12" name="Rectangle 34" descr="Wide upward diagonal"/>
          <p:cNvSpPr>
            <a:spLocks noChangeArrowheads="1"/>
          </p:cNvSpPr>
          <p:nvPr/>
        </p:nvSpPr>
        <p:spPr bwMode="auto">
          <a:xfrm>
            <a:off x="1439862" y="2781300"/>
            <a:ext cx="1008063" cy="215900"/>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13" name="Rectangle 35" descr="Wide upward diagonal"/>
          <p:cNvSpPr>
            <a:spLocks noChangeArrowheads="1"/>
          </p:cNvSpPr>
          <p:nvPr/>
        </p:nvSpPr>
        <p:spPr bwMode="auto">
          <a:xfrm>
            <a:off x="1439862" y="3644900"/>
            <a:ext cx="1008063" cy="360363"/>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14" name="Rectangle 36" descr="Wide upward diagonal"/>
          <p:cNvSpPr>
            <a:spLocks noChangeArrowheads="1"/>
          </p:cNvSpPr>
          <p:nvPr/>
        </p:nvSpPr>
        <p:spPr bwMode="auto">
          <a:xfrm>
            <a:off x="1439862" y="4581525"/>
            <a:ext cx="1008063" cy="360363"/>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15" name="Rectangle 37" descr="Wide upward diagonal"/>
          <p:cNvSpPr>
            <a:spLocks noChangeArrowheads="1"/>
          </p:cNvSpPr>
          <p:nvPr/>
        </p:nvSpPr>
        <p:spPr bwMode="auto">
          <a:xfrm>
            <a:off x="1439862" y="4941888"/>
            <a:ext cx="1008063" cy="360362"/>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16" name="Rectangle 38" descr="Wide upward diagonal"/>
          <p:cNvSpPr>
            <a:spLocks noChangeArrowheads="1"/>
          </p:cNvSpPr>
          <p:nvPr/>
        </p:nvSpPr>
        <p:spPr bwMode="auto">
          <a:xfrm>
            <a:off x="1439862" y="5516563"/>
            <a:ext cx="1008063" cy="360362"/>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pPr algn="ctr"/>
            <a:endParaRPr lang="en-US"/>
          </a:p>
        </p:txBody>
      </p:sp>
      <p:sp>
        <p:nvSpPr>
          <p:cNvPr id="17" name="Text Box 42"/>
          <p:cNvSpPr txBox="1">
            <a:spLocks noChangeArrowheads="1"/>
          </p:cNvSpPr>
          <p:nvPr/>
        </p:nvSpPr>
        <p:spPr bwMode="auto">
          <a:xfrm>
            <a:off x="719137" y="5157788"/>
            <a:ext cx="655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14M</a:t>
            </a:r>
          </a:p>
        </p:txBody>
      </p:sp>
      <p:sp>
        <p:nvSpPr>
          <p:cNvPr id="18" name="Text Box 43"/>
          <p:cNvSpPr txBox="1">
            <a:spLocks noChangeArrowheads="1"/>
          </p:cNvSpPr>
          <p:nvPr/>
        </p:nvSpPr>
        <p:spPr bwMode="auto">
          <a:xfrm>
            <a:off x="719137" y="6092825"/>
            <a:ext cx="655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36M</a:t>
            </a:r>
          </a:p>
        </p:txBody>
      </p:sp>
      <p:sp>
        <p:nvSpPr>
          <p:cNvPr id="19" name="Text Box 44"/>
          <p:cNvSpPr txBox="1">
            <a:spLocks noChangeArrowheads="1"/>
          </p:cNvSpPr>
          <p:nvPr/>
        </p:nvSpPr>
        <p:spPr bwMode="auto">
          <a:xfrm>
            <a:off x="568325" y="4064567"/>
            <a:ext cx="655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dirty="0"/>
              <a:t>18M</a:t>
            </a:r>
          </a:p>
        </p:txBody>
      </p:sp>
      <p:sp>
        <p:nvSpPr>
          <p:cNvPr id="20" name="Text Box 45"/>
          <p:cNvSpPr txBox="1">
            <a:spLocks noChangeArrowheads="1"/>
          </p:cNvSpPr>
          <p:nvPr/>
        </p:nvSpPr>
        <p:spPr bwMode="auto">
          <a:xfrm>
            <a:off x="719137" y="3068638"/>
            <a:ext cx="655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22M</a:t>
            </a:r>
          </a:p>
        </p:txBody>
      </p:sp>
      <p:sp>
        <p:nvSpPr>
          <p:cNvPr id="21" name="Text Box 46"/>
          <p:cNvSpPr txBox="1">
            <a:spLocks noChangeArrowheads="1"/>
          </p:cNvSpPr>
          <p:nvPr/>
        </p:nvSpPr>
        <p:spPr bwMode="auto">
          <a:xfrm>
            <a:off x="711200" y="2420938"/>
            <a:ext cx="655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12M</a:t>
            </a:r>
          </a:p>
        </p:txBody>
      </p:sp>
      <p:sp>
        <p:nvSpPr>
          <p:cNvPr id="22" name="Text Box 47"/>
          <p:cNvSpPr txBox="1">
            <a:spLocks noChangeArrowheads="1"/>
          </p:cNvSpPr>
          <p:nvPr/>
        </p:nvSpPr>
        <p:spPr bwMode="auto">
          <a:xfrm>
            <a:off x="790575" y="1773238"/>
            <a:ext cx="5175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8M</a:t>
            </a:r>
          </a:p>
        </p:txBody>
      </p:sp>
      <p:sp>
        <p:nvSpPr>
          <p:cNvPr id="23" name="Freeform 49"/>
          <p:cNvSpPr>
            <a:spLocks/>
          </p:cNvSpPr>
          <p:nvPr/>
        </p:nvSpPr>
        <p:spPr bwMode="auto">
          <a:xfrm flipH="1">
            <a:off x="431800" y="4292600"/>
            <a:ext cx="657225" cy="447675"/>
          </a:xfrm>
          <a:custGeom>
            <a:avLst/>
            <a:gdLst>
              <a:gd name="T0" fmla="*/ 2147483647 w 357"/>
              <a:gd name="T1" fmla="*/ 0 h 282"/>
              <a:gd name="T2" fmla="*/ 2147483647 w 357"/>
              <a:gd name="T3" fmla="*/ 2147483647 h 282"/>
              <a:gd name="T4" fmla="*/ 0 w 357"/>
              <a:gd name="T5" fmla="*/ 2147483647 h 282"/>
              <a:gd name="T6" fmla="*/ 0 60000 65536"/>
              <a:gd name="T7" fmla="*/ 0 60000 65536"/>
              <a:gd name="T8" fmla="*/ 0 60000 65536"/>
              <a:gd name="T9" fmla="*/ 0 w 357"/>
              <a:gd name="T10" fmla="*/ 0 h 282"/>
              <a:gd name="T11" fmla="*/ 357 w 357"/>
              <a:gd name="T12" fmla="*/ 282 h 282"/>
            </a:gdLst>
            <a:ahLst/>
            <a:cxnLst>
              <a:cxn ang="T6">
                <a:pos x="T0" y="T1"/>
              </a:cxn>
              <a:cxn ang="T7">
                <a:pos x="T2" y="T3"/>
              </a:cxn>
              <a:cxn ang="T8">
                <a:pos x="T4" y="T5"/>
              </a:cxn>
            </a:cxnLst>
            <a:rect l="T9" t="T10" r="T11" b="T12"/>
            <a:pathLst>
              <a:path w="357" h="282">
                <a:moveTo>
                  <a:pt x="357" y="0"/>
                </a:moveTo>
                <a:lnTo>
                  <a:pt x="357" y="279"/>
                </a:lnTo>
                <a:lnTo>
                  <a:pt x="0" y="282"/>
                </a:lnTo>
              </a:path>
            </a:pathLst>
          </a:custGeom>
          <a:noFill/>
          <a:ln w="38100">
            <a:solidFill>
              <a:srgbClr val="FF0000"/>
            </a:solidFill>
            <a:round/>
            <a:headEnd/>
            <a:tailEnd type="stealth"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Text Box 50"/>
          <p:cNvSpPr txBox="1">
            <a:spLocks noChangeArrowheads="1"/>
          </p:cNvSpPr>
          <p:nvPr/>
        </p:nvSpPr>
        <p:spPr bwMode="auto">
          <a:xfrm>
            <a:off x="-16272" y="3465513"/>
            <a:ext cx="89614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eaLnBrk="1" hangingPunct="1"/>
            <a:r>
              <a:rPr lang="fa-IR" sz="2000" dirty="0">
                <a:cs typeface="B Nazanin" pitchFamily="2" charset="-78"/>
              </a:rPr>
              <a:t>آخرین </a:t>
            </a:r>
          </a:p>
          <a:p>
            <a:pPr algn="ctr" eaLnBrk="1" hangingPunct="1"/>
            <a:r>
              <a:rPr lang="fa-IR" sz="2000" dirty="0">
                <a:cs typeface="B Nazanin" pitchFamily="2" charset="-78"/>
              </a:rPr>
              <a:t>تخصیص</a:t>
            </a:r>
            <a:endParaRPr lang="en-US" sz="2000" dirty="0">
              <a:cs typeface="B Nazanin" pitchFamily="2" charset="-78"/>
            </a:endParaRPr>
          </a:p>
        </p:txBody>
      </p:sp>
      <p:sp>
        <p:nvSpPr>
          <p:cNvPr id="25" name="Text Box 52"/>
          <p:cNvSpPr txBox="1">
            <a:spLocks noChangeArrowheads="1"/>
          </p:cNvSpPr>
          <p:nvPr/>
        </p:nvSpPr>
        <p:spPr bwMode="auto">
          <a:xfrm>
            <a:off x="4379920" y="1276581"/>
            <a:ext cx="1439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eaLnBrk="1" hangingPunct="1">
              <a:spcBef>
                <a:spcPct val="50000"/>
              </a:spcBef>
            </a:pPr>
            <a:r>
              <a:rPr lang="fa-IR" sz="2000" b="1" dirty="0">
                <a:cs typeface="B Nazanin" pitchFamily="2" charset="-78"/>
              </a:rPr>
              <a:t>اولین برازش</a:t>
            </a:r>
            <a:endParaRPr lang="en-US" sz="2000" b="1" dirty="0">
              <a:cs typeface="B Nazanin" pitchFamily="2" charset="-78"/>
            </a:endParaRPr>
          </a:p>
        </p:txBody>
      </p:sp>
      <p:sp>
        <p:nvSpPr>
          <p:cNvPr id="26" name="Text Box 55"/>
          <p:cNvSpPr txBox="1">
            <a:spLocks noChangeArrowheads="1"/>
          </p:cNvSpPr>
          <p:nvPr/>
        </p:nvSpPr>
        <p:spPr bwMode="auto">
          <a:xfrm>
            <a:off x="1223962" y="1276581"/>
            <a:ext cx="1439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spcBef>
                <a:spcPct val="50000"/>
              </a:spcBef>
            </a:pPr>
            <a:r>
              <a:rPr lang="fa-IR" sz="2000" b="1" dirty="0">
                <a:cs typeface="B Nazanin" pitchFamily="2" charset="-78"/>
              </a:rPr>
              <a:t>بهترین برازش</a:t>
            </a:r>
            <a:endParaRPr lang="en-US" sz="2000" b="1" dirty="0">
              <a:cs typeface="B Nazanin" pitchFamily="2" charset="-78"/>
            </a:endParaRPr>
          </a:p>
        </p:txBody>
      </p:sp>
      <p:sp>
        <p:nvSpPr>
          <p:cNvPr id="27" name="Text Box 60"/>
          <p:cNvSpPr txBox="1">
            <a:spLocks noChangeArrowheads="1"/>
          </p:cNvSpPr>
          <p:nvPr/>
        </p:nvSpPr>
        <p:spPr bwMode="auto">
          <a:xfrm>
            <a:off x="7410450" y="1276580"/>
            <a:ext cx="1439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spcBef>
                <a:spcPct val="50000"/>
              </a:spcBef>
            </a:pPr>
            <a:r>
              <a:rPr lang="fa-IR" sz="2000" b="1" dirty="0">
                <a:cs typeface="B Nazanin" pitchFamily="2" charset="-78"/>
              </a:rPr>
              <a:t>در پی برازش</a:t>
            </a:r>
            <a:endParaRPr lang="en-US" sz="2000" b="1" dirty="0">
              <a:cs typeface="B Nazanin" pitchFamily="2" charset="-78"/>
            </a:endParaRPr>
          </a:p>
        </p:txBody>
      </p:sp>
      <p:sp>
        <p:nvSpPr>
          <p:cNvPr id="29" name="Rectangle 21"/>
          <p:cNvSpPr>
            <a:spLocks noChangeArrowheads="1"/>
          </p:cNvSpPr>
          <p:nvPr/>
        </p:nvSpPr>
        <p:spPr bwMode="auto">
          <a:xfrm>
            <a:off x="7626349" y="1814286"/>
            <a:ext cx="1008063" cy="2159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30" name="Rectangle 23"/>
          <p:cNvSpPr>
            <a:spLocks noChangeArrowheads="1"/>
          </p:cNvSpPr>
          <p:nvPr/>
        </p:nvSpPr>
        <p:spPr bwMode="auto">
          <a:xfrm>
            <a:off x="7626349" y="2390549"/>
            <a:ext cx="1008063" cy="360362"/>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31" name="Rectangle 24"/>
          <p:cNvSpPr>
            <a:spLocks noChangeArrowheads="1"/>
          </p:cNvSpPr>
          <p:nvPr/>
        </p:nvSpPr>
        <p:spPr bwMode="auto">
          <a:xfrm>
            <a:off x="7626349" y="2966811"/>
            <a:ext cx="1008063" cy="6477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32" name="Rectangle 25"/>
          <p:cNvSpPr>
            <a:spLocks noChangeArrowheads="1"/>
          </p:cNvSpPr>
          <p:nvPr/>
        </p:nvSpPr>
        <p:spPr bwMode="auto">
          <a:xfrm>
            <a:off x="7626349" y="3974874"/>
            <a:ext cx="1008063" cy="576262"/>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33" name="Rectangle 30"/>
          <p:cNvSpPr>
            <a:spLocks noChangeArrowheads="1"/>
          </p:cNvSpPr>
          <p:nvPr/>
        </p:nvSpPr>
        <p:spPr bwMode="auto">
          <a:xfrm>
            <a:off x="7626349" y="5270274"/>
            <a:ext cx="1008063" cy="2159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34" name="Rectangle 31"/>
          <p:cNvSpPr>
            <a:spLocks noChangeArrowheads="1"/>
          </p:cNvSpPr>
          <p:nvPr/>
        </p:nvSpPr>
        <p:spPr bwMode="auto">
          <a:xfrm>
            <a:off x="7626349" y="5846536"/>
            <a:ext cx="1008063" cy="863600"/>
          </a:xfrm>
          <a:prstGeom prst="rect">
            <a:avLst/>
          </a:prstGeom>
          <a:solidFill>
            <a:schemeClr val="bg1"/>
          </a:solidFill>
          <a:ln w="9525">
            <a:solidFill>
              <a:schemeClr val="tx1"/>
            </a:solidFill>
            <a:miter lim="800000"/>
            <a:headEnd/>
            <a:tailEnd/>
          </a:ln>
        </p:spPr>
        <p:txBody>
          <a:bodyPr wrap="none" anchor="ctr"/>
          <a:lstStyle/>
          <a:p>
            <a:pPr algn="ctr"/>
            <a:endParaRPr lang="en-US" sz="2000"/>
          </a:p>
        </p:txBody>
      </p:sp>
      <p:sp>
        <p:nvSpPr>
          <p:cNvPr id="35" name="Rectangle 33" descr="Wide upward diagonal"/>
          <p:cNvSpPr>
            <a:spLocks noChangeArrowheads="1"/>
          </p:cNvSpPr>
          <p:nvPr/>
        </p:nvSpPr>
        <p:spPr bwMode="auto">
          <a:xfrm>
            <a:off x="7626349" y="2030186"/>
            <a:ext cx="1008063" cy="360363"/>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36" name="Rectangle 34" descr="Wide upward diagonal"/>
          <p:cNvSpPr>
            <a:spLocks noChangeArrowheads="1"/>
          </p:cNvSpPr>
          <p:nvPr/>
        </p:nvSpPr>
        <p:spPr bwMode="auto">
          <a:xfrm>
            <a:off x="7626349" y="2750911"/>
            <a:ext cx="1008063" cy="215900"/>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37" name="Rectangle 35" descr="Wide upward diagonal"/>
          <p:cNvSpPr>
            <a:spLocks noChangeArrowheads="1"/>
          </p:cNvSpPr>
          <p:nvPr/>
        </p:nvSpPr>
        <p:spPr bwMode="auto">
          <a:xfrm>
            <a:off x="7626349" y="3614511"/>
            <a:ext cx="1008063" cy="360363"/>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38" name="Rectangle 36" descr="Wide upward diagonal"/>
          <p:cNvSpPr>
            <a:spLocks noChangeArrowheads="1"/>
          </p:cNvSpPr>
          <p:nvPr/>
        </p:nvSpPr>
        <p:spPr bwMode="auto">
          <a:xfrm>
            <a:off x="7626349" y="4551136"/>
            <a:ext cx="1008063" cy="360363"/>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39" name="Rectangle 37" descr="Wide upward diagonal"/>
          <p:cNvSpPr>
            <a:spLocks noChangeArrowheads="1"/>
          </p:cNvSpPr>
          <p:nvPr/>
        </p:nvSpPr>
        <p:spPr bwMode="auto">
          <a:xfrm>
            <a:off x="7626349" y="4911499"/>
            <a:ext cx="1008063" cy="360362"/>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40" name="Rectangle 38" descr="Wide upward diagonal"/>
          <p:cNvSpPr>
            <a:spLocks noChangeArrowheads="1"/>
          </p:cNvSpPr>
          <p:nvPr/>
        </p:nvSpPr>
        <p:spPr bwMode="auto">
          <a:xfrm>
            <a:off x="7626349" y="5486174"/>
            <a:ext cx="1008063" cy="360362"/>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pPr algn="ctr"/>
            <a:endParaRPr lang="en-US"/>
          </a:p>
        </p:txBody>
      </p:sp>
      <p:sp>
        <p:nvSpPr>
          <p:cNvPr id="41" name="Text Box 42"/>
          <p:cNvSpPr txBox="1">
            <a:spLocks noChangeArrowheads="1"/>
          </p:cNvSpPr>
          <p:nvPr/>
        </p:nvSpPr>
        <p:spPr bwMode="auto">
          <a:xfrm>
            <a:off x="6905624" y="5127399"/>
            <a:ext cx="655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14M</a:t>
            </a:r>
          </a:p>
        </p:txBody>
      </p:sp>
      <p:sp>
        <p:nvSpPr>
          <p:cNvPr id="42" name="Text Box 43"/>
          <p:cNvSpPr txBox="1">
            <a:spLocks noChangeArrowheads="1"/>
          </p:cNvSpPr>
          <p:nvPr/>
        </p:nvSpPr>
        <p:spPr bwMode="auto">
          <a:xfrm>
            <a:off x="6769893" y="6094639"/>
            <a:ext cx="655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36M</a:t>
            </a:r>
          </a:p>
        </p:txBody>
      </p:sp>
      <p:sp>
        <p:nvSpPr>
          <p:cNvPr id="43" name="Text Box 44"/>
          <p:cNvSpPr txBox="1">
            <a:spLocks noChangeArrowheads="1"/>
          </p:cNvSpPr>
          <p:nvPr/>
        </p:nvSpPr>
        <p:spPr bwMode="auto">
          <a:xfrm>
            <a:off x="6897687" y="4046311"/>
            <a:ext cx="655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18M</a:t>
            </a:r>
          </a:p>
        </p:txBody>
      </p:sp>
      <p:sp>
        <p:nvSpPr>
          <p:cNvPr id="44" name="Text Box 45"/>
          <p:cNvSpPr txBox="1">
            <a:spLocks noChangeArrowheads="1"/>
          </p:cNvSpPr>
          <p:nvPr/>
        </p:nvSpPr>
        <p:spPr bwMode="auto">
          <a:xfrm>
            <a:off x="6905624" y="3038249"/>
            <a:ext cx="655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22M</a:t>
            </a:r>
          </a:p>
        </p:txBody>
      </p:sp>
      <p:sp>
        <p:nvSpPr>
          <p:cNvPr id="45" name="Text Box 46"/>
          <p:cNvSpPr txBox="1">
            <a:spLocks noChangeArrowheads="1"/>
          </p:cNvSpPr>
          <p:nvPr/>
        </p:nvSpPr>
        <p:spPr bwMode="auto">
          <a:xfrm>
            <a:off x="6897687" y="2390549"/>
            <a:ext cx="655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12M</a:t>
            </a:r>
          </a:p>
        </p:txBody>
      </p:sp>
      <p:sp>
        <p:nvSpPr>
          <p:cNvPr id="46" name="Text Box 47"/>
          <p:cNvSpPr txBox="1">
            <a:spLocks noChangeArrowheads="1"/>
          </p:cNvSpPr>
          <p:nvPr/>
        </p:nvSpPr>
        <p:spPr bwMode="auto">
          <a:xfrm>
            <a:off x="6977062" y="1742849"/>
            <a:ext cx="5175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8M</a:t>
            </a:r>
          </a:p>
        </p:txBody>
      </p:sp>
      <p:sp>
        <p:nvSpPr>
          <p:cNvPr id="47" name="Freeform 49"/>
          <p:cNvSpPr>
            <a:spLocks/>
          </p:cNvSpPr>
          <p:nvPr/>
        </p:nvSpPr>
        <p:spPr bwMode="auto">
          <a:xfrm flipH="1">
            <a:off x="6618287" y="4262211"/>
            <a:ext cx="657225" cy="447675"/>
          </a:xfrm>
          <a:custGeom>
            <a:avLst/>
            <a:gdLst>
              <a:gd name="T0" fmla="*/ 2147483647 w 357"/>
              <a:gd name="T1" fmla="*/ 0 h 282"/>
              <a:gd name="T2" fmla="*/ 2147483647 w 357"/>
              <a:gd name="T3" fmla="*/ 2147483647 h 282"/>
              <a:gd name="T4" fmla="*/ 0 w 357"/>
              <a:gd name="T5" fmla="*/ 2147483647 h 282"/>
              <a:gd name="T6" fmla="*/ 0 60000 65536"/>
              <a:gd name="T7" fmla="*/ 0 60000 65536"/>
              <a:gd name="T8" fmla="*/ 0 60000 65536"/>
              <a:gd name="T9" fmla="*/ 0 w 357"/>
              <a:gd name="T10" fmla="*/ 0 h 282"/>
              <a:gd name="T11" fmla="*/ 357 w 357"/>
              <a:gd name="T12" fmla="*/ 282 h 282"/>
            </a:gdLst>
            <a:ahLst/>
            <a:cxnLst>
              <a:cxn ang="T6">
                <a:pos x="T0" y="T1"/>
              </a:cxn>
              <a:cxn ang="T7">
                <a:pos x="T2" y="T3"/>
              </a:cxn>
              <a:cxn ang="T8">
                <a:pos x="T4" y="T5"/>
              </a:cxn>
            </a:cxnLst>
            <a:rect l="T9" t="T10" r="T11" b="T12"/>
            <a:pathLst>
              <a:path w="357" h="282">
                <a:moveTo>
                  <a:pt x="357" y="0"/>
                </a:moveTo>
                <a:lnTo>
                  <a:pt x="357" y="279"/>
                </a:lnTo>
                <a:lnTo>
                  <a:pt x="0" y="282"/>
                </a:lnTo>
              </a:path>
            </a:pathLst>
          </a:custGeom>
          <a:noFill/>
          <a:ln w="38100">
            <a:solidFill>
              <a:srgbClr val="FF0000"/>
            </a:solidFill>
            <a:round/>
            <a:headEnd/>
            <a:tailEnd type="stealth"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Text Box 50"/>
          <p:cNvSpPr txBox="1">
            <a:spLocks noChangeArrowheads="1"/>
          </p:cNvSpPr>
          <p:nvPr/>
        </p:nvSpPr>
        <p:spPr bwMode="auto">
          <a:xfrm>
            <a:off x="6248400" y="3543074"/>
            <a:ext cx="84931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eaLnBrk="1" hangingPunct="1"/>
            <a:r>
              <a:rPr lang="fa-IR" sz="2000">
                <a:cs typeface="B Nazanin" pitchFamily="2" charset="-78"/>
              </a:rPr>
              <a:t>آخرین </a:t>
            </a:r>
          </a:p>
          <a:p>
            <a:pPr algn="ctr" eaLnBrk="1" hangingPunct="1"/>
            <a:r>
              <a:rPr lang="fa-IR" sz="2000">
                <a:cs typeface="B Nazanin" pitchFamily="2" charset="-78"/>
              </a:rPr>
              <a:t>تخصیص</a:t>
            </a:r>
            <a:endParaRPr lang="en-US" sz="2000">
              <a:cs typeface="B Nazanin" pitchFamily="2" charset="-78"/>
            </a:endParaRPr>
          </a:p>
        </p:txBody>
      </p:sp>
      <p:sp>
        <p:nvSpPr>
          <p:cNvPr id="49" name="Rectangle 21"/>
          <p:cNvSpPr>
            <a:spLocks noChangeArrowheads="1"/>
          </p:cNvSpPr>
          <p:nvPr/>
        </p:nvSpPr>
        <p:spPr bwMode="auto">
          <a:xfrm>
            <a:off x="4595819" y="1796823"/>
            <a:ext cx="1008063" cy="2159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50" name="Rectangle 23"/>
          <p:cNvSpPr>
            <a:spLocks noChangeArrowheads="1"/>
          </p:cNvSpPr>
          <p:nvPr/>
        </p:nvSpPr>
        <p:spPr bwMode="auto">
          <a:xfrm>
            <a:off x="4595819" y="2373086"/>
            <a:ext cx="1008063" cy="360362"/>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51" name="Rectangle 24"/>
          <p:cNvSpPr>
            <a:spLocks noChangeArrowheads="1"/>
          </p:cNvSpPr>
          <p:nvPr/>
        </p:nvSpPr>
        <p:spPr bwMode="auto">
          <a:xfrm>
            <a:off x="4595819" y="2949348"/>
            <a:ext cx="1008063" cy="6477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52" name="Rectangle 25"/>
          <p:cNvSpPr>
            <a:spLocks noChangeArrowheads="1"/>
          </p:cNvSpPr>
          <p:nvPr/>
        </p:nvSpPr>
        <p:spPr bwMode="auto">
          <a:xfrm>
            <a:off x="4595819" y="3957411"/>
            <a:ext cx="1008063" cy="576262"/>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53" name="Rectangle 30"/>
          <p:cNvSpPr>
            <a:spLocks noChangeArrowheads="1"/>
          </p:cNvSpPr>
          <p:nvPr/>
        </p:nvSpPr>
        <p:spPr bwMode="auto">
          <a:xfrm>
            <a:off x="4595819" y="5252811"/>
            <a:ext cx="1008063" cy="21590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54" name="Rectangle 31"/>
          <p:cNvSpPr>
            <a:spLocks noChangeArrowheads="1"/>
          </p:cNvSpPr>
          <p:nvPr/>
        </p:nvSpPr>
        <p:spPr bwMode="auto">
          <a:xfrm>
            <a:off x="4595819" y="5829073"/>
            <a:ext cx="1008063" cy="863600"/>
          </a:xfrm>
          <a:prstGeom prst="rect">
            <a:avLst/>
          </a:prstGeom>
          <a:solidFill>
            <a:schemeClr val="bg1"/>
          </a:solidFill>
          <a:ln w="9525">
            <a:solidFill>
              <a:schemeClr val="tx1"/>
            </a:solidFill>
            <a:miter lim="800000"/>
            <a:headEnd/>
            <a:tailEnd/>
          </a:ln>
        </p:spPr>
        <p:txBody>
          <a:bodyPr wrap="none" anchor="ctr"/>
          <a:lstStyle/>
          <a:p>
            <a:pPr algn="ctr"/>
            <a:endParaRPr lang="en-US" sz="2000"/>
          </a:p>
        </p:txBody>
      </p:sp>
      <p:sp>
        <p:nvSpPr>
          <p:cNvPr id="55" name="Rectangle 33" descr="Wide upward diagonal"/>
          <p:cNvSpPr>
            <a:spLocks noChangeArrowheads="1"/>
          </p:cNvSpPr>
          <p:nvPr/>
        </p:nvSpPr>
        <p:spPr bwMode="auto">
          <a:xfrm>
            <a:off x="4595819" y="2012723"/>
            <a:ext cx="1008063" cy="360363"/>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56" name="Rectangle 34" descr="Wide upward diagonal"/>
          <p:cNvSpPr>
            <a:spLocks noChangeArrowheads="1"/>
          </p:cNvSpPr>
          <p:nvPr/>
        </p:nvSpPr>
        <p:spPr bwMode="auto">
          <a:xfrm>
            <a:off x="4595819" y="2733448"/>
            <a:ext cx="1008063" cy="215900"/>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57" name="Rectangle 35" descr="Wide upward diagonal"/>
          <p:cNvSpPr>
            <a:spLocks noChangeArrowheads="1"/>
          </p:cNvSpPr>
          <p:nvPr/>
        </p:nvSpPr>
        <p:spPr bwMode="auto">
          <a:xfrm>
            <a:off x="4595819" y="3597048"/>
            <a:ext cx="1008063" cy="360363"/>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58" name="Rectangle 36" descr="Wide upward diagonal"/>
          <p:cNvSpPr>
            <a:spLocks noChangeArrowheads="1"/>
          </p:cNvSpPr>
          <p:nvPr/>
        </p:nvSpPr>
        <p:spPr bwMode="auto">
          <a:xfrm>
            <a:off x="4595819" y="4533673"/>
            <a:ext cx="1008063" cy="360363"/>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59" name="Rectangle 37" descr="Wide upward diagonal"/>
          <p:cNvSpPr>
            <a:spLocks noChangeArrowheads="1"/>
          </p:cNvSpPr>
          <p:nvPr/>
        </p:nvSpPr>
        <p:spPr bwMode="auto">
          <a:xfrm>
            <a:off x="4595819" y="4894036"/>
            <a:ext cx="1008063" cy="360362"/>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a:p>
        </p:txBody>
      </p:sp>
      <p:sp>
        <p:nvSpPr>
          <p:cNvPr id="60" name="Rectangle 38" descr="Wide upward diagonal"/>
          <p:cNvSpPr>
            <a:spLocks noChangeArrowheads="1"/>
          </p:cNvSpPr>
          <p:nvPr/>
        </p:nvSpPr>
        <p:spPr bwMode="auto">
          <a:xfrm>
            <a:off x="4595819" y="5468711"/>
            <a:ext cx="1008063" cy="360362"/>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pPr algn="ctr"/>
            <a:endParaRPr lang="en-US"/>
          </a:p>
        </p:txBody>
      </p:sp>
      <p:sp>
        <p:nvSpPr>
          <p:cNvPr id="61" name="Text Box 42"/>
          <p:cNvSpPr txBox="1">
            <a:spLocks noChangeArrowheads="1"/>
          </p:cNvSpPr>
          <p:nvPr/>
        </p:nvSpPr>
        <p:spPr bwMode="auto">
          <a:xfrm>
            <a:off x="3875094" y="5109936"/>
            <a:ext cx="655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14M</a:t>
            </a:r>
          </a:p>
        </p:txBody>
      </p:sp>
      <p:sp>
        <p:nvSpPr>
          <p:cNvPr id="62" name="Text Box 43"/>
          <p:cNvSpPr txBox="1">
            <a:spLocks noChangeArrowheads="1"/>
          </p:cNvSpPr>
          <p:nvPr/>
        </p:nvSpPr>
        <p:spPr bwMode="auto">
          <a:xfrm>
            <a:off x="3875094" y="6044973"/>
            <a:ext cx="655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36M</a:t>
            </a:r>
          </a:p>
        </p:txBody>
      </p:sp>
      <p:sp>
        <p:nvSpPr>
          <p:cNvPr id="63" name="Text Box 44"/>
          <p:cNvSpPr txBox="1">
            <a:spLocks noChangeArrowheads="1"/>
          </p:cNvSpPr>
          <p:nvPr/>
        </p:nvSpPr>
        <p:spPr bwMode="auto">
          <a:xfrm>
            <a:off x="3867157" y="4028848"/>
            <a:ext cx="655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18M</a:t>
            </a:r>
          </a:p>
        </p:txBody>
      </p:sp>
      <p:sp>
        <p:nvSpPr>
          <p:cNvPr id="64" name="Text Box 45"/>
          <p:cNvSpPr txBox="1">
            <a:spLocks noChangeArrowheads="1"/>
          </p:cNvSpPr>
          <p:nvPr/>
        </p:nvSpPr>
        <p:spPr bwMode="auto">
          <a:xfrm>
            <a:off x="3780295" y="3044373"/>
            <a:ext cx="655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dirty="0"/>
              <a:t>22M</a:t>
            </a:r>
          </a:p>
        </p:txBody>
      </p:sp>
      <p:sp>
        <p:nvSpPr>
          <p:cNvPr id="65" name="Text Box 46"/>
          <p:cNvSpPr txBox="1">
            <a:spLocks noChangeArrowheads="1"/>
          </p:cNvSpPr>
          <p:nvPr/>
        </p:nvSpPr>
        <p:spPr bwMode="auto">
          <a:xfrm>
            <a:off x="3867157" y="2373086"/>
            <a:ext cx="655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12M</a:t>
            </a:r>
          </a:p>
        </p:txBody>
      </p:sp>
      <p:sp>
        <p:nvSpPr>
          <p:cNvPr id="66" name="Text Box 47"/>
          <p:cNvSpPr txBox="1">
            <a:spLocks noChangeArrowheads="1"/>
          </p:cNvSpPr>
          <p:nvPr/>
        </p:nvSpPr>
        <p:spPr bwMode="auto">
          <a:xfrm>
            <a:off x="3946532" y="1725386"/>
            <a:ext cx="5175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2000"/>
              <a:t>8M</a:t>
            </a:r>
          </a:p>
        </p:txBody>
      </p:sp>
      <p:sp>
        <p:nvSpPr>
          <p:cNvPr id="67" name="Freeform 49"/>
          <p:cNvSpPr>
            <a:spLocks/>
          </p:cNvSpPr>
          <p:nvPr/>
        </p:nvSpPr>
        <p:spPr bwMode="auto">
          <a:xfrm flipH="1">
            <a:off x="3587757" y="4244748"/>
            <a:ext cx="657225" cy="447675"/>
          </a:xfrm>
          <a:custGeom>
            <a:avLst/>
            <a:gdLst>
              <a:gd name="T0" fmla="*/ 2147483647 w 357"/>
              <a:gd name="T1" fmla="*/ 0 h 282"/>
              <a:gd name="T2" fmla="*/ 2147483647 w 357"/>
              <a:gd name="T3" fmla="*/ 2147483647 h 282"/>
              <a:gd name="T4" fmla="*/ 0 w 357"/>
              <a:gd name="T5" fmla="*/ 2147483647 h 282"/>
              <a:gd name="T6" fmla="*/ 0 60000 65536"/>
              <a:gd name="T7" fmla="*/ 0 60000 65536"/>
              <a:gd name="T8" fmla="*/ 0 60000 65536"/>
              <a:gd name="T9" fmla="*/ 0 w 357"/>
              <a:gd name="T10" fmla="*/ 0 h 282"/>
              <a:gd name="T11" fmla="*/ 357 w 357"/>
              <a:gd name="T12" fmla="*/ 282 h 282"/>
            </a:gdLst>
            <a:ahLst/>
            <a:cxnLst>
              <a:cxn ang="T6">
                <a:pos x="T0" y="T1"/>
              </a:cxn>
              <a:cxn ang="T7">
                <a:pos x="T2" y="T3"/>
              </a:cxn>
              <a:cxn ang="T8">
                <a:pos x="T4" y="T5"/>
              </a:cxn>
            </a:cxnLst>
            <a:rect l="T9" t="T10" r="T11" b="T12"/>
            <a:pathLst>
              <a:path w="357" h="282">
                <a:moveTo>
                  <a:pt x="357" y="0"/>
                </a:moveTo>
                <a:lnTo>
                  <a:pt x="357" y="279"/>
                </a:lnTo>
                <a:lnTo>
                  <a:pt x="0" y="282"/>
                </a:lnTo>
              </a:path>
            </a:pathLst>
          </a:custGeom>
          <a:noFill/>
          <a:ln w="38100">
            <a:solidFill>
              <a:srgbClr val="FF0000"/>
            </a:solidFill>
            <a:round/>
            <a:headEnd/>
            <a:tailEnd type="stealth"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8" name="Text Box 50"/>
          <p:cNvSpPr txBox="1">
            <a:spLocks noChangeArrowheads="1"/>
          </p:cNvSpPr>
          <p:nvPr/>
        </p:nvSpPr>
        <p:spPr bwMode="auto">
          <a:xfrm>
            <a:off x="3155957" y="3525611"/>
            <a:ext cx="84931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eaLnBrk="1" hangingPunct="1"/>
            <a:r>
              <a:rPr lang="fa-IR" sz="2000">
                <a:cs typeface="B Nazanin" pitchFamily="2" charset="-78"/>
              </a:rPr>
              <a:t>آخرین </a:t>
            </a:r>
          </a:p>
          <a:p>
            <a:pPr algn="ctr" eaLnBrk="1" hangingPunct="1"/>
            <a:r>
              <a:rPr lang="fa-IR" sz="2000">
                <a:cs typeface="B Nazanin" pitchFamily="2" charset="-78"/>
              </a:rPr>
              <a:t>تخصیص</a:t>
            </a:r>
            <a:endParaRPr lang="en-US" sz="2000">
              <a:cs typeface="B Nazanin" pitchFamily="2" charset="-78"/>
            </a:endParaRPr>
          </a:p>
        </p:txBody>
      </p:sp>
      <p:sp>
        <p:nvSpPr>
          <p:cNvPr id="69" name="Rectangle 53"/>
          <p:cNvSpPr>
            <a:spLocks noChangeArrowheads="1"/>
          </p:cNvSpPr>
          <p:nvPr/>
        </p:nvSpPr>
        <p:spPr bwMode="auto">
          <a:xfrm>
            <a:off x="1439861" y="3993923"/>
            <a:ext cx="1008063" cy="431800"/>
          </a:xfrm>
          <a:prstGeom prst="rect">
            <a:avLst/>
          </a:prstGeom>
          <a:solidFill>
            <a:srgbClr val="989896"/>
          </a:solidFill>
          <a:ln w="9525">
            <a:solidFill>
              <a:schemeClr val="tx1"/>
            </a:solidFill>
            <a:miter lim="800000"/>
            <a:headEnd/>
            <a:tailEnd/>
          </a:ln>
        </p:spPr>
        <p:txBody>
          <a:bodyPr wrap="none" anchor="ctr"/>
          <a:lstStyle/>
          <a:p>
            <a:endParaRPr lang="en-US"/>
          </a:p>
        </p:txBody>
      </p:sp>
      <p:sp>
        <p:nvSpPr>
          <p:cNvPr id="70" name="Rectangle 53"/>
          <p:cNvSpPr>
            <a:spLocks noChangeArrowheads="1"/>
          </p:cNvSpPr>
          <p:nvPr/>
        </p:nvSpPr>
        <p:spPr bwMode="auto">
          <a:xfrm>
            <a:off x="4604444" y="2949348"/>
            <a:ext cx="1008063" cy="431800"/>
          </a:xfrm>
          <a:prstGeom prst="rect">
            <a:avLst/>
          </a:prstGeom>
          <a:solidFill>
            <a:srgbClr val="989896"/>
          </a:solidFill>
          <a:ln w="9525">
            <a:solidFill>
              <a:schemeClr val="tx1"/>
            </a:solidFill>
            <a:miter lim="800000"/>
            <a:headEnd/>
            <a:tailEnd/>
          </a:ln>
        </p:spPr>
        <p:txBody>
          <a:bodyPr wrap="none" anchor="ctr"/>
          <a:lstStyle/>
          <a:p>
            <a:endParaRPr lang="en-US"/>
          </a:p>
        </p:txBody>
      </p:sp>
      <p:sp>
        <p:nvSpPr>
          <p:cNvPr id="71" name="Rectangle 53"/>
          <p:cNvSpPr>
            <a:spLocks noChangeArrowheads="1"/>
          </p:cNvSpPr>
          <p:nvPr/>
        </p:nvSpPr>
        <p:spPr bwMode="auto">
          <a:xfrm>
            <a:off x="7640075" y="5846536"/>
            <a:ext cx="1008063" cy="431800"/>
          </a:xfrm>
          <a:prstGeom prst="rect">
            <a:avLst/>
          </a:prstGeom>
          <a:solidFill>
            <a:srgbClr val="989896"/>
          </a:solidFill>
          <a:ln w="9525">
            <a:solidFill>
              <a:schemeClr val="tx1"/>
            </a:solidFill>
            <a:miter lim="800000"/>
            <a:headEnd/>
            <a:tailEnd/>
          </a:ln>
        </p:spPr>
        <p:txBody>
          <a:bodyPr wrap="none" anchor="ctr"/>
          <a:lstStyle/>
          <a:p>
            <a:endParaRPr lang="en-US"/>
          </a:p>
        </p:txBody>
      </p:sp>
      <p:sp>
        <p:nvSpPr>
          <p:cNvPr id="72" name="Text Box 58"/>
          <p:cNvSpPr txBox="1">
            <a:spLocks noChangeArrowheads="1"/>
          </p:cNvSpPr>
          <p:nvPr/>
        </p:nvSpPr>
        <p:spPr bwMode="auto">
          <a:xfrm>
            <a:off x="2447925" y="4352698"/>
            <a:ext cx="4587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400" b="1" dirty="0">
                <a:solidFill>
                  <a:srgbClr val="C00000"/>
                </a:solidFill>
              </a:rPr>
              <a:t>2M</a:t>
            </a:r>
          </a:p>
        </p:txBody>
      </p:sp>
      <p:sp>
        <p:nvSpPr>
          <p:cNvPr id="73" name="Left Brace 72"/>
          <p:cNvSpPr/>
          <p:nvPr/>
        </p:nvSpPr>
        <p:spPr>
          <a:xfrm>
            <a:off x="1223962" y="4046311"/>
            <a:ext cx="150813" cy="48736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4" name="Left Brace 73"/>
          <p:cNvSpPr/>
          <p:nvPr/>
        </p:nvSpPr>
        <p:spPr>
          <a:xfrm>
            <a:off x="4386835" y="2957626"/>
            <a:ext cx="150813" cy="63942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Left Brace 74"/>
          <p:cNvSpPr/>
          <p:nvPr/>
        </p:nvSpPr>
        <p:spPr>
          <a:xfrm>
            <a:off x="7427457" y="5876925"/>
            <a:ext cx="125867" cy="81574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Text Box 57"/>
          <p:cNvSpPr txBox="1">
            <a:spLocks noChangeArrowheads="1"/>
          </p:cNvSpPr>
          <p:nvPr/>
        </p:nvSpPr>
        <p:spPr bwMode="auto">
          <a:xfrm>
            <a:off x="5561020" y="3337123"/>
            <a:ext cx="4587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400" b="1" dirty="0">
                <a:solidFill>
                  <a:srgbClr val="C00000"/>
                </a:solidFill>
              </a:rPr>
              <a:t>6M</a:t>
            </a:r>
          </a:p>
        </p:txBody>
      </p:sp>
      <p:sp>
        <p:nvSpPr>
          <p:cNvPr id="77" name="Text Box 62"/>
          <p:cNvSpPr txBox="1">
            <a:spLocks noChangeArrowheads="1"/>
          </p:cNvSpPr>
          <p:nvPr/>
        </p:nvSpPr>
        <p:spPr bwMode="auto">
          <a:xfrm>
            <a:off x="8634637" y="6337625"/>
            <a:ext cx="609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400" b="1" dirty="0">
                <a:solidFill>
                  <a:srgbClr val="C00000"/>
                </a:solidFill>
              </a:rPr>
              <a:t>20M</a:t>
            </a:r>
          </a:p>
        </p:txBody>
      </p:sp>
      <p:sp>
        <p:nvSpPr>
          <p:cNvPr id="78" name="Rectangle 63" descr="Wide upward diagonal"/>
          <p:cNvSpPr>
            <a:spLocks noChangeArrowheads="1"/>
          </p:cNvSpPr>
          <p:nvPr/>
        </p:nvSpPr>
        <p:spPr bwMode="auto">
          <a:xfrm>
            <a:off x="244870" y="834348"/>
            <a:ext cx="292895" cy="265529"/>
          </a:xfrm>
          <a:prstGeom prst="rect">
            <a:avLst/>
          </a:prstGeom>
          <a:pattFill prst="wdUpDiag">
            <a:fgClr>
              <a:srgbClr val="989896"/>
            </a:fgClr>
            <a:bgClr>
              <a:schemeClr val="bg1"/>
            </a:bgClr>
          </a:pattFill>
          <a:ln w="9525">
            <a:solidFill>
              <a:schemeClr val="tx1"/>
            </a:solidFill>
            <a:miter lim="800000"/>
            <a:headEnd/>
            <a:tailEnd/>
          </a:ln>
        </p:spPr>
        <p:txBody>
          <a:bodyPr wrap="none" anchor="ctr"/>
          <a:lstStyle/>
          <a:p>
            <a:endParaRPr lang="en-US" sz="1200"/>
          </a:p>
        </p:txBody>
      </p:sp>
      <p:sp>
        <p:nvSpPr>
          <p:cNvPr id="79" name="Rectangle 64"/>
          <p:cNvSpPr>
            <a:spLocks noChangeArrowheads="1"/>
          </p:cNvSpPr>
          <p:nvPr/>
        </p:nvSpPr>
        <p:spPr bwMode="auto">
          <a:xfrm>
            <a:off x="244870" y="393940"/>
            <a:ext cx="292895" cy="262523"/>
          </a:xfrm>
          <a:prstGeom prst="rect">
            <a:avLst/>
          </a:prstGeom>
          <a:solidFill>
            <a:schemeClr val="bg1"/>
          </a:solidFill>
          <a:ln w="9525">
            <a:solidFill>
              <a:schemeClr val="tx1"/>
            </a:solidFill>
            <a:miter lim="800000"/>
            <a:headEnd/>
            <a:tailEnd/>
          </a:ln>
        </p:spPr>
        <p:txBody>
          <a:bodyPr wrap="none" anchor="ctr"/>
          <a:lstStyle/>
          <a:p>
            <a:endParaRPr lang="en-US" sz="1200"/>
          </a:p>
        </p:txBody>
      </p:sp>
      <p:sp>
        <p:nvSpPr>
          <p:cNvPr id="80" name="Text Box 65"/>
          <p:cNvSpPr txBox="1">
            <a:spLocks noChangeArrowheads="1"/>
          </p:cNvSpPr>
          <p:nvPr/>
        </p:nvSpPr>
        <p:spPr bwMode="auto">
          <a:xfrm>
            <a:off x="790575" y="393940"/>
            <a:ext cx="7793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r" rtl="1" eaLnBrk="1" hangingPunct="1"/>
            <a:r>
              <a:rPr lang="fa-IR" sz="1600">
                <a:cs typeface="B Nazanin" pitchFamily="2" charset="-78"/>
              </a:rPr>
              <a:t>بلوک آزاد</a:t>
            </a:r>
            <a:endParaRPr lang="en-US" sz="1600">
              <a:cs typeface="B Nazanin" pitchFamily="2" charset="-78"/>
            </a:endParaRPr>
          </a:p>
        </p:txBody>
      </p:sp>
      <p:sp>
        <p:nvSpPr>
          <p:cNvPr id="81" name="Text Box 66"/>
          <p:cNvSpPr txBox="1">
            <a:spLocks noChangeArrowheads="1"/>
          </p:cNvSpPr>
          <p:nvPr/>
        </p:nvSpPr>
        <p:spPr bwMode="auto">
          <a:xfrm>
            <a:off x="568325" y="797835"/>
            <a:ext cx="1597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rtl="1" eaLnBrk="1" hangingPunct="1"/>
            <a:r>
              <a:rPr lang="fa-IR" sz="1600">
                <a:cs typeface="B Nazanin" pitchFamily="2" charset="-78"/>
              </a:rPr>
              <a:t>بلوک تخصیص یافته</a:t>
            </a:r>
            <a:endParaRPr lang="en-US" sz="1600">
              <a:cs typeface="B Nazanin" pitchFamily="2" charset="-78"/>
            </a:endParaRPr>
          </a:p>
        </p:txBody>
      </p:sp>
      <p:sp>
        <p:nvSpPr>
          <p:cNvPr id="3" name="Slide Number Placeholder 2"/>
          <p:cNvSpPr>
            <a:spLocks noGrp="1"/>
          </p:cNvSpPr>
          <p:nvPr>
            <p:ph type="sldNum" sz="quarter" idx="12"/>
          </p:nvPr>
        </p:nvSpPr>
        <p:spPr>
          <a:xfrm>
            <a:off x="8360229" y="0"/>
            <a:ext cx="762000" cy="365125"/>
          </a:xfrm>
        </p:spPr>
        <p:txBody>
          <a:bodyPr/>
          <a:lstStyle/>
          <a:p>
            <a:fld id="{B6F15528-21DE-4FAA-801E-634DDDAF4B2B}" type="slidenum">
              <a:rPr lang="en-US" smtClean="0"/>
              <a:pPr/>
              <a:t>27</a:t>
            </a:fld>
            <a:endParaRPr lang="en-US" dirty="0"/>
          </a:p>
        </p:txBody>
      </p:sp>
    </p:spTree>
    <p:extLst>
      <p:ext uri="{BB962C8B-B14F-4D97-AF65-F5344CB8AC3E}">
        <p14:creationId xmlns:p14="http://schemas.microsoft.com/office/powerpoint/2010/main" val="186724574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500"/>
                                        <p:tgtEl>
                                          <p:spTgt spid="1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randombar(horizontal)">
                                      <p:cBhvr>
                                        <p:cTn id="34" dur="500"/>
                                        <p:tgtEl>
                                          <p:spTgt spid="13"/>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randombar(horizontal)">
                                      <p:cBhvr>
                                        <p:cTn id="40" dur="500"/>
                                        <p:tgtEl>
                                          <p:spTgt spid="15"/>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randombar(horizontal)">
                                      <p:cBhvr>
                                        <p:cTn id="43" dur="500"/>
                                        <p:tgtEl>
                                          <p:spTgt spid="16"/>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randombar(horizontal)">
                                      <p:cBhvr>
                                        <p:cTn id="46" dur="500"/>
                                        <p:tgtEl>
                                          <p:spTgt spid="17"/>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randombar(horizontal)">
                                      <p:cBhvr>
                                        <p:cTn id="49" dur="500"/>
                                        <p:tgtEl>
                                          <p:spTgt spid="18"/>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randombar(horizontal)">
                                      <p:cBhvr>
                                        <p:cTn id="52" dur="500"/>
                                        <p:tgtEl>
                                          <p:spTgt spid="19"/>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randombar(horizontal)">
                                      <p:cBhvr>
                                        <p:cTn id="55" dur="500"/>
                                        <p:tgtEl>
                                          <p:spTgt spid="20"/>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randombar(horizontal)">
                                      <p:cBhvr>
                                        <p:cTn id="58" dur="500"/>
                                        <p:tgtEl>
                                          <p:spTgt spid="2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randombar(horizontal)">
                                      <p:cBhvr>
                                        <p:cTn id="61" dur="500"/>
                                        <p:tgtEl>
                                          <p:spTgt spid="22"/>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randombar(horizontal)">
                                      <p:cBhvr>
                                        <p:cTn id="64" dur="500"/>
                                        <p:tgtEl>
                                          <p:spTgt spid="2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randombar(horizontal)">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500" fill="hold"/>
                                        <p:tgtEl>
                                          <p:spTgt spid="69"/>
                                        </p:tgtEl>
                                        <p:attrNameLst>
                                          <p:attrName>ppt_w</p:attrName>
                                        </p:attrNameLst>
                                      </p:cBhvr>
                                      <p:tavLst>
                                        <p:tav tm="0">
                                          <p:val>
                                            <p:fltVal val="0"/>
                                          </p:val>
                                        </p:tav>
                                        <p:tav tm="100000">
                                          <p:val>
                                            <p:strVal val="#ppt_w"/>
                                          </p:val>
                                        </p:tav>
                                      </p:tavLst>
                                    </p:anim>
                                    <p:anim calcmode="lin" valueType="num">
                                      <p:cBhvr>
                                        <p:cTn id="73" dur="500" fill="hold"/>
                                        <p:tgtEl>
                                          <p:spTgt spid="69"/>
                                        </p:tgtEl>
                                        <p:attrNameLst>
                                          <p:attrName>ppt_h</p:attrName>
                                        </p:attrNameLst>
                                      </p:cBhvr>
                                      <p:tavLst>
                                        <p:tav tm="0">
                                          <p:val>
                                            <p:fltVal val="0"/>
                                          </p:val>
                                        </p:tav>
                                        <p:tav tm="100000">
                                          <p:val>
                                            <p:strVal val="#ppt_h"/>
                                          </p:val>
                                        </p:tav>
                                      </p:tavLst>
                                    </p:anim>
                                    <p:animEffect transition="in" filter="fade">
                                      <p:cBhvr>
                                        <p:cTn id="74" dur="500"/>
                                        <p:tgtEl>
                                          <p:spTgt spid="69"/>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randombar(horizontal)">
                                      <p:cBhvr>
                                        <p:cTn id="77" dur="500"/>
                                        <p:tgtEl>
                                          <p:spTgt spid="7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randombar(horizontal)">
                                      <p:cBhvr>
                                        <p:cTn id="87" dur="500"/>
                                        <p:tgtEl>
                                          <p:spTgt spid="25"/>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randombar(horizontal)">
                                      <p:cBhvr>
                                        <p:cTn id="90" dur="500"/>
                                        <p:tgtEl>
                                          <p:spTgt spid="49"/>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randombar(horizontal)">
                                      <p:cBhvr>
                                        <p:cTn id="93" dur="500"/>
                                        <p:tgtEl>
                                          <p:spTgt spid="5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randombar(horizontal)">
                                      <p:cBhvr>
                                        <p:cTn id="96" dur="500"/>
                                        <p:tgtEl>
                                          <p:spTgt spid="51"/>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randombar(horizontal)">
                                      <p:cBhvr>
                                        <p:cTn id="99" dur="500"/>
                                        <p:tgtEl>
                                          <p:spTgt spid="52"/>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randombar(horizontal)">
                                      <p:cBhvr>
                                        <p:cTn id="102" dur="500"/>
                                        <p:tgtEl>
                                          <p:spTgt spid="53"/>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randombar(horizontal)">
                                      <p:cBhvr>
                                        <p:cTn id="105" dur="500"/>
                                        <p:tgtEl>
                                          <p:spTgt spid="55"/>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56"/>
                                        </p:tgtEl>
                                        <p:attrNameLst>
                                          <p:attrName>style.visibility</p:attrName>
                                        </p:attrNameLst>
                                      </p:cBhvr>
                                      <p:to>
                                        <p:strVal val="visible"/>
                                      </p:to>
                                    </p:set>
                                    <p:animEffect transition="in" filter="randombar(horizontal)">
                                      <p:cBhvr>
                                        <p:cTn id="108" dur="500"/>
                                        <p:tgtEl>
                                          <p:spTgt spid="56"/>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randombar(horizontal)">
                                      <p:cBhvr>
                                        <p:cTn id="111" dur="500"/>
                                        <p:tgtEl>
                                          <p:spTgt spid="57"/>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58"/>
                                        </p:tgtEl>
                                        <p:attrNameLst>
                                          <p:attrName>style.visibility</p:attrName>
                                        </p:attrNameLst>
                                      </p:cBhvr>
                                      <p:to>
                                        <p:strVal val="visible"/>
                                      </p:to>
                                    </p:set>
                                    <p:animEffect transition="in" filter="randombar(horizontal)">
                                      <p:cBhvr>
                                        <p:cTn id="114" dur="500"/>
                                        <p:tgtEl>
                                          <p:spTgt spid="58"/>
                                        </p:tgtEl>
                                      </p:cBhvr>
                                    </p:animEffect>
                                  </p:childTnLst>
                                </p:cTn>
                              </p:par>
                              <p:par>
                                <p:cTn id="115" presetID="14" presetClass="entr" presetSubtype="10" fill="hold" grpId="0" nodeType="with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randombar(horizontal)">
                                      <p:cBhvr>
                                        <p:cTn id="117" dur="500"/>
                                        <p:tgtEl>
                                          <p:spTgt spid="59"/>
                                        </p:tgtEl>
                                      </p:cBhvr>
                                    </p:animEffect>
                                  </p:childTnLst>
                                </p:cTn>
                              </p:par>
                              <p:par>
                                <p:cTn id="118" presetID="14" presetClass="entr" presetSubtype="10" fill="hold" grpId="0" nodeType="withEffect">
                                  <p:stCondLst>
                                    <p:cond delay="0"/>
                                  </p:stCondLst>
                                  <p:childTnLst>
                                    <p:set>
                                      <p:cBhvr>
                                        <p:cTn id="119" dur="1" fill="hold">
                                          <p:stCondLst>
                                            <p:cond delay="0"/>
                                          </p:stCondLst>
                                        </p:cTn>
                                        <p:tgtEl>
                                          <p:spTgt spid="60"/>
                                        </p:tgtEl>
                                        <p:attrNameLst>
                                          <p:attrName>style.visibility</p:attrName>
                                        </p:attrNameLst>
                                      </p:cBhvr>
                                      <p:to>
                                        <p:strVal val="visible"/>
                                      </p:to>
                                    </p:set>
                                    <p:animEffect transition="in" filter="randombar(horizontal)">
                                      <p:cBhvr>
                                        <p:cTn id="120" dur="500"/>
                                        <p:tgtEl>
                                          <p:spTgt spid="60"/>
                                        </p:tgtEl>
                                      </p:cBhvr>
                                    </p:animEffect>
                                  </p:childTnLst>
                                </p:cTn>
                              </p:par>
                              <p:par>
                                <p:cTn id="121" presetID="14" presetClass="entr" presetSubtype="10" fill="hold" grpId="0" nodeType="withEffect">
                                  <p:stCondLst>
                                    <p:cond delay="0"/>
                                  </p:stCondLst>
                                  <p:childTnLst>
                                    <p:set>
                                      <p:cBhvr>
                                        <p:cTn id="122" dur="1" fill="hold">
                                          <p:stCondLst>
                                            <p:cond delay="0"/>
                                          </p:stCondLst>
                                        </p:cTn>
                                        <p:tgtEl>
                                          <p:spTgt spid="61"/>
                                        </p:tgtEl>
                                        <p:attrNameLst>
                                          <p:attrName>style.visibility</p:attrName>
                                        </p:attrNameLst>
                                      </p:cBhvr>
                                      <p:to>
                                        <p:strVal val="visible"/>
                                      </p:to>
                                    </p:set>
                                    <p:animEffect transition="in" filter="randombar(horizontal)">
                                      <p:cBhvr>
                                        <p:cTn id="123" dur="500"/>
                                        <p:tgtEl>
                                          <p:spTgt spid="61"/>
                                        </p:tgtEl>
                                      </p:cBhvr>
                                    </p:animEffect>
                                  </p:childTnLst>
                                </p:cTn>
                              </p:par>
                              <p:par>
                                <p:cTn id="124" presetID="14" presetClass="entr" presetSubtype="10" fill="hold" grpId="0" nodeType="withEffect">
                                  <p:stCondLst>
                                    <p:cond delay="0"/>
                                  </p:stCondLst>
                                  <p:childTnLst>
                                    <p:set>
                                      <p:cBhvr>
                                        <p:cTn id="125" dur="1" fill="hold">
                                          <p:stCondLst>
                                            <p:cond delay="0"/>
                                          </p:stCondLst>
                                        </p:cTn>
                                        <p:tgtEl>
                                          <p:spTgt spid="62"/>
                                        </p:tgtEl>
                                        <p:attrNameLst>
                                          <p:attrName>style.visibility</p:attrName>
                                        </p:attrNameLst>
                                      </p:cBhvr>
                                      <p:to>
                                        <p:strVal val="visible"/>
                                      </p:to>
                                    </p:set>
                                    <p:animEffect transition="in" filter="randombar(horizontal)">
                                      <p:cBhvr>
                                        <p:cTn id="126" dur="500"/>
                                        <p:tgtEl>
                                          <p:spTgt spid="62"/>
                                        </p:tgtEl>
                                      </p:cBhvr>
                                    </p:animEffect>
                                  </p:childTnLst>
                                </p:cTn>
                              </p:par>
                              <p:par>
                                <p:cTn id="127" presetID="14" presetClass="entr" presetSubtype="10" fill="hold" grpId="0" nodeType="withEffect">
                                  <p:stCondLst>
                                    <p:cond delay="0"/>
                                  </p:stCondLst>
                                  <p:childTnLst>
                                    <p:set>
                                      <p:cBhvr>
                                        <p:cTn id="128" dur="1" fill="hold">
                                          <p:stCondLst>
                                            <p:cond delay="0"/>
                                          </p:stCondLst>
                                        </p:cTn>
                                        <p:tgtEl>
                                          <p:spTgt spid="63"/>
                                        </p:tgtEl>
                                        <p:attrNameLst>
                                          <p:attrName>style.visibility</p:attrName>
                                        </p:attrNameLst>
                                      </p:cBhvr>
                                      <p:to>
                                        <p:strVal val="visible"/>
                                      </p:to>
                                    </p:set>
                                    <p:animEffect transition="in" filter="randombar(horizontal)">
                                      <p:cBhvr>
                                        <p:cTn id="129" dur="500"/>
                                        <p:tgtEl>
                                          <p:spTgt spid="63"/>
                                        </p:tgtEl>
                                      </p:cBhvr>
                                    </p:animEffect>
                                  </p:childTnLst>
                                </p:cTn>
                              </p:par>
                              <p:par>
                                <p:cTn id="130" presetID="14" presetClass="entr" presetSubtype="10" fill="hold" grpId="0" nodeType="withEffect">
                                  <p:stCondLst>
                                    <p:cond delay="0"/>
                                  </p:stCondLst>
                                  <p:childTnLst>
                                    <p:set>
                                      <p:cBhvr>
                                        <p:cTn id="131" dur="1" fill="hold">
                                          <p:stCondLst>
                                            <p:cond delay="0"/>
                                          </p:stCondLst>
                                        </p:cTn>
                                        <p:tgtEl>
                                          <p:spTgt spid="64"/>
                                        </p:tgtEl>
                                        <p:attrNameLst>
                                          <p:attrName>style.visibility</p:attrName>
                                        </p:attrNameLst>
                                      </p:cBhvr>
                                      <p:to>
                                        <p:strVal val="visible"/>
                                      </p:to>
                                    </p:set>
                                    <p:animEffect transition="in" filter="randombar(horizontal)">
                                      <p:cBhvr>
                                        <p:cTn id="132" dur="500"/>
                                        <p:tgtEl>
                                          <p:spTgt spid="64"/>
                                        </p:tgtEl>
                                      </p:cBhvr>
                                    </p:animEffect>
                                  </p:childTnLst>
                                </p:cTn>
                              </p:par>
                              <p:par>
                                <p:cTn id="133" presetID="14" presetClass="entr" presetSubtype="10" fill="hold" grpId="0" nodeType="withEffect">
                                  <p:stCondLst>
                                    <p:cond delay="0"/>
                                  </p:stCondLst>
                                  <p:childTnLst>
                                    <p:set>
                                      <p:cBhvr>
                                        <p:cTn id="134" dur="1" fill="hold">
                                          <p:stCondLst>
                                            <p:cond delay="0"/>
                                          </p:stCondLst>
                                        </p:cTn>
                                        <p:tgtEl>
                                          <p:spTgt spid="65"/>
                                        </p:tgtEl>
                                        <p:attrNameLst>
                                          <p:attrName>style.visibility</p:attrName>
                                        </p:attrNameLst>
                                      </p:cBhvr>
                                      <p:to>
                                        <p:strVal val="visible"/>
                                      </p:to>
                                    </p:set>
                                    <p:animEffect transition="in" filter="randombar(horizontal)">
                                      <p:cBhvr>
                                        <p:cTn id="135" dur="500"/>
                                        <p:tgtEl>
                                          <p:spTgt spid="65"/>
                                        </p:tgtEl>
                                      </p:cBhvr>
                                    </p:animEffect>
                                  </p:childTnLst>
                                </p:cTn>
                              </p:par>
                              <p:par>
                                <p:cTn id="136" presetID="14" presetClass="entr" presetSubtype="10" fill="hold" grpId="0" nodeType="withEffect">
                                  <p:stCondLst>
                                    <p:cond delay="0"/>
                                  </p:stCondLst>
                                  <p:childTnLst>
                                    <p:set>
                                      <p:cBhvr>
                                        <p:cTn id="137" dur="1" fill="hold">
                                          <p:stCondLst>
                                            <p:cond delay="0"/>
                                          </p:stCondLst>
                                        </p:cTn>
                                        <p:tgtEl>
                                          <p:spTgt spid="66"/>
                                        </p:tgtEl>
                                        <p:attrNameLst>
                                          <p:attrName>style.visibility</p:attrName>
                                        </p:attrNameLst>
                                      </p:cBhvr>
                                      <p:to>
                                        <p:strVal val="visible"/>
                                      </p:to>
                                    </p:set>
                                    <p:animEffect transition="in" filter="randombar(horizontal)">
                                      <p:cBhvr>
                                        <p:cTn id="138" dur="500"/>
                                        <p:tgtEl>
                                          <p:spTgt spid="66"/>
                                        </p:tgtEl>
                                      </p:cBhvr>
                                    </p:animEffect>
                                  </p:childTnLst>
                                </p:cTn>
                              </p:par>
                              <p:par>
                                <p:cTn id="139" presetID="14" presetClass="entr" presetSubtype="10" fill="hold" grpId="0" nodeType="withEffect">
                                  <p:stCondLst>
                                    <p:cond delay="0"/>
                                  </p:stCondLst>
                                  <p:childTnLst>
                                    <p:set>
                                      <p:cBhvr>
                                        <p:cTn id="140" dur="1" fill="hold">
                                          <p:stCondLst>
                                            <p:cond delay="0"/>
                                          </p:stCondLst>
                                        </p:cTn>
                                        <p:tgtEl>
                                          <p:spTgt spid="54"/>
                                        </p:tgtEl>
                                        <p:attrNameLst>
                                          <p:attrName>style.visibility</p:attrName>
                                        </p:attrNameLst>
                                      </p:cBhvr>
                                      <p:to>
                                        <p:strVal val="visible"/>
                                      </p:to>
                                    </p:set>
                                    <p:animEffect transition="in" filter="randombar(horizontal)">
                                      <p:cBhvr>
                                        <p:cTn id="141" dur="500"/>
                                        <p:tgtEl>
                                          <p:spTgt spid="54"/>
                                        </p:tgtEl>
                                      </p:cBhvr>
                                    </p:animEffect>
                                  </p:childTnLst>
                                </p:cTn>
                              </p:par>
                              <p:par>
                                <p:cTn id="142" presetID="14" presetClass="entr" presetSubtype="10" fill="hold" grpId="0" nodeType="withEffect">
                                  <p:stCondLst>
                                    <p:cond delay="0"/>
                                  </p:stCondLst>
                                  <p:childTnLst>
                                    <p:set>
                                      <p:cBhvr>
                                        <p:cTn id="143" dur="1" fill="hold">
                                          <p:stCondLst>
                                            <p:cond delay="0"/>
                                          </p:stCondLst>
                                        </p:cTn>
                                        <p:tgtEl>
                                          <p:spTgt spid="67"/>
                                        </p:tgtEl>
                                        <p:attrNameLst>
                                          <p:attrName>style.visibility</p:attrName>
                                        </p:attrNameLst>
                                      </p:cBhvr>
                                      <p:to>
                                        <p:strVal val="visible"/>
                                      </p:to>
                                    </p:set>
                                    <p:animEffect transition="in" filter="randombar(horizontal)">
                                      <p:cBhvr>
                                        <p:cTn id="144" dur="500"/>
                                        <p:tgtEl>
                                          <p:spTgt spid="67"/>
                                        </p:tgtEl>
                                      </p:cBhvr>
                                    </p:animEffect>
                                  </p:childTnLst>
                                </p:cTn>
                              </p:par>
                              <p:par>
                                <p:cTn id="145" presetID="14" presetClass="entr" presetSubtype="10" fill="hold" grpId="0"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randombar(horizontal)">
                                      <p:cBhvr>
                                        <p:cTn id="147" dur="500"/>
                                        <p:tgtEl>
                                          <p:spTgt spid="68"/>
                                        </p:tgtEl>
                                      </p:cBhvr>
                                    </p:animEffect>
                                  </p:childTnLst>
                                </p:cTn>
                              </p:par>
                            </p:childTnLst>
                          </p:cTn>
                        </p:par>
                      </p:childTnLst>
                    </p:cTn>
                  </p:par>
                  <p:par>
                    <p:cTn id="148" fill="hold">
                      <p:stCondLst>
                        <p:cond delay="indefinite"/>
                      </p:stCondLst>
                      <p:childTnLst>
                        <p:par>
                          <p:cTn id="149" fill="hold">
                            <p:stCondLst>
                              <p:cond delay="0"/>
                            </p:stCondLst>
                            <p:childTnLst>
                              <p:par>
                                <p:cTn id="150" presetID="53" presetClass="entr" presetSubtype="16" fill="hold" grpId="0" nodeType="clickEffect">
                                  <p:stCondLst>
                                    <p:cond delay="0"/>
                                  </p:stCondLst>
                                  <p:childTnLst>
                                    <p:set>
                                      <p:cBhvr>
                                        <p:cTn id="151" dur="1" fill="hold">
                                          <p:stCondLst>
                                            <p:cond delay="0"/>
                                          </p:stCondLst>
                                        </p:cTn>
                                        <p:tgtEl>
                                          <p:spTgt spid="70"/>
                                        </p:tgtEl>
                                        <p:attrNameLst>
                                          <p:attrName>style.visibility</p:attrName>
                                        </p:attrNameLst>
                                      </p:cBhvr>
                                      <p:to>
                                        <p:strVal val="visible"/>
                                      </p:to>
                                    </p:set>
                                    <p:anim calcmode="lin" valueType="num">
                                      <p:cBhvr>
                                        <p:cTn id="152" dur="500" fill="hold"/>
                                        <p:tgtEl>
                                          <p:spTgt spid="70"/>
                                        </p:tgtEl>
                                        <p:attrNameLst>
                                          <p:attrName>ppt_w</p:attrName>
                                        </p:attrNameLst>
                                      </p:cBhvr>
                                      <p:tavLst>
                                        <p:tav tm="0">
                                          <p:val>
                                            <p:fltVal val="0"/>
                                          </p:val>
                                        </p:tav>
                                        <p:tav tm="100000">
                                          <p:val>
                                            <p:strVal val="#ppt_w"/>
                                          </p:val>
                                        </p:tav>
                                      </p:tavLst>
                                    </p:anim>
                                    <p:anim calcmode="lin" valueType="num">
                                      <p:cBhvr>
                                        <p:cTn id="153" dur="500" fill="hold"/>
                                        <p:tgtEl>
                                          <p:spTgt spid="70"/>
                                        </p:tgtEl>
                                        <p:attrNameLst>
                                          <p:attrName>ppt_h</p:attrName>
                                        </p:attrNameLst>
                                      </p:cBhvr>
                                      <p:tavLst>
                                        <p:tav tm="0">
                                          <p:val>
                                            <p:fltVal val="0"/>
                                          </p:val>
                                        </p:tav>
                                        <p:tav tm="100000">
                                          <p:val>
                                            <p:strVal val="#ppt_h"/>
                                          </p:val>
                                        </p:tav>
                                      </p:tavLst>
                                    </p:anim>
                                    <p:animEffect transition="in" filter="fade">
                                      <p:cBhvr>
                                        <p:cTn id="154" dur="500"/>
                                        <p:tgtEl>
                                          <p:spTgt spid="70"/>
                                        </p:tgtEl>
                                      </p:cBhvr>
                                    </p:animEffect>
                                  </p:childTnLst>
                                </p:cTn>
                              </p:par>
                              <p:par>
                                <p:cTn id="155" presetID="14" presetClass="entr" presetSubtype="10" fill="hold" grpId="0" nodeType="withEffect">
                                  <p:stCondLst>
                                    <p:cond delay="0"/>
                                  </p:stCondLst>
                                  <p:childTnLst>
                                    <p:set>
                                      <p:cBhvr>
                                        <p:cTn id="156" dur="1" fill="hold">
                                          <p:stCondLst>
                                            <p:cond delay="0"/>
                                          </p:stCondLst>
                                        </p:cTn>
                                        <p:tgtEl>
                                          <p:spTgt spid="74"/>
                                        </p:tgtEl>
                                        <p:attrNameLst>
                                          <p:attrName>style.visibility</p:attrName>
                                        </p:attrNameLst>
                                      </p:cBhvr>
                                      <p:to>
                                        <p:strVal val="visible"/>
                                      </p:to>
                                    </p:set>
                                    <p:animEffect transition="in" filter="randombar(horizontal)">
                                      <p:cBhvr>
                                        <p:cTn id="157" dur="500"/>
                                        <p:tgtEl>
                                          <p:spTgt spid="74"/>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76"/>
                                        </p:tgtEl>
                                        <p:attrNameLst>
                                          <p:attrName>style.visibility</p:attrName>
                                        </p:attrNameLst>
                                      </p:cBhvr>
                                      <p:to>
                                        <p:strVal val="visible"/>
                                      </p:to>
                                    </p:set>
                                    <p:anim calcmode="lin" valueType="num">
                                      <p:cBhvr>
                                        <p:cTn id="160" dur="500" fill="hold"/>
                                        <p:tgtEl>
                                          <p:spTgt spid="76"/>
                                        </p:tgtEl>
                                        <p:attrNameLst>
                                          <p:attrName>ppt_w</p:attrName>
                                        </p:attrNameLst>
                                      </p:cBhvr>
                                      <p:tavLst>
                                        <p:tav tm="0">
                                          <p:val>
                                            <p:fltVal val="0"/>
                                          </p:val>
                                        </p:tav>
                                        <p:tav tm="100000">
                                          <p:val>
                                            <p:strVal val="#ppt_w"/>
                                          </p:val>
                                        </p:tav>
                                      </p:tavLst>
                                    </p:anim>
                                    <p:anim calcmode="lin" valueType="num">
                                      <p:cBhvr>
                                        <p:cTn id="161" dur="500" fill="hold"/>
                                        <p:tgtEl>
                                          <p:spTgt spid="76"/>
                                        </p:tgtEl>
                                        <p:attrNameLst>
                                          <p:attrName>ppt_h</p:attrName>
                                        </p:attrNameLst>
                                      </p:cBhvr>
                                      <p:tavLst>
                                        <p:tav tm="0">
                                          <p:val>
                                            <p:fltVal val="0"/>
                                          </p:val>
                                        </p:tav>
                                        <p:tav tm="100000">
                                          <p:val>
                                            <p:strVal val="#ppt_h"/>
                                          </p:val>
                                        </p:tav>
                                      </p:tavLst>
                                    </p:anim>
                                    <p:animEffect transition="in" filter="fade">
                                      <p:cBhvr>
                                        <p:cTn id="162" dur="500"/>
                                        <p:tgtEl>
                                          <p:spTgt spid="76"/>
                                        </p:tgtEl>
                                      </p:cBhvr>
                                    </p:animEffect>
                                  </p:childTnLst>
                                </p:cTn>
                              </p:par>
                            </p:childTnLst>
                          </p:cTn>
                        </p:par>
                      </p:childTnLst>
                    </p:cTn>
                  </p:par>
                  <p:par>
                    <p:cTn id="163" fill="hold">
                      <p:stCondLst>
                        <p:cond delay="indefinite"/>
                      </p:stCondLst>
                      <p:childTnLst>
                        <p:par>
                          <p:cTn id="164" fill="hold">
                            <p:stCondLst>
                              <p:cond delay="0"/>
                            </p:stCondLst>
                            <p:childTnLst>
                              <p:par>
                                <p:cTn id="165" presetID="14" presetClass="entr" presetSubtype="10" fill="hold" grpId="0" nodeType="clickEffect">
                                  <p:stCondLst>
                                    <p:cond delay="0"/>
                                  </p:stCondLst>
                                  <p:childTnLst>
                                    <p:set>
                                      <p:cBhvr>
                                        <p:cTn id="166" dur="1" fill="hold">
                                          <p:stCondLst>
                                            <p:cond delay="0"/>
                                          </p:stCondLst>
                                        </p:cTn>
                                        <p:tgtEl>
                                          <p:spTgt spid="27"/>
                                        </p:tgtEl>
                                        <p:attrNameLst>
                                          <p:attrName>style.visibility</p:attrName>
                                        </p:attrNameLst>
                                      </p:cBhvr>
                                      <p:to>
                                        <p:strVal val="visible"/>
                                      </p:to>
                                    </p:set>
                                    <p:animEffect transition="in" filter="randombar(horizontal)">
                                      <p:cBhvr>
                                        <p:cTn id="167" dur="500"/>
                                        <p:tgtEl>
                                          <p:spTgt spid="27"/>
                                        </p:tgtEl>
                                      </p:cBhvr>
                                    </p:animEffect>
                                  </p:childTnLst>
                                </p:cTn>
                              </p:par>
                              <p:par>
                                <p:cTn id="168" presetID="14" presetClass="entr" presetSubtype="10" fill="hold" grpId="0" nodeType="withEffect">
                                  <p:stCondLst>
                                    <p:cond delay="0"/>
                                  </p:stCondLst>
                                  <p:childTnLst>
                                    <p:set>
                                      <p:cBhvr>
                                        <p:cTn id="169" dur="1" fill="hold">
                                          <p:stCondLst>
                                            <p:cond delay="0"/>
                                          </p:stCondLst>
                                        </p:cTn>
                                        <p:tgtEl>
                                          <p:spTgt spid="29"/>
                                        </p:tgtEl>
                                        <p:attrNameLst>
                                          <p:attrName>style.visibility</p:attrName>
                                        </p:attrNameLst>
                                      </p:cBhvr>
                                      <p:to>
                                        <p:strVal val="visible"/>
                                      </p:to>
                                    </p:set>
                                    <p:animEffect transition="in" filter="randombar(horizontal)">
                                      <p:cBhvr>
                                        <p:cTn id="170" dur="500"/>
                                        <p:tgtEl>
                                          <p:spTgt spid="29"/>
                                        </p:tgtEl>
                                      </p:cBhvr>
                                    </p:animEffect>
                                  </p:childTnLst>
                                </p:cTn>
                              </p:par>
                              <p:par>
                                <p:cTn id="171" presetID="14" presetClass="entr" presetSubtype="10" fill="hold" grpId="0" nodeType="withEffect">
                                  <p:stCondLst>
                                    <p:cond delay="0"/>
                                  </p:stCondLst>
                                  <p:childTnLst>
                                    <p:set>
                                      <p:cBhvr>
                                        <p:cTn id="172" dur="1" fill="hold">
                                          <p:stCondLst>
                                            <p:cond delay="0"/>
                                          </p:stCondLst>
                                        </p:cTn>
                                        <p:tgtEl>
                                          <p:spTgt spid="30"/>
                                        </p:tgtEl>
                                        <p:attrNameLst>
                                          <p:attrName>style.visibility</p:attrName>
                                        </p:attrNameLst>
                                      </p:cBhvr>
                                      <p:to>
                                        <p:strVal val="visible"/>
                                      </p:to>
                                    </p:set>
                                    <p:animEffect transition="in" filter="randombar(horizontal)">
                                      <p:cBhvr>
                                        <p:cTn id="173" dur="500"/>
                                        <p:tgtEl>
                                          <p:spTgt spid="30"/>
                                        </p:tgtEl>
                                      </p:cBhvr>
                                    </p:animEffect>
                                  </p:childTnLst>
                                </p:cTn>
                              </p:par>
                              <p:par>
                                <p:cTn id="174" presetID="14" presetClass="entr" presetSubtype="10" fill="hold" grpId="0" nodeType="withEffect">
                                  <p:stCondLst>
                                    <p:cond delay="0"/>
                                  </p:stCondLst>
                                  <p:childTnLst>
                                    <p:set>
                                      <p:cBhvr>
                                        <p:cTn id="175" dur="1" fill="hold">
                                          <p:stCondLst>
                                            <p:cond delay="0"/>
                                          </p:stCondLst>
                                        </p:cTn>
                                        <p:tgtEl>
                                          <p:spTgt spid="31"/>
                                        </p:tgtEl>
                                        <p:attrNameLst>
                                          <p:attrName>style.visibility</p:attrName>
                                        </p:attrNameLst>
                                      </p:cBhvr>
                                      <p:to>
                                        <p:strVal val="visible"/>
                                      </p:to>
                                    </p:set>
                                    <p:animEffect transition="in" filter="randombar(horizontal)">
                                      <p:cBhvr>
                                        <p:cTn id="176" dur="500"/>
                                        <p:tgtEl>
                                          <p:spTgt spid="31"/>
                                        </p:tgtEl>
                                      </p:cBhvr>
                                    </p:animEffect>
                                  </p:childTnLst>
                                </p:cTn>
                              </p:par>
                              <p:par>
                                <p:cTn id="177" presetID="14" presetClass="entr" presetSubtype="10" fill="hold" grpId="0" nodeType="withEffect">
                                  <p:stCondLst>
                                    <p:cond delay="0"/>
                                  </p:stCondLst>
                                  <p:childTnLst>
                                    <p:set>
                                      <p:cBhvr>
                                        <p:cTn id="178" dur="1" fill="hold">
                                          <p:stCondLst>
                                            <p:cond delay="0"/>
                                          </p:stCondLst>
                                        </p:cTn>
                                        <p:tgtEl>
                                          <p:spTgt spid="32"/>
                                        </p:tgtEl>
                                        <p:attrNameLst>
                                          <p:attrName>style.visibility</p:attrName>
                                        </p:attrNameLst>
                                      </p:cBhvr>
                                      <p:to>
                                        <p:strVal val="visible"/>
                                      </p:to>
                                    </p:set>
                                    <p:animEffect transition="in" filter="randombar(horizontal)">
                                      <p:cBhvr>
                                        <p:cTn id="179" dur="500"/>
                                        <p:tgtEl>
                                          <p:spTgt spid="32"/>
                                        </p:tgtEl>
                                      </p:cBhvr>
                                    </p:animEffect>
                                  </p:childTnLst>
                                </p:cTn>
                              </p:par>
                              <p:par>
                                <p:cTn id="180" presetID="14" presetClass="entr" presetSubtype="10" fill="hold" grpId="0" nodeType="with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randombar(horizontal)">
                                      <p:cBhvr>
                                        <p:cTn id="182" dur="500"/>
                                        <p:tgtEl>
                                          <p:spTgt spid="33"/>
                                        </p:tgtEl>
                                      </p:cBhvr>
                                    </p:animEffect>
                                  </p:childTnLst>
                                </p:cTn>
                              </p:par>
                              <p:par>
                                <p:cTn id="183" presetID="14" presetClass="entr" presetSubtype="10" fill="hold" grpId="0" nodeType="withEffect">
                                  <p:stCondLst>
                                    <p:cond delay="0"/>
                                  </p:stCondLst>
                                  <p:childTnLst>
                                    <p:set>
                                      <p:cBhvr>
                                        <p:cTn id="184" dur="1" fill="hold">
                                          <p:stCondLst>
                                            <p:cond delay="0"/>
                                          </p:stCondLst>
                                        </p:cTn>
                                        <p:tgtEl>
                                          <p:spTgt spid="34"/>
                                        </p:tgtEl>
                                        <p:attrNameLst>
                                          <p:attrName>style.visibility</p:attrName>
                                        </p:attrNameLst>
                                      </p:cBhvr>
                                      <p:to>
                                        <p:strVal val="visible"/>
                                      </p:to>
                                    </p:set>
                                    <p:animEffect transition="in" filter="randombar(horizontal)">
                                      <p:cBhvr>
                                        <p:cTn id="185" dur="500"/>
                                        <p:tgtEl>
                                          <p:spTgt spid="34"/>
                                        </p:tgtEl>
                                      </p:cBhvr>
                                    </p:animEffect>
                                  </p:childTnLst>
                                </p:cTn>
                              </p:par>
                              <p:par>
                                <p:cTn id="186" presetID="14" presetClass="entr" presetSubtype="10" fill="hold" grpId="0" nodeType="withEffect">
                                  <p:stCondLst>
                                    <p:cond delay="0"/>
                                  </p:stCondLst>
                                  <p:childTnLst>
                                    <p:set>
                                      <p:cBhvr>
                                        <p:cTn id="187" dur="1" fill="hold">
                                          <p:stCondLst>
                                            <p:cond delay="0"/>
                                          </p:stCondLst>
                                        </p:cTn>
                                        <p:tgtEl>
                                          <p:spTgt spid="35"/>
                                        </p:tgtEl>
                                        <p:attrNameLst>
                                          <p:attrName>style.visibility</p:attrName>
                                        </p:attrNameLst>
                                      </p:cBhvr>
                                      <p:to>
                                        <p:strVal val="visible"/>
                                      </p:to>
                                    </p:set>
                                    <p:animEffect transition="in" filter="randombar(horizontal)">
                                      <p:cBhvr>
                                        <p:cTn id="188" dur="500"/>
                                        <p:tgtEl>
                                          <p:spTgt spid="35"/>
                                        </p:tgtEl>
                                      </p:cBhvr>
                                    </p:animEffect>
                                  </p:childTnLst>
                                </p:cTn>
                              </p:par>
                              <p:par>
                                <p:cTn id="189" presetID="14" presetClass="entr" presetSubtype="10" fill="hold" grpId="0" nodeType="withEffect">
                                  <p:stCondLst>
                                    <p:cond delay="0"/>
                                  </p:stCondLst>
                                  <p:childTnLst>
                                    <p:set>
                                      <p:cBhvr>
                                        <p:cTn id="190" dur="1" fill="hold">
                                          <p:stCondLst>
                                            <p:cond delay="0"/>
                                          </p:stCondLst>
                                        </p:cTn>
                                        <p:tgtEl>
                                          <p:spTgt spid="36"/>
                                        </p:tgtEl>
                                        <p:attrNameLst>
                                          <p:attrName>style.visibility</p:attrName>
                                        </p:attrNameLst>
                                      </p:cBhvr>
                                      <p:to>
                                        <p:strVal val="visible"/>
                                      </p:to>
                                    </p:set>
                                    <p:animEffect transition="in" filter="randombar(horizontal)">
                                      <p:cBhvr>
                                        <p:cTn id="191" dur="500"/>
                                        <p:tgtEl>
                                          <p:spTgt spid="36"/>
                                        </p:tgtEl>
                                      </p:cBhvr>
                                    </p:animEffect>
                                  </p:childTnLst>
                                </p:cTn>
                              </p:par>
                              <p:par>
                                <p:cTn id="192" presetID="14" presetClass="entr" presetSubtype="10" fill="hold" grpId="0" nodeType="withEffect">
                                  <p:stCondLst>
                                    <p:cond delay="0"/>
                                  </p:stCondLst>
                                  <p:childTnLst>
                                    <p:set>
                                      <p:cBhvr>
                                        <p:cTn id="193" dur="1" fill="hold">
                                          <p:stCondLst>
                                            <p:cond delay="0"/>
                                          </p:stCondLst>
                                        </p:cTn>
                                        <p:tgtEl>
                                          <p:spTgt spid="37"/>
                                        </p:tgtEl>
                                        <p:attrNameLst>
                                          <p:attrName>style.visibility</p:attrName>
                                        </p:attrNameLst>
                                      </p:cBhvr>
                                      <p:to>
                                        <p:strVal val="visible"/>
                                      </p:to>
                                    </p:set>
                                    <p:animEffect transition="in" filter="randombar(horizontal)">
                                      <p:cBhvr>
                                        <p:cTn id="194" dur="500"/>
                                        <p:tgtEl>
                                          <p:spTgt spid="37"/>
                                        </p:tgtEl>
                                      </p:cBhvr>
                                    </p:animEffect>
                                  </p:childTnLst>
                                </p:cTn>
                              </p:par>
                              <p:par>
                                <p:cTn id="195" presetID="14" presetClass="entr" presetSubtype="10" fill="hold" grpId="0" nodeType="withEffect">
                                  <p:stCondLst>
                                    <p:cond delay="0"/>
                                  </p:stCondLst>
                                  <p:childTnLst>
                                    <p:set>
                                      <p:cBhvr>
                                        <p:cTn id="196" dur="1" fill="hold">
                                          <p:stCondLst>
                                            <p:cond delay="0"/>
                                          </p:stCondLst>
                                        </p:cTn>
                                        <p:tgtEl>
                                          <p:spTgt spid="38"/>
                                        </p:tgtEl>
                                        <p:attrNameLst>
                                          <p:attrName>style.visibility</p:attrName>
                                        </p:attrNameLst>
                                      </p:cBhvr>
                                      <p:to>
                                        <p:strVal val="visible"/>
                                      </p:to>
                                    </p:set>
                                    <p:animEffect transition="in" filter="randombar(horizontal)">
                                      <p:cBhvr>
                                        <p:cTn id="197" dur="500"/>
                                        <p:tgtEl>
                                          <p:spTgt spid="38"/>
                                        </p:tgtEl>
                                      </p:cBhvr>
                                    </p:animEffect>
                                  </p:childTnLst>
                                </p:cTn>
                              </p:par>
                              <p:par>
                                <p:cTn id="198" presetID="14" presetClass="entr" presetSubtype="10" fill="hold" grpId="0" nodeType="withEffect">
                                  <p:stCondLst>
                                    <p:cond delay="0"/>
                                  </p:stCondLst>
                                  <p:childTnLst>
                                    <p:set>
                                      <p:cBhvr>
                                        <p:cTn id="199" dur="1" fill="hold">
                                          <p:stCondLst>
                                            <p:cond delay="0"/>
                                          </p:stCondLst>
                                        </p:cTn>
                                        <p:tgtEl>
                                          <p:spTgt spid="39"/>
                                        </p:tgtEl>
                                        <p:attrNameLst>
                                          <p:attrName>style.visibility</p:attrName>
                                        </p:attrNameLst>
                                      </p:cBhvr>
                                      <p:to>
                                        <p:strVal val="visible"/>
                                      </p:to>
                                    </p:set>
                                    <p:animEffect transition="in" filter="randombar(horizontal)">
                                      <p:cBhvr>
                                        <p:cTn id="200" dur="500"/>
                                        <p:tgtEl>
                                          <p:spTgt spid="39"/>
                                        </p:tgtEl>
                                      </p:cBhvr>
                                    </p:animEffect>
                                  </p:childTnLst>
                                </p:cTn>
                              </p:par>
                              <p:par>
                                <p:cTn id="201" presetID="14" presetClass="entr" presetSubtype="10" fill="hold" grpId="0" nodeType="withEffect">
                                  <p:stCondLst>
                                    <p:cond delay="0"/>
                                  </p:stCondLst>
                                  <p:childTnLst>
                                    <p:set>
                                      <p:cBhvr>
                                        <p:cTn id="202" dur="1" fill="hold">
                                          <p:stCondLst>
                                            <p:cond delay="0"/>
                                          </p:stCondLst>
                                        </p:cTn>
                                        <p:tgtEl>
                                          <p:spTgt spid="40"/>
                                        </p:tgtEl>
                                        <p:attrNameLst>
                                          <p:attrName>style.visibility</p:attrName>
                                        </p:attrNameLst>
                                      </p:cBhvr>
                                      <p:to>
                                        <p:strVal val="visible"/>
                                      </p:to>
                                    </p:set>
                                    <p:animEffect transition="in" filter="randombar(horizontal)">
                                      <p:cBhvr>
                                        <p:cTn id="203" dur="500"/>
                                        <p:tgtEl>
                                          <p:spTgt spid="40"/>
                                        </p:tgtEl>
                                      </p:cBhvr>
                                    </p:animEffect>
                                  </p:childTnLst>
                                </p:cTn>
                              </p:par>
                              <p:par>
                                <p:cTn id="204" presetID="14" presetClass="entr" presetSubtype="10" fill="hold" grpId="0" nodeType="withEffect">
                                  <p:stCondLst>
                                    <p:cond delay="0"/>
                                  </p:stCondLst>
                                  <p:childTnLst>
                                    <p:set>
                                      <p:cBhvr>
                                        <p:cTn id="205" dur="1" fill="hold">
                                          <p:stCondLst>
                                            <p:cond delay="0"/>
                                          </p:stCondLst>
                                        </p:cTn>
                                        <p:tgtEl>
                                          <p:spTgt spid="41"/>
                                        </p:tgtEl>
                                        <p:attrNameLst>
                                          <p:attrName>style.visibility</p:attrName>
                                        </p:attrNameLst>
                                      </p:cBhvr>
                                      <p:to>
                                        <p:strVal val="visible"/>
                                      </p:to>
                                    </p:set>
                                    <p:animEffect transition="in" filter="randombar(horizontal)">
                                      <p:cBhvr>
                                        <p:cTn id="206" dur="500"/>
                                        <p:tgtEl>
                                          <p:spTgt spid="41"/>
                                        </p:tgtEl>
                                      </p:cBhvr>
                                    </p:animEffect>
                                  </p:childTnLst>
                                </p:cTn>
                              </p:par>
                              <p:par>
                                <p:cTn id="207" presetID="14" presetClass="entr" presetSubtype="10" fill="hold" grpId="0" nodeType="withEffect">
                                  <p:stCondLst>
                                    <p:cond delay="0"/>
                                  </p:stCondLst>
                                  <p:childTnLst>
                                    <p:set>
                                      <p:cBhvr>
                                        <p:cTn id="208" dur="1" fill="hold">
                                          <p:stCondLst>
                                            <p:cond delay="0"/>
                                          </p:stCondLst>
                                        </p:cTn>
                                        <p:tgtEl>
                                          <p:spTgt spid="42"/>
                                        </p:tgtEl>
                                        <p:attrNameLst>
                                          <p:attrName>style.visibility</p:attrName>
                                        </p:attrNameLst>
                                      </p:cBhvr>
                                      <p:to>
                                        <p:strVal val="visible"/>
                                      </p:to>
                                    </p:set>
                                    <p:animEffect transition="in" filter="randombar(horizontal)">
                                      <p:cBhvr>
                                        <p:cTn id="209" dur="500"/>
                                        <p:tgtEl>
                                          <p:spTgt spid="42"/>
                                        </p:tgtEl>
                                      </p:cBhvr>
                                    </p:animEffect>
                                  </p:childTnLst>
                                </p:cTn>
                              </p:par>
                              <p:par>
                                <p:cTn id="210" presetID="14" presetClass="entr" presetSubtype="10" fill="hold" grpId="0" nodeType="withEffect">
                                  <p:stCondLst>
                                    <p:cond delay="0"/>
                                  </p:stCondLst>
                                  <p:childTnLst>
                                    <p:set>
                                      <p:cBhvr>
                                        <p:cTn id="211" dur="1" fill="hold">
                                          <p:stCondLst>
                                            <p:cond delay="0"/>
                                          </p:stCondLst>
                                        </p:cTn>
                                        <p:tgtEl>
                                          <p:spTgt spid="43"/>
                                        </p:tgtEl>
                                        <p:attrNameLst>
                                          <p:attrName>style.visibility</p:attrName>
                                        </p:attrNameLst>
                                      </p:cBhvr>
                                      <p:to>
                                        <p:strVal val="visible"/>
                                      </p:to>
                                    </p:set>
                                    <p:animEffect transition="in" filter="randombar(horizontal)">
                                      <p:cBhvr>
                                        <p:cTn id="212" dur="500"/>
                                        <p:tgtEl>
                                          <p:spTgt spid="43"/>
                                        </p:tgtEl>
                                      </p:cBhvr>
                                    </p:animEffect>
                                  </p:childTnLst>
                                </p:cTn>
                              </p:par>
                              <p:par>
                                <p:cTn id="213" presetID="14" presetClass="entr" presetSubtype="10" fill="hold" grpId="0" nodeType="withEffect">
                                  <p:stCondLst>
                                    <p:cond delay="0"/>
                                  </p:stCondLst>
                                  <p:childTnLst>
                                    <p:set>
                                      <p:cBhvr>
                                        <p:cTn id="214" dur="1" fill="hold">
                                          <p:stCondLst>
                                            <p:cond delay="0"/>
                                          </p:stCondLst>
                                        </p:cTn>
                                        <p:tgtEl>
                                          <p:spTgt spid="44"/>
                                        </p:tgtEl>
                                        <p:attrNameLst>
                                          <p:attrName>style.visibility</p:attrName>
                                        </p:attrNameLst>
                                      </p:cBhvr>
                                      <p:to>
                                        <p:strVal val="visible"/>
                                      </p:to>
                                    </p:set>
                                    <p:animEffect transition="in" filter="randombar(horizontal)">
                                      <p:cBhvr>
                                        <p:cTn id="215" dur="500"/>
                                        <p:tgtEl>
                                          <p:spTgt spid="44"/>
                                        </p:tgtEl>
                                      </p:cBhvr>
                                    </p:animEffect>
                                  </p:childTnLst>
                                </p:cTn>
                              </p:par>
                              <p:par>
                                <p:cTn id="216" presetID="14" presetClass="entr" presetSubtype="10" fill="hold" grpId="0" nodeType="withEffect">
                                  <p:stCondLst>
                                    <p:cond delay="0"/>
                                  </p:stCondLst>
                                  <p:childTnLst>
                                    <p:set>
                                      <p:cBhvr>
                                        <p:cTn id="217" dur="1" fill="hold">
                                          <p:stCondLst>
                                            <p:cond delay="0"/>
                                          </p:stCondLst>
                                        </p:cTn>
                                        <p:tgtEl>
                                          <p:spTgt spid="45"/>
                                        </p:tgtEl>
                                        <p:attrNameLst>
                                          <p:attrName>style.visibility</p:attrName>
                                        </p:attrNameLst>
                                      </p:cBhvr>
                                      <p:to>
                                        <p:strVal val="visible"/>
                                      </p:to>
                                    </p:set>
                                    <p:animEffect transition="in" filter="randombar(horizontal)">
                                      <p:cBhvr>
                                        <p:cTn id="218" dur="500"/>
                                        <p:tgtEl>
                                          <p:spTgt spid="45"/>
                                        </p:tgtEl>
                                      </p:cBhvr>
                                    </p:animEffect>
                                  </p:childTnLst>
                                </p:cTn>
                              </p:par>
                              <p:par>
                                <p:cTn id="219" presetID="14" presetClass="entr" presetSubtype="10" fill="hold" grpId="0" nodeType="withEffect">
                                  <p:stCondLst>
                                    <p:cond delay="0"/>
                                  </p:stCondLst>
                                  <p:childTnLst>
                                    <p:set>
                                      <p:cBhvr>
                                        <p:cTn id="220" dur="1" fill="hold">
                                          <p:stCondLst>
                                            <p:cond delay="0"/>
                                          </p:stCondLst>
                                        </p:cTn>
                                        <p:tgtEl>
                                          <p:spTgt spid="46"/>
                                        </p:tgtEl>
                                        <p:attrNameLst>
                                          <p:attrName>style.visibility</p:attrName>
                                        </p:attrNameLst>
                                      </p:cBhvr>
                                      <p:to>
                                        <p:strVal val="visible"/>
                                      </p:to>
                                    </p:set>
                                    <p:animEffect transition="in" filter="randombar(horizontal)">
                                      <p:cBhvr>
                                        <p:cTn id="221" dur="500"/>
                                        <p:tgtEl>
                                          <p:spTgt spid="46"/>
                                        </p:tgtEl>
                                      </p:cBhvr>
                                    </p:animEffect>
                                  </p:childTnLst>
                                </p:cTn>
                              </p:par>
                              <p:par>
                                <p:cTn id="222" presetID="14" presetClass="entr" presetSubtype="10" fill="hold" grpId="0" nodeType="withEffect">
                                  <p:stCondLst>
                                    <p:cond delay="0"/>
                                  </p:stCondLst>
                                  <p:childTnLst>
                                    <p:set>
                                      <p:cBhvr>
                                        <p:cTn id="223" dur="1" fill="hold">
                                          <p:stCondLst>
                                            <p:cond delay="0"/>
                                          </p:stCondLst>
                                        </p:cTn>
                                        <p:tgtEl>
                                          <p:spTgt spid="47"/>
                                        </p:tgtEl>
                                        <p:attrNameLst>
                                          <p:attrName>style.visibility</p:attrName>
                                        </p:attrNameLst>
                                      </p:cBhvr>
                                      <p:to>
                                        <p:strVal val="visible"/>
                                      </p:to>
                                    </p:set>
                                    <p:animEffect transition="in" filter="randombar(horizontal)">
                                      <p:cBhvr>
                                        <p:cTn id="224" dur="500"/>
                                        <p:tgtEl>
                                          <p:spTgt spid="47"/>
                                        </p:tgtEl>
                                      </p:cBhvr>
                                    </p:animEffect>
                                  </p:childTnLst>
                                </p:cTn>
                              </p:par>
                              <p:par>
                                <p:cTn id="225" presetID="14" presetClass="entr" presetSubtype="10" fill="hold" grpId="0" nodeType="withEffect">
                                  <p:stCondLst>
                                    <p:cond delay="0"/>
                                  </p:stCondLst>
                                  <p:childTnLst>
                                    <p:set>
                                      <p:cBhvr>
                                        <p:cTn id="226" dur="1" fill="hold">
                                          <p:stCondLst>
                                            <p:cond delay="0"/>
                                          </p:stCondLst>
                                        </p:cTn>
                                        <p:tgtEl>
                                          <p:spTgt spid="48"/>
                                        </p:tgtEl>
                                        <p:attrNameLst>
                                          <p:attrName>style.visibility</p:attrName>
                                        </p:attrNameLst>
                                      </p:cBhvr>
                                      <p:to>
                                        <p:strVal val="visible"/>
                                      </p:to>
                                    </p:set>
                                    <p:animEffect transition="in" filter="randombar(horizontal)">
                                      <p:cBhvr>
                                        <p:cTn id="227" dur="500"/>
                                        <p:tgtEl>
                                          <p:spTgt spid="48"/>
                                        </p:tgtEl>
                                      </p:cBhvr>
                                    </p:animEffect>
                                  </p:childTnLst>
                                </p:cTn>
                              </p:par>
                            </p:childTnLst>
                          </p:cTn>
                        </p:par>
                      </p:childTnLst>
                    </p:cTn>
                  </p:par>
                  <p:par>
                    <p:cTn id="228" fill="hold">
                      <p:stCondLst>
                        <p:cond delay="indefinite"/>
                      </p:stCondLst>
                      <p:childTnLst>
                        <p:par>
                          <p:cTn id="229" fill="hold">
                            <p:stCondLst>
                              <p:cond delay="0"/>
                            </p:stCondLst>
                            <p:childTnLst>
                              <p:par>
                                <p:cTn id="230" presetID="53" presetClass="entr" presetSubtype="16" fill="hold" grpId="0" nodeType="clickEffect">
                                  <p:stCondLst>
                                    <p:cond delay="0"/>
                                  </p:stCondLst>
                                  <p:childTnLst>
                                    <p:set>
                                      <p:cBhvr>
                                        <p:cTn id="231" dur="1" fill="hold">
                                          <p:stCondLst>
                                            <p:cond delay="0"/>
                                          </p:stCondLst>
                                        </p:cTn>
                                        <p:tgtEl>
                                          <p:spTgt spid="71"/>
                                        </p:tgtEl>
                                        <p:attrNameLst>
                                          <p:attrName>style.visibility</p:attrName>
                                        </p:attrNameLst>
                                      </p:cBhvr>
                                      <p:to>
                                        <p:strVal val="visible"/>
                                      </p:to>
                                    </p:set>
                                    <p:anim calcmode="lin" valueType="num">
                                      <p:cBhvr>
                                        <p:cTn id="232" dur="500" fill="hold"/>
                                        <p:tgtEl>
                                          <p:spTgt spid="71"/>
                                        </p:tgtEl>
                                        <p:attrNameLst>
                                          <p:attrName>ppt_w</p:attrName>
                                        </p:attrNameLst>
                                      </p:cBhvr>
                                      <p:tavLst>
                                        <p:tav tm="0">
                                          <p:val>
                                            <p:fltVal val="0"/>
                                          </p:val>
                                        </p:tav>
                                        <p:tav tm="100000">
                                          <p:val>
                                            <p:strVal val="#ppt_w"/>
                                          </p:val>
                                        </p:tav>
                                      </p:tavLst>
                                    </p:anim>
                                    <p:anim calcmode="lin" valueType="num">
                                      <p:cBhvr>
                                        <p:cTn id="233" dur="500" fill="hold"/>
                                        <p:tgtEl>
                                          <p:spTgt spid="71"/>
                                        </p:tgtEl>
                                        <p:attrNameLst>
                                          <p:attrName>ppt_h</p:attrName>
                                        </p:attrNameLst>
                                      </p:cBhvr>
                                      <p:tavLst>
                                        <p:tav tm="0">
                                          <p:val>
                                            <p:fltVal val="0"/>
                                          </p:val>
                                        </p:tav>
                                        <p:tav tm="100000">
                                          <p:val>
                                            <p:strVal val="#ppt_h"/>
                                          </p:val>
                                        </p:tav>
                                      </p:tavLst>
                                    </p:anim>
                                    <p:animEffect transition="in" filter="fade">
                                      <p:cBhvr>
                                        <p:cTn id="234" dur="500"/>
                                        <p:tgtEl>
                                          <p:spTgt spid="71"/>
                                        </p:tgtEl>
                                      </p:cBhvr>
                                    </p:animEffect>
                                  </p:childTnLst>
                                </p:cTn>
                              </p:par>
                              <p:par>
                                <p:cTn id="235" presetID="14" presetClass="entr" presetSubtype="10" fill="hold" grpId="0" nodeType="withEffect">
                                  <p:stCondLst>
                                    <p:cond delay="0"/>
                                  </p:stCondLst>
                                  <p:childTnLst>
                                    <p:set>
                                      <p:cBhvr>
                                        <p:cTn id="236" dur="1" fill="hold">
                                          <p:stCondLst>
                                            <p:cond delay="0"/>
                                          </p:stCondLst>
                                        </p:cTn>
                                        <p:tgtEl>
                                          <p:spTgt spid="75"/>
                                        </p:tgtEl>
                                        <p:attrNameLst>
                                          <p:attrName>style.visibility</p:attrName>
                                        </p:attrNameLst>
                                      </p:cBhvr>
                                      <p:to>
                                        <p:strVal val="visible"/>
                                      </p:to>
                                    </p:set>
                                    <p:animEffect transition="in" filter="randombar(horizontal)">
                                      <p:cBhvr>
                                        <p:cTn id="237" dur="500"/>
                                        <p:tgtEl>
                                          <p:spTgt spid="75"/>
                                        </p:tgtEl>
                                      </p:cBhvr>
                                    </p:animEffect>
                                  </p:childTnLst>
                                </p:cTn>
                              </p:par>
                              <p:par>
                                <p:cTn id="238" presetID="53" presetClass="entr" presetSubtype="16" fill="hold" grpId="0" nodeType="withEffect">
                                  <p:stCondLst>
                                    <p:cond delay="0"/>
                                  </p:stCondLst>
                                  <p:childTnLst>
                                    <p:set>
                                      <p:cBhvr>
                                        <p:cTn id="239" dur="1" fill="hold">
                                          <p:stCondLst>
                                            <p:cond delay="0"/>
                                          </p:stCondLst>
                                        </p:cTn>
                                        <p:tgtEl>
                                          <p:spTgt spid="77"/>
                                        </p:tgtEl>
                                        <p:attrNameLst>
                                          <p:attrName>style.visibility</p:attrName>
                                        </p:attrNameLst>
                                      </p:cBhvr>
                                      <p:to>
                                        <p:strVal val="visible"/>
                                      </p:to>
                                    </p:set>
                                    <p:anim calcmode="lin" valueType="num">
                                      <p:cBhvr>
                                        <p:cTn id="240" dur="500" fill="hold"/>
                                        <p:tgtEl>
                                          <p:spTgt spid="77"/>
                                        </p:tgtEl>
                                        <p:attrNameLst>
                                          <p:attrName>ppt_w</p:attrName>
                                        </p:attrNameLst>
                                      </p:cBhvr>
                                      <p:tavLst>
                                        <p:tav tm="0">
                                          <p:val>
                                            <p:fltVal val="0"/>
                                          </p:val>
                                        </p:tav>
                                        <p:tav tm="100000">
                                          <p:val>
                                            <p:strVal val="#ppt_w"/>
                                          </p:val>
                                        </p:tav>
                                      </p:tavLst>
                                    </p:anim>
                                    <p:anim calcmode="lin" valueType="num">
                                      <p:cBhvr>
                                        <p:cTn id="241" dur="500" fill="hold"/>
                                        <p:tgtEl>
                                          <p:spTgt spid="77"/>
                                        </p:tgtEl>
                                        <p:attrNameLst>
                                          <p:attrName>ppt_h</p:attrName>
                                        </p:attrNameLst>
                                      </p:cBhvr>
                                      <p:tavLst>
                                        <p:tav tm="0">
                                          <p:val>
                                            <p:fltVal val="0"/>
                                          </p:val>
                                        </p:tav>
                                        <p:tav tm="100000">
                                          <p:val>
                                            <p:strVal val="#ppt_h"/>
                                          </p:val>
                                        </p:tav>
                                      </p:tavLst>
                                    </p:anim>
                                    <p:animEffect transition="in" filter="fade">
                                      <p:cBhvr>
                                        <p:cTn id="24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animBg="1"/>
      <p:bldP spid="24" grpId="0"/>
      <p:bldP spid="25" grpId="0"/>
      <p:bldP spid="26" grpId="0"/>
      <p:bldP spid="27" grpId="0"/>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animBg="1"/>
      <p:bldP spid="48" grpId="0"/>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animBg="1"/>
      <p:bldP spid="68" grpId="0"/>
      <p:bldP spid="69" grpId="0" animBg="1"/>
      <p:bldP spid="70" grpId="0" animBg="1"/>
      <p:bldP spid="71" grpId="0" animBg="1"/>
      <p:bldP spid="72" grpId="0"/>
      <p:bldP spid="73" grpId="0" animBg="1"/>
      <p:bldP spid="74" grpId="0" animBg="1"/>
      <p:bldP spid="75" grpId="0" animBg="1"/>
      <p:bldP spid="76" grpId="0"/>
      <p:bldP spid="7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62000" y="457200"/>
            <a:ext cx="7543800" cy="685800"/>
          </a:xfrm>
        </p:spPr>
        <p:txBody>
          <a:bodyPr/>
          <a:lstStyle/>
          <a:p>
            <a:pPr eaLnBrk="1" hangingPunct="1"/>
            <a:r>
              <a:rPr lang="fa-IR" sz="3600" dirty="0" smtClean="0"/>
              <a:t>سیستم رفاقتی:</a:t>
            </a:r>
            <a:endParaRPr lang="en-US" sz="3600" dirty="0" smtClean="0"/>
          </a:p>
        </p:txBody>
      </p:sp>
      <mc:AlternateContent xmlns:mc="http://schemas.openxmlformats.org/markup-compatibility/2006" xmlns:a14="http://schemas.microsoft.com/office/drawing/2010/main">
        <mc:Choice Requires="a14">
          <p:sp>
            <p:nvSpPr>
              <p:cNvPr id="35844" name="Text Box 4"/>
              <p:cNvSpPr txBox="1">
                <a:spLocks noChangeArrowheads="1"/>
              </p:cNvSpPr>
              <p:nvPr/>
            </p:nvSpPr>
            <p:spPr bwMode="auto">
              <a:xfrm>
                <a:off x="228600" y="1447800"/>
                <a:ext cx="8610600" cy="470898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spcBef>
                    <a:spcPct val="50000"/>
                  </a:spcBef>
                </a:pPr>
                <a:r>
                  <a:rPr lang="fa-IR" sz="2400" dirty="0" smtClean="0">
                    <a:cs typeface="B Nazanin" pitchFamily="2" charset="-78"/>
                  </a:rPr>
                  <a:t>در یک سیستم رفاقتی بلوک های حافظه بصورت زیر هستند:</a:t>
                </a:r>
              </a:p>
              <a:p>
                <a:pPr algn="just" rtl="1" eaLnBrk="1" hangingPunct="1">
                  <a:spcBef>
                    <a:spcPct val="50000"/>
                  </a:spcBef>
                </a:pPr>
                <a:endParaRPr lang="fa-IR" sz="2400" dirty="0">
                  <a:cs typeface="B Nazanin" pitchFamily="2" charset="-78"/>
                </a:endParaRPr>
              </a:p>
              <a:p>
                <a:pPr algn="just" rtl="1" eaLnBrk="1" hangingPunct="1">
                  <a:spcBef>
                    <a:spcPct val="50000"/>
                  </a:spcBef>
                </a:pPr>
                <a:endParaRPr lang="fa-IR" sz="2400" dirty="0" smtClean="0">
                  <a:cs typeface="B Nazanin" pitchFamily="2" charset="-78"/>
                </a:endParaRPr>
              </a:p>
              <a:p>
                <a:pPr algn="just" rtl="1" eaLnBrk="1" hangingPunct="1">
                  <a:spcBef>
                    <a:spcPct val="50000"/>
                  </a:spcBef>
                </a:pPr>
                <a:endParaRPr lang="fa-IR" sz="2400" dirty="0" smtClean="0">
                  <a:cs typeface="B Nazanin" pitchFamily="2" charset="-78"/>
                </a:endParaRPr>
              </a:p>
              <a:p>
                <a:pPr algn="just" rtl="1" eaLnBrk="1" hangingPunct="1">
                  <a:spcBef>
                    <a:spcPct val="50000"/>
                  </a:spcBef>
                </a:pPr>
                <a:endParaRPr lang="fa-IR" sz="2400" dirty="0" smtClean="0">
                  <a:cs typeface="B Nazanin" pitchFamily="2" charset="-78"/>
                </a:endParaRPr>
              </a:p>
              <a:p>
                <a:pPr algn="just" rtl="1" eaLnBrk="1" hangingPunct="1">
                  <a:spcBef>
                    <a:spcPct val="50000"/>
                  </a:spcBef>
                </a:pPr>
                <a:r>
                  <a:rPr lang="fa-IR" sz="2400" dirty="0" smtClean="0">
                    <a:cs typeface="B Nazanin" pitchFamily="2" charset="-78"/>
                  </a:rPr>
                  <a:t>در شروع كار، كل فضاي موجود براي تخصيص، به عنوان بلوكي از اندازه </a:t>
                </a:r>
                <a14:m>
                  <m:oMath xmlns:m="http://schemas.openxmlformats.org/officeDocument/2006/math">
                    <m:sSup>
                      <m:sSupPr>
                        <m:ctrlPr>
                          <a:rPr lang="fa-IR" sz="2400" i="1" smtClean="0">
                            <a:latin typeface="Cambria Math"/>
                          </a:rPr>
                        </m:ctrlPr>
                      </m:sSupPr>
                      <m:e>
                        <m:r>
                          <a:rPr lang="en-US" sz="2400" b="0" i="1" smtClean="0">
                            <a:latin typeface="Cambria Math"/>
                          </a:rPr>
                          <m:t>2</m:t>
                        </m:r>
                      </m:e>
                      <m:sup>
                        <m:r>
                          <a:rPr lang="en-US" sz="2400" b="0" i="1" smtClean="0">
                            <a:latin typeface="Cambria Math"/>
                          </a:rPr>
                          <m:t>𝑢</m:t>
                        </m:r>
                      </m:sup>
                    </m:sSup>
                  </m:oMath>
                </a14:m>
                <a:r>
                  <a:rPr lang="fa-IR" sz="2400" dirty="0" smtClean="0">
                    <a:cs typeface="B Nazanin" pitchFamily="2" charset="-78"/>
                  </a:rPr>
                  <a:t> </a:t>
                </a:r>
                <a:r>
                  <a:rPr lang="fa-IR" sz="2400" dirty="0">
                    <a:cs typeface="B Nazanin" pitchFamily="2" charset="-78"/>
                  </a:rPr>
                  <a:t> درنظر گرفته مي </a:t>
                </a:r>
                <a:r>
                  <a:rPr lang="fa-IR" sz="2400" dirty="0" smtClean="0">
                    <a:cs typeface="B Nazanin" pitchFamily="2" charset="-78"/>
                  </a:rPr>
                  <a:t>شود. اگر </a:t>
                </a:r>
                <a:r>
                  <a:rPr lang="fa-IR" sz="2400" dirty="0">
                    <a:cs typeface="B Nazanin" pitchFamily="2" charset="-78"/>
                  </a:rPr>
                  <a:t>حافظه اي به اندازه </a:t>
                </a:r>
                <a:r>
                  <a:rPr lang="en-US" sz="2400" dirty="0">
                    <a:cs typeface="B Nazanin" pitchFamily="2" charset="-78"/>
                  </a:rPr>
                  <a:t>s</a:t>
                </a:r>
                <a:r>
                  <a:rPr lang="fa-IR" sz="2400" dirty="0">
                    <a:cs typeface="B Nazanin" pitchFamily="2" charset="-78"/>
                  </a:rPr>
                  <a:t> درخواست شود </a:t>
                </a:r>
                <a:r>
                  <a:rPr lang="fa-IR" sz="2400" dirty="0" smtClean="0">
                    <a:cs typeface="B Nazanin" pitchFamily="2" charset="-78"/>
                  </a:rPr>
                  <a:t>كه </a:t>
                </a:r>
                <a:r>
                  <a:rPr lang="en-US" sz="2400" dirty="0" smtClean="0">
                    <a:cs typeface="B Nazanin" pitchFamily="2" charset="-78"/>
                  </a:rPr>
                  <a:t>&lt; s </a:t>
                </a:r>
                <a:r>
                  <a:rPr lang="en-US" sz="2400" dirty="0" smtClean="0">
                    <a:latin typeface="Cambria"/>
                    <a:cs typeface="B Nazanin" pitchFamily="2" charset="-78"/>
                  </a:rPr>
                  <a:t>⩽ </a:t>
                </a:r>
                <a14:m>
                  <m:oMath xmlns:m="http://schemas.openxmlformats.org/officeDocument/2006/math">
                    <m:sSup>
                      <m:sSupPr>
                        <m:ctrlPr>
                          <a:rPr lang="fa-IR" sz="2400" i="1">
                            <a:latin typeface="Cambria Math"/>
                          </a:rPr>
                        </m:ctrlPr>
                      </m:sSupPr>
                      <m:e>
                        <m:r>
                          <a:rPr lang="en-US" sz="2400" i="1">
                            <a:latin typeface="Cambria Math"/>
                          </a:rPr>
                          <m:t>2</m:t>
                        </m:r>
                      </m:e>
                      <m:sup>
                        <m:r>
                          <a:rPr lang="en-US" sz="2400" i="1">
                            <a:latin typeface="Cambria Math"/>
                          </a:rPr>
                          <m:t>𝑢</m:t>
                        </m:r>
                      </m:sup>
                    </m:sSup>
                  </m:oMath>
                </a14:m>
                <a:r>
                  <a:rPr lang="fa-IR" sz="2400" dirty="0" smtClean="0">
                    <a:cs typeface="B Nazanin" pitchFamily="2" charset="-78"/>
                  </a:rPr>
                  <a:t> </a:t>
                </a:r>
                <a14:m>
                  <m:oMath xmlns:m="http://schemas.openxmlformats.org/officeDocument/2006/math">
                    <m:sSup>
                      <m:sSupPr>
                        <m:ctrlPr>
                          <a:rPr lang="fa-IR" sz="2400" i="1">
                            <a:latin typeface="Cambria Math"/>
                          </a:rPr>
                        </m:ctrlPr>
                      </m:sSupPr>
                      <m:e>
                        <m:r>
                          <a:rPr lang="en-US" sz="2400" i="1">
                            <a:latin typeface="Cambria Math"/>
                          </a:rPr>
                          <m:t>2</m:t>
                        </m:r>
                      </m:e>
                      <m:sup>
                        <m:r>
                          <a:rPr lang="en-US" sz="2400" i="1">
                            <a:latin typeface="Cambria Math"/>
                          </a:rPr>
                          <m:t>𝑢</m:t>
                        </m:r>
                        <m:r>
                          <a:rPr lang="en-US" sz="2400" b="0" i="1" smtClean="0">
                            <a:latin typeface="Cambria Math"/>
                          </a:rPr>
                          <m:t>−</m:t>
                        </m:r>
                        <m:r>
                          <a:rPr lang="en-US" sz="2400" b="0" i="1" smtClean="0">
                            <a:latin typeface="Cambria Math"/>
                          </a:rPr>
                          <m:t>1</m:t>
                        </m:r>
                      </m:sup>
                    </m:sSup>
                  </m:oMath>
                </a14:m>
                <a:r>
                  <a:rPr lang="fa-IR" sz="2400" dirty="0" smtClean="0">
                    <a:cs typeface="B Nazanin" pitchFamily="2" charset="-78"/>
                  </a:rPr>
                  <a:t> کل فضا را به خود اختصاص می دهد. در غیر این صورت بلوک به دو بلوک (دو رفیق) با اندازه های مساوی شکسته می شود. این روال آنقدر تکرار می </a:t>
                </a:r>
                <a:r>
                  <a:rPr lang="fa-IR" sz="2400" dirty="0">
                    <a:cs typeface="B Nazanin" pitchFamily="2" charset="-78"/>
                  </a:rPr>
                  <a:t>شود که کوچکترین بلوکی با اندازه بزرگتر یا مساوی به فرایند تخصیص </a:t>
                </a:r>
                <a:r>
                  <a:rPr lang="fa-IR" sz="2400" dirty="0" smtClean="0">
                    <a:cs typeface="B Nazanin" pitchFamily="2" charset="-78"/>
                  </a:rPr>
                  <a:t>یابد(به یکی از دو رفیق).</a:t>
                </a:r>
                <a:endParaRPr lang="fa-IR" sz="2400" dirty="0">
                  <a:cs typeface="B Nazanin" pitchFamily="2" charset="-78"/>
                </a:endParaRPr>
              </a:p>
            </p:txBody>
          </p:sp>
        </mc:Choice>
        <mc:Fallback xmlns="">
          <p:sp>
            <p:nvSpPr>
              <p:cNvPr id="35844" name="Text Box 4"/>
              <p:cNvSpPr txBox="1">
                <a:spLocks noRot="1" noChangeAspect="1" noMove="1" noResize="1" noEditPoints="1" noAdjustHandles="1" noChangeArrowheads="1" noChangeShapeType="1" noTextEdit="1"/>
              </p:cNvSpPr>
              <p:nvPr/>
            </p:nvSpPr>
            <p:spPr bwMode="auto">
              <a:xfrm>
                <a:off x="228600" y="1447800"/>
                <a:ext cx="8610600" cy="4708981"/>
              </a:xfrm>
              <a:prstGeom prst="rect">
                <a:avLst/>
              </a:prstGeom>
              <a:blipFill rotWithShape="1">
                <a:blip r:embed="rId3"/>
                <a:stretch>
                  <a:fillRect l="-2054" t="-1036" r="-1062" b="-194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pic>
        <p:nvPicPr>
          <p:cNvPr id="3584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181998"/>
            <a:ext cx="3145272" cy="1620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26989215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62000" y="457200"/>
            <a:ext cx="7543800" cy="1447800"/>
          </a:xfrm>
        </p:spPr>
        <p:txBody>
          <a:bodyPr/>
          <a:lstStyle/>
          <a:p>
            <a:pPr eaLnBrk="1" hangingPunct="1"/>
            <a:r>
              <a:rPr lang="fa-IR" sz="3600" dirty="0" smtClean="0"/>
              <a:t>سیستم رفاقتی:</a:t>
            </a:r>
            <a:endParaRPr lang="en-US" sz="3600" dirty="0" smtClean="0"/>
          </a:p>
        </p:txBody>
      </p:sp>
      <mc:AlternateContent xmlns:mc="http://schemas.openxmlformats.org/markup-compatibility/2006" xmlns:a14="http://schemas.microsoft.com/office/drawing/2010/main">
        <mc:Choice Requires="a14">
          <p:sp>
            <p:nvSpPr>
              <p:cNvPr id="35844" name="Text Box 4"/>
              <p:cNvSpPr txBox="1">
                <a:spLocks noChangeArrowheads="1"/>
              </p:cNvSpPr>
              <p:nvPr/>
            </p:nvSpPr>
            <p:spPr bwMode="auto">
              <a:xfrm>
                <a:off x="609600" y="2743200"/>
                <a:ext cx="8001000" cy="176625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just" rtl="1" eaLnBrk="1" hangingPunct="1">
                  <a:spcBef>
                    <a:spcPct val="50000"/>
                  </a:spcBef>
                </a:pPr>
                <a:r>
                  <a:rPr lang="fa-IR" sz="2400" dirty="0" smtClean="0">
                    <a:cs typeface="B Nazanin" pitchFamily="2" charset="-78"/>
                  </a:rPr>
                  <a:t>در هر لحظه سیستم رفاقتی لیستی از حفره ها (بلوک های تخصیص نیافته) را نگه می دارد. که هر کدام اندازه </a:t>
                </a:r>
                <a14:m>
                  <m:oMath xmlns:m="http://schemas.openxmlformats.org/officeDocument/2006/math">
                    <m:sSup>
                      <m:sSupPr>
                        <m:ctrlPr>
                          <a:rPr lang="fa-IR" sz="2400" i="1">
                            <a:latin typeface="Cambria Math"/>
                          </a:rPr>
                        </m:ctrlPr>
                      </m:sSupPr>
                      <m:e>
                        <m:r>
                          <a:rPr lang="en-US" sz="2400" i="1">
                            <a:latin typeface="Cambria Math"/>
                          </a:rPr>
                          <m:t>2</m:t>
                        </m:r>
                      </m:e>
                      <m:sup>
                        <m:r>
                          <a:rPr lang="en-US" sz="2400" b="0" i="1" smtClean="0">
                            <a:latin typeface="Cambria Math"/>
                          </a:rPr>
                          <m:t>𝑖</m:t>
                        </m:r>
                      </m:sup>
                    </m:sSup>
                  </m:oMath>
                </a14:m>
                <a:r>
                  <a:rPr lang="fa-IR" sz="2400" dirty="0" smtClean="0">
                    <a:cs typeface="B Nazanin" pitchFamily="2" charset="-78"/>
                  </a:rPr>
                  <a:t> هستند. </a:t>
                </a:r>
              </a:p>
              <a:p>
                <a:pPr algn="just" rtl="1" eaLnBrk="1" hangingPunct="1">
                  <a:spcBef>
                    <a:spcPct val="50000"/>
                  </a:spcBef>
                </a:pPr>
                <a:r>
                  <a:rPr lang="fa-IR" sz="2400" dirty="0" smtClean="0">
                    <a:cs typeface="B Nazanin" pitchFamily="2" charset="-78"/>
                  </a:rPr>
                  <a:t>هرگاه دو رفیق در لیست </a:t>
                </a:r>
                <a:r>
                  <a:rPr lang="en-US" sz="2000" dirty="0" smtClean="0">
                    <a:cs typeface="B Nazanin" pitchFamily="2" charset="-78"/>
                  </a:rPr>
                  <a:t>i</a:t>
                </a:r>
                <a:r>
                  <a:rPr lang="fa-IR" sz="2400" dirty="0" smtClean="0">
                    <a:cs typeface="B Nazanin" pitchFamily="2" charset="-78"/>
                  </a:rPr>
                  <a:t> به صورت تخصیص نیافته درآیند، از لیست برداشته شده و در بلوک واحدی در لیست  </a:t>
                </a:r>
                <a:r>
                  <a:rPr lang="en-US" sz="2000" dirty="0" smtClean="0">
                    <a:cs typeface="B Nazanin" pitchFamily="2" charset="-78"/>
                  </a:rPr>
                  <a:t>i+1</a:t>
                </a:r>
                <a:r>
                  <a:rPr lang="fa-IR" sz="2400" dirty="0" smtClean="0">
                    <a:cs typeface="B Nazanin" pitchFamily="2" charset="-78"/>
                  </a:rPr>
                  <a:t> تلفیق می شوند.</a:t>
                </a:r>
              </a:p>
            </p:txBody>
          </p:sp>
        </mc:Choice>
        <mc:Fallback xmlns="">
          <p:sp>
            <p:nvSpPr>
              <p:cNvPr id="35844" name="Text Box 4"/>
              <p:cNvSpPr txBox="1">
                <a:spLocks noRot="1" noChangeAspect="1" noMove="1" noResize="1" noEditPoints="1" noAdjustHandles="1" noChangeArrowheads="1" noChangeShapeType="1" noTextEdit="1"/>
              </p:cNvSpPr>
              <p:nvPr/>
            </p:nvSpPr>
            <p:spPr bwMode="auto">
              <a:xfrm>
                <a:off x="609600" y="2743200"/>
                <a:ext cx="8001000" cy="1766253"/>
              </a:xfrm>
              <a:prstGeom prst="rect">
                <a:avLst/>
              </a:prstGeom>
              <a:blipFill rotWithShape="1">
                <a:blip r:embed="rId3"/>
                <a:stretch>
                  <a:fillRect l="-2133" t="-2759" r="-1066" b="-724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2" name="Slide Number Placeholder 1"/>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110194918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fa-IR" sz="3600" smtClean="0"/>
              <a:t>مدیریت حافظه:</a:t>
            </a:r>
            <a:endParaRPr lang="en-US" sz="3600" smtClean="0"/>
          </a:p>
        </p:txBody>
      </p:sp>
      <p:sp>
        <p:nvSpPr>
          <p:cNvPr id="9219" name="Rectangle 3"/>
          <p:cNvSpPr>
            <a:spLocks noGrp="1" noChangeArrowheads="1"/>
          </p:cNvSpPr>
          <p:nvPr>
            <p:ph type="body" idx="1"/>
          </p:nvPr>
        </p:nvSpPr>
        <p:spPr>
          <a:xfrm>
            <a:off x="228600" y="1676400"/>
            <a:ext cx="8686800" cy="4419600"/>
          </a:xfrm>
        </p:spPr>
        <p:txBody>
          <a:bodyPr>
            <a:normAutofit lnSpcReduction="10000"/>
          </a:bodyPr>
          <a:lstStyle/>
          <a:p>
            <a:pPr algn="just" eaLnBrk="1" hangingPunct="1">
              <a:lnSpc>
                <a:spcPct val="150000"/>
              </a:lnSpc>
            </a:pPr>
            <a:r>
              <a:rPr lang="fa-IR" dirty="0" smtClean="0"/>
              <a:t>در یک سیستم تک برنامه ای حافظه به دو بخش تقسیم می شود:</a:t>
            </a:r>
          </a:p>
          <a:p>
            <a:pPr lvl="1" algn="just" eaLnBrk="1" hangingPunct="1">
              <a:lnSpc>
                <a:spcPct val="150000"/>
              </a:lnSpc>
            </a:pPr>
            <a:r>
              <a:rPr lang="fa-IR" sz="2000" dirty="0" smtClean="0"/>
              <a:t>یک بخش برای سیستم عامل (ناظر، مقیم، هسته)</a:t>
            </a:r>
          </a:p>
          <a:p>
            <a:pPr lvl="1" algn="just" eaLnBrk="1" hangingPunct="1">
              <a:lnSpc>
                <a:spcPct val="150000"/>
              </a:lnSpc>
            </a:pPr>
            <a:r>
              <a:rPr lang="fa-IR" sz="2000" dirty="0" smtClean="0"/>
              <a:t>یک بخش برای برنامه در حال اجرای کاربر</a:t>
            </a:r>
          </a:p>
          <a:p>
            <a:pPr algn="just" eaLnBrk="1" hangingPunct="1">
              <a:lnSpc>
                <a:spcPct val="150000"/>
              </a:lnSpc>
            </a:pPr>
            <a:r>
              <a:rPr lang="fa-IR" dirty="0" smtClean="0"/>
              <a:t>در یک سیستم چند برنامه ای بخش کاربر باید تقسیم بندی شود تا چندین برنامه را همزمان در خود جای دهد.</a:t>
            </a:r>
          </a:p>
          <a:p>
            <a:pPr algn="just" eaLnBrk="1" hangingPunct="1">
              <a:lnSpc>
                <a:spcPct val="150000"/>
              </a:lnSpc>
            </a:pPr>
            <a:r>
              <a:rPr lang="fa-IR" dirty="0" smtClean="0"/>
              <a:t>وظیفه تقسیم بندی حافظه به زیر بخش ها به صورت پویا و توسط سیستم عامل صورت می گیرد و به این عمل </a:t>
            </a:r>
            <a:r>
              <a:rPr lang="fa-IR" b="1" dirty="0" smtClean="0"/>
              <a:t>مدیریت حافظه </a:t>
            </a:r>
            <a:r>
              <a:rPr lang="fa-IR" dirty="0" smtClean="0"/>
              <a:t>می گویند.</a:t>
            </a:r>
          </a:p>
          <a:p>
            <a:pPr algn="just" eaLnBrk="1" hangingPunct="1">
              <a:lnSpc>
                <a:spcPct val="150000"/>
              </a:lnSpc>
            </a:pPr>
            <a:r>
              <a:rPr lang="fa-IR" dirty="0" smtClean="0"/>
              <a:t>حافظه باید به گونه ای تخصیص یابد که فرایندهای آماده بیشتری در آن مجتمع شوند.</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2495973862"/>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762000" y="457200"/>
            <a:ext cx="7543800" cy="685800"/>
          </a:xfrm>
        </p:spPr>
        <p:txBody>
          <a:bodyPr/>
          <a:lstStyle/>
          <a:p>
            <a:pPr eaLnBrk="1" hangingPunct="1"/>
            <a:r>
              <a:rPr lang="fa-IR" sz="3600" dirty="0" smtClean="0"/>
              <a:t>سیستم رفاقتی:</a:t>
            </a:r>
            <a:endParaRPr lang="en-US" sz="3600" dirty="0" smtClean="0"/>
          </a:p>
        </p:txBody>
      </p:sp>
      <p:pic>
        <p:nvPicPr>
          <p:cNvPr id="378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57" y="1219200"/>
            <a:ext cx="8318737" cy="553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517702397"/>
      </p:ext>
    </p:extLst>
  </p:cSld>
  <p:clrMapOvr>
    <a:masterClrMapping/>
  </p:clrMapOvr>
  <p:transition spd="slow">
    <p:wheel spokes="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762000" y="457201"/>
            <a:ext cx="7543800" cy="685800"/>
          </a:xfrm>
        </p:spPr>
        <p:txBody>
          <a:bodyPr/>
          <a:lstStyle/>
          <a:p>
            <a:pPr eaLnBrk="1" hangingPunct="1"/>
            <a:r>
              <a:rPr lang="fa-IR" sz="3600" dirty="0" smtClean="0"/>
              <a:t>سیستم رفاقتی:</a:t>
            </a:r>
            <a:endParaRPr lang="en-US" sz="3600" dirty="0" smtClean="0"/>
          </a:p>
        </p:txBody>
      </p:sp>
      <p:pic>
        <p:nvPicPr>
          <p:cNvPr id="368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430" y="1348230"/>
            <a:ext cx="8063570" cy="5325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a:xfrm>
            <a:off x="8349343" y="6492875"/>
            <a:ext cx="762000" cy="365125"/>
          </a:xfrm>
        </p:spPr>
        <p:txBody>
          <a:bodyPr/>
          <a:lstStyle/>
          <a:p>
            <a:fld id="{B6F15528-21DE-4FAA-801E-634DDDAF4B2B}" type="slidenum">
              <a:rPr lang="en-US" smtClean="0"/>
              <a:pPr/>
              <a:t>31</a:t>
            </a:fld>
            <a:endParaRPr lang="en-US" dirty="0"/>
          </a:p>
        </p:txBody>
      </p:sp>
    </p:spTree>
    <p:extLst>
      <p:ext uri="{BB962C8B-B14F-4D97-AF65-F5344CB8AC3E}">
        <p14:creationId xmlns:p14="http://schemas.microsoft.com/office/powerpoint/2010/main" val="28374526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fa-IR" sz="3600" smtClean="0"/>
              <a:t>جابجایی:</a:t>
            </a:r>
            <a:endParaRPr lang="en-US" sz="3600" smtClean="0"/>
          </a:p>
        </p:txBody>
      </p:sp>
      <p:sp>
        <p:nvSpPr>
          <p:cNvPr id="37891" name="Rectangle 3"/>
          <p:cNvSpPr>
            <a:spLocks noGrp="1" noChangeArrowheads="1"/>
          </p:cNvSpPr>
          <p:nvPr>
            <p:ph type="body" idx="1"/>
          </p:nvPr>
        </p:nvSpPr>
        <p:spPr/>
        <p:txBody>
          <a:bodyPr/>
          <a:lstStyle/>
          <a:p>
            <a:pPr algn="just" eaLnBrk="1" hangingPunct="1">
              <a:lnSpc>
                <a:spcPct val="90000"/>
              </a:lnSpc>
            </a:pPr>
            <a:r>
              <a:rPr lang="fa-IR" dirty="0" smtClean="0"/>
              <a:t>زمانی که یک برنامه در حافظه بار می شود محل های واقعی حافظه تخصیص یافته به برنامه تعیین می شوند.</a:t>
            </a:r>
          </a:p>
          <a:p>
            <a:pPr algn="just" eaLnBrk="1" hangingPunct="1">
              <a:lnSpc>
                <a:spcPct val="90000"/>
              </a:lnSpc>
            </a:pPr>
            <a:r>
              <a:rPr lang="fa-IR" dirty="0" smtClean="0"/>
              <a:t>یک برنامه ممکن است در طول اجرا بخش های مختلفی از حافظه و بنابراین مکان های واقعی مختلفی از حافظه را اشغال کند.</a:t>
            </a:r>
          </a:p>
          <a:p>
            <a:pPr algn="just" eaLnBrk="1" hangingPunct="1">
              <a:lnSpc>
                <a:spcPct val="90000"/>
              </a:lnSpc>
            </a:pPr>
            <a:r>
              <a:rPr lang="fa-IR" dirty="0" smtClean="0"/>
              <a:t>فشرده سازی موجب انتقال بخش های فرایند در حافظه اصلی می شود و این به معنای متغیر بودن محل های مورد مراجعه یک فرایند است.</a:t>
            </a:r>
          </a:p>
          <a:p>
            <a:pPr algn="just" eaLnBrk="1" hangingPunct="1">
              <a:lnSpc>
                <a:spcPct val="90000"/>
              </a:lnSpc>
            </a:pPr>
            <a:endParaRPr lang="fa-IR" dirty="0"/>
          </a:p>
          <a:p>
            <a:pPr marL="0" indent="0" algn="just" eaLnBrk="1" hangingPunct="1">
              <a:lnSpc>
                <a:spcPct val="90000"/>
              </a:lnSpc>
              <a:buNone/>
            </a:pPr>
            <a:r>
              <a:rPr lang="fa-IR" b="1" u="sng" dirty="0" smtClean="0"/>
              <a:t>راه حل:</a:t>
            </a:r>
          </a:p>
          <a:p>
            <a:pPr marL="0" indent="0" algn="ctr" eaLnBrk="1" hangingPunct="1">
              <a:lnSpc>
                <a:spcPct val="90000"/>
              </a:lnSpc>
              <a:buNone/>
            </a:pPr>
            <a:r>
              <a:rPr lang="fa-IR" dirty="0" smtClean="0"/>
              <a:t> تفاوت قائل شدن بین انواع آدرس ها</a:t>
            </a:r>
          </a:p>
          <a:p>
            <a:pPr eaLnBrk="1" hangingPunct="1">
              <a:lnSpc>
                <a:spcPct val="90000"/>
              </a:lnSpc>
            </a:pP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16094723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fa-IR" sz="3600" smtClean="0"/>
              <a:t>انواع آدرس:</a:t>
            </a:r>
            <a:endParaRPr lang="en-US" sz="3600" smtClean="0"/>
          </a:p>
        </p:txBody>
      </p:sp>
      <p:sp>
        <p:nvSpPr>
          <p:cNvPr id="38915" name="Rectangle 3"/>
          <p:cNvSpPr>
            <a:spLocks noGrp="1" noChangeArrowheads="1"/>
          </p:cNvSpPr>
          <p:nvPr>
            <p:ph type="body" idx="1"/>
          </p:nvPr>
        </p:nvSpPr>
        <p:spPr>
          <a:xfrm>
            <a:off x="457200" y="1676400"/>
            <a:ext cx="8153400" cy="4419600"/>
          </a:xfrm>
        </p:spPr>
        <p:txBody>
          <a:bodyPr/>
          <a:lstStyle/>
          <a:p>
            <a:pPr marL="457200" indent="-457200" eaLnBrk="1" hangingPunct="1">
              <a:buFont typeface="+mj-lt"/>
              <a:buAutoNum type="arabicPeriod"/>
            </a:pPr>
            <a:r>
              <a:rPr lang="fa-IR" sz="2000" b="1" u="sng" dirty="0" smtClean="0"/>
              <a:t>منطقی:</a:t>
            </a:r>
          </a:p>
          <a:p>
            <a:pPr lvl="1" eaLnBrk="1" hangingPunct="1"/>
            <a:r>
              <a:rPr lang="fa-IR" sz="2400" dirty="0" smtClean="0"/>
              <a:t>یک مراجعه به حافظه مستقل از اختصاص داده جاری به حافظه است.</a:t>
            </a:r>
          </a:p>
          <a:p>
            <a:pPr lvl="1" eaLnBrk="1" hangingPunct="1"/>
            <a:r>
              <a:rPr lang="fa-IR" sz="2400" dirty="0" smtClean="0"/>
              <a:t>برای دسترسی به حافظه، آدرس منطقی باید به آدرس فیزیکی ترجمه شود.</a:t>
            </a:r>
          </a:p>
          <a:p>
            <a:pPr marL="320040" lvl="1" indent="0">
              <a:buNone/>
            </a:pPr>
            <a:r>
              <a:rPr lang="fa-IR" sz="2000" b="1" u="sng" dirty="0" smtClean="0"/>
              <a:t>آدرس نسبی(مثالی از یک نوع آدرس منطقی):</a:t>
            </a:r>
          </a:p>
          <a:p>
            <a:pPr lvl="2" algn="just"/>
            <a:r>
              <a:rPr lang="fa-IR" sz="2100" dirty="0" smtClean="0"/>
              <a:t>آدرس به صورت مکان نسبی به یک نقطه معلوم (مثلاً ابتدای برنامه) بیان می شود.</a:t>
            </a:r>
          </a:p>
          <a:p>
            <a:pPr lvl="1" algn="just"/>
            <a:endParaRPr lang="fa-IR" sz="2300" dirty="0"/>
          </a:p>
          <a:p>
            <a:pPr lvl="1" algn="just"/>
            <a:endParaRPr lang="fa-IR" sz="2300" dirty="0" smtClean="0"/>
          </a:p>
          <a:p>
            <a:pPr marL="457200" indent="-457200" eaLnBrk="1" hangingPunct="1">
              <a:buFont typeface="+mj-lt"/>
              <a:buAutoNum type="arabicPeriod"/>
            </a:pPr>
            <a:r>
              <a:rPr lang="fa-IR" sz="2000" b="1" u="sng" dirty="0" smtClean="0"/>
              <a:t>فیزیکی:</a:t>
            </a:r>
          </a:p>
          <a:p>
            <a:pPr lvl="1" eaLnBrk="1" hangingPunct="1"/>
            <a:r>
              <a:rPr lang="fa-IR" sz="2400" dirty="0" smtClean="0"/>
              <a:t>آدرس های واقعی یا مطلق یک مکان واقعی در حافظه اصلی است.</a:t>
            </a:r>
            <a:endParaRPr lang="en-US" sz="2400"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33</a:t>
            </a:fld>
            <a:endParaRPr lang="en-US"/>
          </a:p>
        </p:txBody>
      </p:sp>
    </p:spTree>
    <p:extLst>
      <p:ext uri="{BB962C8B-B14F-4D97-AF65-F5344CB8AC3E}">
        <p14:creationId xmlns:p14="http://schemas.microsoft.com/office/powerpoint/2010/main" val="3148427955"/>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533400" y="609600"/>
            <a:ext cx="7772400" cy="914400"/>
          </a:xfrm>
        </p:spPr>
        <p:txBody>
          <a:bodyPr/>
          <a:lstStyle/>
          <a:p>
            <a:pPr eaLnBrk="1" hangingPunct="1"/>
            <a:r>
              <a:rPr lang="fa-IR" sz="3600" dirty="0" smtClean="0"/>
              <a:t>حمایت سخت افزاری برای جابجایی:</a:t>
            </a:r>
            <a:endParaRPr lang="en-US" sz="3600" dirty="0" smtClean="0"/>
          </a:p>
        </p:txBody>
      </p:sp>
      <p:sp>
        <p:nvSpPr>
          <p:cNvPr id="39939" name="Rectangle 3"/>
          <p:cNvSpPr>
            <a:spLocks noGrp="1" noChangeArrowheads="1"/>
          </p:cNvSpPr>
          <p:nvPr>
            <p:ph type="body" idx="1"/>
          </p:nvPr>
        </p:nvSpPr>
        <p:spPr>
          <a:xfrm>
            <a:off x="609600" y="1981200"/>
            <a:ext cx="7888288" cy="4191000"/>
          </a:xfrm>
        </p:spPr>
        <p:txBody>
          <a:bodyPr>
            <a:normAutofit/>
          </a:bodyPr>
          <a:lstStyle/>
          <a:p>
            <a:pPr marL="0" indent="0" algn="just" eaLnBrk="1" hangingPunct="1">
              <a:buNone/>
            </a:pPr>
            <a:r>
              <a:rPr lang="fa-IR" dirty="0" smtClean="0"/>
              <a:t>برای ترجمه آدرس های نسبی به آدرس های فیزیکی حافظه اصلی، راهکارهای سخت افزاری مورد نیاز است.</a:t>
            </a:r>
          </a:p>
          <a:p>
            <a:pPr marL="0" indent="0" algn="just" eaLnBrk="1" hangingPunct="1">
              <a:buNone/>
            </a:pPr>
            <a:endParaRPr lang="fa-IR" dirty="0"/>
          </a:p>
          <a:p>
            <a:pPr marL="0" indent="0" algn="just" eaLnBrk="1" hangingPunct="1">
              <a:buNone/>
            </a:pPr>
            <a:endParaRPr lang="fa-IR" sz="800" dirty="0" smtClean="0"/>
          </a:p>
          <a:p>
            <a:pPr algn="just">
              <a:buNone/>
            </a:pPr>
            <a:r>
              <a:rPr lang="fa-IR" b="1" dirty="0"/>
              <a:t>ثبات های بکار رفته حین اجرای دستورالعمل</a:t>
            </a:r>
            <a:r>
              <a:rPr lang="fa-IR" b="1" dirty="0" smtClean="0"/>
              <a:t>:</a:t>
            </a:r>
          </a:p>
          <a:p>
            <a:pPr marL="457200" indent="-457200">
              <a:buFont typeface="+mj-lt"/>
              <a:buAutoNum type="arabicPeriod"/>
            </a:pPr>
            <a:r>
              <a:rPr lang="fa-IR" dirty="0"/>
              <a:t>ثبات پایه</a:t>
            </a:r>
            <a:r>
              <a:rPr lang="fa-IR" dirty="0" smtClean="0"/>
              <a:t>: آدرس </a:t>
            </a:r>
            <a:r>
              <a:rPr lang="fa-IR" dirty="0"/>
              <a:t>شروع فرایند</a:t>
            </a:r>
          </a:p>
          <a:p>
            <a:pPr marL="457200" indent="-457200">
              <a:buFont typeface="+mj-lt"/>
              <a:buAutoNum type="arabicPeriod"/>
            </a:pPr>
            <a:r>
              <a:rPr lang="fa-IR" dirty="0"/>
              <a:t>ثبات حد</a:t>
            </a:r>
            <a:r>
              <a:rPr lang="fa-IR" dirty="0" smtClean="0"/>
              <a:t>: آدرس </a:t>
            </a:r>
            <a:r>
              <a:rPr lang="fa-IR" dirty="0"/>
              <a:t>پایان فرایند</a:t>
            </a:r>
          </a:p>
          <a:p>
            <a:pPr marL="0" indent="0" algn="just">
              <a:buNone/>
            </a:pPr>
            <a:r>
              <a:rPr lang="fa-IR" dirty="0"/>
              <a:t>این ثبات ها هنگام بار شدن فرایند به حافظه اصلی یا مبادله تصویر فرایند به داخل مقدار دهی می شوند</a:t>
            </a:r>
            <a:r>
              <a:rPr lang="fa-IR" dirty="0" smtClean="0"/>
              <a:t>.</a:t>
            </a: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3574262821"/>
      </p:ext>
    </p:extLst>
  </p:cSld>
  <p:clrMapOvr>
    <a:masterClrMapping/>
  </p:clrMapOvr>
  <p:transition spd="slow">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Content Placeholder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663793"/>
            <a:ext cx="5715000" cy="4769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p:cNvSpPr>
            <a:spLocks noGrp="1" noChangeArrowheads="1"/>
          </p:cNvSpPr>
          <p:nvPr>
            <p:ph type="body" idx="1"/>
          </p:nvPr>
        </p:nvSpPr>
        <p:spPr>
          <a:xfrm>
            <a:off x="0" y="1752601"/>
            <a:ext cx="3048000" cy="4876800"/>
          </a:xfrm>
          <a:solidFill>
            <a:schemeClr val="accent2"/>
          </a:solidFill>
        </p:spPr>
        <p:txBody>
          <a:bodyPr>
            <a:normAutofit/>
          </a:bodyPr>
          <a:lstStyle/>
          <a:p>
            <a:pPr marL="0" indent="0" algn="just" eaLnBrk="1" hangingPunct="1">
              <a:buNone/>
            </a:pPr>
            <a:r>
              <a:rPr lang="fa-IR" sz="2000" dirty="0" smtClean="0"/>
              <a:t>مقدار ثبات پایه به آدرس نسبی افزوده می شود تا یک آدرس مطلق بدست آید.</a:t>
            </a:r>
          </a:p>
          <a:p>
            <a:pPr marL="0" indent="0" algn="just" eaLnBrk="1" hangingPunct="1">
              <a:buNone/>
            </a:pPr>
            <a:endParaRPr lang="fa-IR" sz="2000" dirty="0" smtClean="0"/>
          </a:p>
          <a:p>
            <a:pPr marL="0" indent="0" algn="just" eaLnBrk="1" hangingPunct="1">
              <a:buNone/>
            </a:pPr>
            <a:r>
              <a:rPr lang="fa-IR" sz="2000" dirty="0" smtClean="0"/>
              <a:t>آدرس بدست آمده با مقدار ثبات حد مقایسه می شود.</a:t>
            </a:r>
          </a:p>
          <a:p>
            <a:pPr marL="0" indent="0" algn="just" eaLnBrk="1" hangingPunct="1">
              <a:buNone/>
            </a:pPr>
            <a:endParaRPr lang="fa-IR" sz="2000" dirty="0" smtClean="0"/>
          </a:p>
          <a:p>
            <a:pPr marL="0" indent="0" algn="just" eaLnBrk="1" hangingPunct="1">
              <a:buNone/>
            </a:pPr>
            <a:r>
              <a:rPr lang="fa-IR" sz="2000" dirty="0" smtClean="0"/>
              <a:t>اگر در محدوده مجاز باشد، اجرای دستورالعمل ادامه می یابد. در غیر این صورت خطایی به سیستم عامل داده می شود.</a:t>
            </a:r>
            <a:endParaRPr lang="en-US" sz="2000" dirty="0" smtClean="0"/>
          </a:p>
        </p:txBody>
      </p:sp>
      <p:sp>
        <p:nvSpPr>
          <p:cNvPr id="6" name="Rectangle 2"/>
          <p:cNvSpPr>
            <a:spLocks noGrp="1" noChangeArrowheads="1"/>
          </p:cNvSpPr>
          <p:nvPr>
            <p:ph type="title"/>
          </p:nvPr>
        </p:nvSpPr>
        <p:spPr>
          <a:xfrm>
            <a:off x="762000" y="457200"/>
            <a:ext cx="7543800" cy="838200"/>
          </a:xfrm>
        </p:spPr>
        <p:txBody>
          <a:bodyPr/>
          <a:lstStyle/>
          <a:p>
            <a:pPr eaLnBrk="1" hangingPunct="1"/>
            <a:r>
              <a:rPr lang="fa-IR" sz="3600" dirty="0" smtClean="0"/>
              <a:t>حمایت سخت افزاری برای جابجایی:</a:t>
            </a:r>
            <a:endParaRPr lang="en-US" sz="3600" dirty="0" smtClean="0"/>
          </a:p>
        </p:txBody>
      </p:sp>
      <p:sp>
        <p:nvSpPr>
          <p:cNvPr id="3" name="Slide Number Placeholder 2"/>
          <p:cNvSpPr>
            <a:spLocks noGrp="1"/>
          </p:cNvSpPr>
          <p:nvPr>
            <p:ph type="sldNum" sz="quarter" idx="12"/>
          </p:nvPr>
        </p:nvSpPr>
        <p:spPr>
          <a:xfrm>
            <a:off x="8382000" y="6492875"/>
            <a:ext cx="762000" cy="365125"/>
          </a:xfrm>
        </p:spPr>
        <p:txBody>
          <a:bodyPr/>
          <a:lstStyle/>
          <a:p>
            <a:fld id="{B6F15528-21DE-4FAA-801E-634DDDAF4B2B}" type="slidenum">
              <a:rPr lang="en-US" smtClean="0"/>
              <a:pPr/>
              <a:t>35</a:t>
            </a:fld>
            <a:endParaRPr lang="en-US" dirty="0"/>
          </a:p>
        </p:txBody>
      </p:sp>
    </p:spTree>
    <p:extLst>
      <p:ext uri="{BB962C8B-B14F-4D97-AF65-F5344CB8AC3E}">
        <p14:creationId xmlns:p14="http://schemas.microsoft.com/office/powerpoint/2010/main" val="566958179"/>
      </p:ext>
    </p:extLst>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صفحه بندی:</a:t>
            </a:r>
            <a:endParaRPr lang="en-US" dirty="0"/>
          </a:p>
        </p:txBody>
      </p:sp>
      <p:sp>
        <p:nvSpPr>
          <p:cNvPr id="3" name="Content Placeholder 2"/>
          <p:cNvSpPr>
            <a:spLocks noGrp="1"/>
          </p:cNvSpPr>
          <p:nvPr>
            <p:ph idx="1"/>
          </p:nvPr>
        </p:nvSpPr>
        <p:spPr/>
        <p:txBody>
          <a:bodyPr/>
          <a:lstStyle/>
          <a:p>
            <a:pPr algn="just"/>
            <a:r>
              <a:rPr lang="fa-IR" dirty="0"/>
              <a:t>هيچ يك از </a:t>
            </a:r>
            <a:r>
              <a:rPr lang="fa-IR" dirty="0" smtClean="0"/>
              <a:t>دو طرح </a:t>
            </a:r>
            <a:r>
              <a:rPr lang="fa-IR" dirty="0"/>
              <a:t>بخش بندي با اندازه هاي ثابت و متغير</a:t>
            </a:r>
            <a:r>
              <a:rPr lang="fa-IR" dirty="0" smtClean="0"/>
              <a:t>، از </a:t>
            </a:r>
            <a:r>
              <a:rPr lang="fa-IR" dirty="0"/>
              <a:t>حافظه به طور موثر استفاده </a:t>
            </a:r>
            <a:r>
              <a:rPr lang="fa-IR" dirty="0" smtClean="0"/>
              <a:t>نمي كنند</a:t>
            </a:r>
            <a:r>
              <a:rPr lang="fa-IR" dirty="0"/>
              <a:t>. اولي منجر به تكه تكه شدن داخلي و دومي منجر به تكه تكه شدن خارجي مي شود. </a:t>
            </a:r>
            <a:endParaRPr lang="fa-IR" dirty="0" smtClean="0"/>
          </a:p>
          <a:p>
            <a:pPr algn="just"/>
            <a:r>
              <a:rPr lang="fa-IR" dirty="0" smtClean="0"/>
              <a:t>اما، فرض كنيد حافظه </a:t>
            </a:r>
            <a:r>
              <a:rPr lang="fa-IR" dirty="0"/>
              <a:t>اصلي به بخش هايي </a:t>
            </a:r>
            <a:r>
              <a:rPr lang="fa-IR" dirty="0" smtClean="0"/>
              <a:t>با اندازه </a:t>
            </a:r>
            <a:r>
              <a:rPr lang="fa-IR" dirty="0"/>
              <a:t>ثابت نسبتاً كوچك </a:t>
            </a:r>
            <a:r>
              <a:rPr lang="fa-IR" dirty="0" smtClean="0"/>
              <a:t>و هر فرآيند </a:t>
            </a:r>
            <a:r>
              <a:rPr lang="fa-IR" dirty="0"/>
              <a:t>نيز به تكه </a:t>
            </a:r>
            <a:r>
              <a:rPr lang="fa-IR" dirty="0" smtClean="0"/>
              <a:t>هاي </a:t>
            </a:r>
            <a:r>
              <a:rPr lang="fa-IR" dirty="0"/>
              <a:t>هم اندازه </a:t>
            </a:r>
            <a:r>
              <a:rPr lang="fa-IR" dirty="0" smtClean="0"/>
              <a:t>با آن </a:t>
            </a:r>
            <a:r>
              <a:rPr lang="fa-IR" dirty="0"/>
              <a:t>ها تقسيم شده است</a:t>
            </a:r>
            <a:r>
              <a:rPr lang="fa-IR" dirty="0" smtClean="0"/>
              <a:t>. سپس </a:t>
            </a:r>
            <a:r>
              <a:rPr lang="fa-IR" dirty="0"/>
              <a:t>تكه هاي فرآيند كه </a:t>
            </a:r>
            <a:r>
              <a:rPr lang="fa-IR" sz="2000" b="1" dirty="0"/>
              <a:t>صفحه</a:t>
            </a:r>
            <a:r>
              <a:rPr lang="fa-IR" dirty="0"/>
              <a:t> ناميده مي شوند، مي توانند به تكه هايي ازحافظه </a:t>
            </a:r>
            <a:r>
              <a:rPr lang="fa-IR" dirty="0" smtClean="0"/>
              <a:t>موجود كه </a:t>
            </a:r>
            <a:r>
              <a:rPr lang="fa-IR" sz="2000" b="1" dirty="0"/>
              <a:t>قاب</a:t>
            </a:r>
            <a:r>
              <a:rPr lang="fa-IR" dirty="0"/>
              <a:t> </a:t>
            </a:r>
            <a:r>
              <a:rPr lang="fa-IR" dirty="0" smtClean="0"/>
              <a:t>يا </a:t>
            </a:r>
            <a:r>
              <a:rPr lang="fa-IR" b="1" dirty="0" smtClean="0"/>
              <a:t>قاب </a:t>
            </a:r>
            <a:r>
              <a:rPr lang="fa-IR" b="1" dirty="0"/>
              <a:t>صفحه </a:t>
            </a:r>
            <a:r>
              <a:rPr lang="fa-IR" dirty="0"/>
              <a:t>ناميده مي شوند</a:t>
            </a:r>
            <a:r>
              <a:rPr lang="fa-IR" dirty="0" smtClean="0"/>
              <a:t>، تخصيص </a:t>
            </a:r>
            <a:r>
              <a:rPr lang="fa-IR" dirty="0"/>
              <a:t>يابند. به اين دليل از واژه </a:t>
            </a:r>
            <a:r>
              <a:rPr lang="fa-IR" i="1" dirty="0"/>
              <a:t>قاب</a:t>
            </a:r>
            <a:r>
              <a:rPr lang="fa-IR" dirty="0"/>
              <a:t> استفاده </a:t>
            </a:r>
            <a:r>
              <a:rPr lang="fa-IR" dirty="0" smtClean="0"/>
              <a:t>شد كه </a:t>
            </a:r>
            <a:r>
              <a:rPr lang="fa-IR" dirty="0"/>
              <a:t>قاب مي تواند صفحه اي از داده ها </a:t>
            </a:r>
            <a:r>
              <a:rPr lang="fa-IR" dirty="0" smtClean="0"/>
              <a:t>را نگهداري </a:t>
            </a:r>
            <a:r>
              <a:rPr lang="fa-IR" dirty="0"/>
              <a:t>كند. </a:t>
            </a:r>
            <a:endParaRPr lang="fa-IR" dirty="0" smtClean="0"/>
          </a:p>
          <a:p>
            <a:pPr algn="just"/>
            <a:r>
              <a:rPr lang="fa-IR" dirty="0" smtClean="0"/>
              <a:t>در </a:t>
            </a:r>
            <a:r>
              <a:rPr lang="fa-IR" dirty="0"/>
              <a:t>اين بخش نشان خواهيم داد كه اتلاف حافظه براي هر فرآيند به خاطر تكه تكه شدن داخلي است كه فقط در آخرين صفحه آن فرآيند به وجود مي آيد. تكه تكه شدن خارجي وجود </a:t>
            </a:r>
            <a:r>
              <a:rPr lang="fa-IR" dirty="0" smtClean="0"/>
              <a:t>ندارد</a:t>
            </a:r>
            <a:r>
              <a:rPr lang="fa-IR" dirty="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23596404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3600" dirty="0"/>
              <a:t>مثالی از اختصاص قاب های آزاد به فرایندها:</a:t>
            </a:r>
            <a:endParaRPr lang="en-US"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37</a:t>
            </a:fld>
            <a:endParaRPr lang="en-US"/>
          </a:p>
        </p:txBody>
      </p:sp>
      <p:sp>
        <p:nvSpPr>
          <p:cNvPr id="5" name="Rectangle 50"/>
          <p:cNvSpPr>
            <a:spLocks noChangeArrowheads="1"/>
          </p:cNvSpPr>
          <p:nvPr/>
        </p:nvSpPr>
        <p:spPr bwMode="auto">
          <a:xfrm>
            <a:off x="1187450" y="20073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6" name="Rectangle 51"/>
          <p:cNvSpPr>
            <a:spLocks noChangeArrowheads="1"/>
          </p:cNvSpPr>
          <p:nvPr/>
        </p:nvSpPr>
        <p:spPr bwMode="auto">
          <a:xfrm>
            <a:off x="1187450" y="22947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7" name="Rectangle 52"/>
          <p:cNvSpPr>
            <a:spLocks noChangeArrowheads="1"/>
          </p:cNvSpPr>
          <p:nvPr/>
        </p:nvSpPr>
        <p:spPr bwMode="auto">
          <a:xfrm>
            <a:off x="1187450" y="25820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8" name="Rectangle 53"/>
          <p:cNvSpPr>
            <a:spLocks noChangeArrowheads="1"/>
          </p:cNvSpPr>
          <p:nvPr/>
        </p:nvSpPr>
        <p:spPr bwMode="auto">
          <a:xfrm>
            <a:off x="1187450" y="28709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9" name="Rectangle 54"/>
          <p:cNvSpPr>
            <a:spLocks noChangeArrowheads="1"/>
          </p:cNvSpPr>
          <p:nvPr/>
        </p:nvSpPr>
        <p:spPr bwMode="auto">
          <a:xfrm>
            <a:off x="1187450" y="31583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0" name="Rectangle 55"/>
          <p:cNvSpPr>
            <a:spLocks noChangeArrowheads="1"/>
          </p:cNvSpPr>
          <p:nvPr/>
        </p:nvSpPr>
        <p:spPr bwMode="auto">
          <a:xfrm>
            <a:off x="1187450" y="34472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1" name="Rectangle 56"/>
          <p:cNvSpPr>
            <a:spLocks noChangeArrowheads="1"/>
          </p:cNvSpPr>
          <p:nvPr/>
        </p:nvSpPr>
        <p:spPr bwMode="auto">
          <a:xfrm>
            <a:off x="1187450" y="37345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2" name="Rectangle 57"/>
          <p:cNvSpPr>
            <a:spLocks noChangeArrowheads="1"/>
          </p:cNvSpPr>
          <p:nvPr/>
        </p:nvSpPr>
        <p:spPr bwMode="auto">
          <a:xfrm>
            <a:off x="1187450" y="4021931"/>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3" name="Rectangle 58"/>
          <p:cNvSpPr>
            <a:spLocks noChangeArrowheads="1"/>
          </p:cNvSpPr>
          <p:nvPr/>
        </p:nvSpPr>
        <p:spPr bwMode="auto">
          <a:xfrm>
            <a:off x="1187450" y="43108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4" name="Rectangle 59"/>
          <p:cNvSpPr>
            <a:spLocks noChangeArrowheads="1"/>
          </p:cNvSpPr>
          <p:nvPr/>
        </p:nvSpPr>
        <p:spPr bwMode="auto">
          <a:xfrm>
            <a:off x="1187450" y="45981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5" name="Rectangle 60"/>
          <p:cNvSpPr>
            <a:spLocks noChangeArrowheads="1"/>
          </p:cNvSpPr>
          <p:nvPr/>
        </p:nvSpPr>
        <p:spPr bwMode="auto">
          <a:xfrm>
            <a:off x="1187450" y="48871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6" name="Rectangle 61"/>
          <p:cNvSpPr>
            <a:spLocks noChangeArrowheads="1"/>
          </p:cNvSpPr>
          <p:nvPr/>
        </p:nvSpPr>
        <p:spPr bwMode="auto">
          <a:xfrm>
            <a:off x="1187450" y="51744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7" name="Rectangle 62"/>
          <p:cNvSpPr>
            <a:spLocks noChangeArrowheads="1"/>
          </p:cNvSpPr>
          <p:nvPr/>
        </p:nvSpPr>
        <p:spPr bwMode="auto">
          <a:xfrm>
            <a:off x="1187450" y="546338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8" name="Rectangle 64"/>
          <p:cNvSpPr>
            <a:spLocks noChangeArrowheads="1"/>
          </p:cNvSpPr>
          <p:nvPr/>
        </p:nvSpPr>
        <p:spPr bwMode="auto">
          <a:xfrm>
            <a:off x="1187450" y="17184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9" name="Text Box 98"/>
          <p:cNvSpPr txBox="1">
            <a:spLocks noChangeArrowheads="1"/>
          </p:cNvSpPr>
          <p:nvPr/>
        </p:nvSpPr>
        <p:spPr bwMode="auto">
          <a:xfrm>
            <a:off x="805351" y="1676400"/>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0</a:t>
            </a:r>
          </a:p>
        </p:txBody>
      </p:sp>
      <p:sp>
        <p:nvSpPr>
          <p:cNvPr id="20" name="Text Box 99"/>
          <p:cNvSpPr txBox="1">
            <a:spLocks noChangeArrowheads="1"/>
          </p:cNvSpPr>
          <p:nvPr/>
        </p:nvSpPr>
        <p:spPr bwMode="auto">
          <a:xfrm>
            <a:off x="805351" y="1927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a:t>
            </a:r>
          </a:p>
        </p:txBody>
      </p:sp>
      <p:sp>
        <p:nvSpPr>
          <p:cNvPr id="21" name="Text Box 100"/>
          <p:cNvSpPr txBox="1">
            <a:spLocks noChangeArrowheads="1"/>
          </p:cNvSpPr>
          <p:nvPr/>
        </p:nvSpPr>
        <p:spPr bwMode="auto">
          <a:xfrm>
            <a:off x="805351" y="2181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2</a:t>
            </a:r>
          </a:p>
        </p:txBody>
      </p:sp>
      <p:sp>
        <p:nvSpPr>
          <p:cNvPr id="22" name="Text Box 101"/>
          <p:cNvSpPr txBox="1">
            <a:spLocks noChangeArrowheads="1"/>
          </p:cNvSpPr>
          <p:nvPr/>
        </p:nvSpPr>
        <p:spPr bwMode="auto">
          <a:xfrm>
            <a:off x="805351" y="25034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3</a:t>
            </a:r>
          </a:p>
        </p:txBody>
      </p:sp>
      <p:sp>
        <p:nvSpPr>
          <p:cNvPr id="23" name="Text Box 102"/>
          <p:cNvSpPr txBox="1">
            <a:spLocks noChangeArrowheads="1"/>
          </p:cNvSpPr>
          <p:nvPr/>
        </p:nvSpPr>
        <p:spPr bwMode="auto">
          <a:xfrm>
            <a:off x="805351" y="27924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4</a:t>
            </a:r>
          </a:p>
        </p:txBody>
      </p:sp>
      <p:sp>
        <p:nvSpPr>
          <p:cNvPr id="24" name="Text Box 103"/>
          <p:cNvSpPr txBox="1">
            <a:spLocks noChangeArrowheads="1"/>
          </p:cNvSpPr>
          <p:nvPr/>
        </p:nvSpPr>
        <p:spPr bwMode="auto">
          <a:xfrm>
            <a:off x="805351" y="311626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5</a:t>
            </a:r>
          </a:p>
        </p:txBody>
      </p:sp>
      <p:sp>
        <p:nvSpPr>
          <p:cNvPr id="25" name="Text Box 104"/>
          <p:cNvSpPr txBox="1">
            <a:spLocks noChangeArrowheads="1"/>
          </p:cNvSpPr>
          <p:nvPr/>
        </p:nvSpPr>
        <p:spPr bwMode="auto">
          <a:xfrm>
            <a:off x="843451" y="33797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6</a:t>
            </a:r>
          </a:p>
        </p:txBody>
      </p:sp>
      <p:sp>
        <p:nvSpPr>
          <p:cNvPr id="26" name="Text Box 105"/>
          <p:cNvSpPr txBox="1">
            <a:spLocks noChangeArrowheads="1"/>
          </p:cNvSpPr>
          <p:nvPr/>
        </p:nvSpPr>
        <p:spPr bwMode="auto">
          <a:xfrm>
            <a:off x="843451" y="36925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7</a:t>
            </a:r>
          </a:p>
        </p:txBody>
      </p:sp>
      <p:sp>
        <p:nvSpPr>
          <p:cNvPr id="27" name="Text Box 106"/>
          <p:cNvSpPr txBox="1">
            <a:spLocks noChangeArrowheads="1"/>
          </p:cNvSpPr>
          <p:nvPr/>
        </p:nvSpPr>
        <p:spPr bwMode="auto">
          <a:xfrm>
            <a:off x="843451" y="39481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8</a:t>
            </a:r>
          </a:p>
        </p:txBody>
      </p:sp>
      <p:sp>
        <p:nvSpPr>
          <p:cNvPr id="28" name="Text Box 107"/>
          <p:cNvSpPr txBox="1">
            <a:spLocks noChangeArrowheads="1"/>
          </p:cNvSpPr>
          <p:nvPr/>
        </p:nvSpPr>
        <p:spPr bwMode="auto">
          <a:xfrm>
            <a:off x="843451" y="42433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9</a:t>
            </a:r>
          </a:p>
        </p:txBody>
      </p:sp>
      <p:sp>
        <p:nvSpPr>
          <p:cNvPr id="29" name="Text Box 108"/>
          <p:cNvSpPr txBox="1">
            <a:spLocks noChangeArrowheads="1"/>
          </p:cNvSpPr>
          <p:nvPr/>
        </p:nvSpPr>
        <p:spPr bwMode="auto">
          <a:xfrm>
            <a:off x="733914" y="45243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10</a:t>
            </a:r>
          </a:p>
        </p:txBody>
      </p:sp>
      <p:sp>
        <p:nvSpPr>
          <p:cNvPr id="30" name="Text Box 109"/>
          <p:cNvSpPr txBox="1">
            <a:spLocks noChangeArrowheads="1"/>
          </p:cNvSpPr>
          <p:nvPr/>
        </p:nvSpPr>
        <p:spPr bwMode="auto">
          <a:xfrm>
            <a:off x="733914" y="4808538"/>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11</a:t>
            </a:r>
          </a:p>
        </p:txBody>
      </p:sp>
      <p:sp>
        <p:nvSpPr>
          <p:cNvPr id="31" name="Text Box 110"/>
          <p:cNvSpPr txBox="1">
            <a:spLocks noChangeArrowheads="1"/>
          </p:cNvSpPr>
          <p:nvPr/>
        </p:nvSpPr>
        <p:spPr bwMode="auto">
          <a:xfrm>
            <a:off x="733914" y="50958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12</a:t>
            </a:r>
          </a:p>
        </p:txBody>
      </p:sp>
      <p:sp>
        <p:nvSpPr>
          <p:cNvPr id="32" name="Text Box 111"/>
          <p:cNvSpPr txBox="1">
            <a:spLocks noChangeArrowheads="1"/>
          </p:cNvSpPr>
          <p:nvPr/>
        </p:nvSpPr>
        <p:spPr bwMode="auto">
          <a:xfrm>
            <a:off x="733914" y="5421313"/>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13</a:t>
            </a:r>
          </a:p>
        </p:txBody>
      </p:sp>
      <p:sp>
        <p:nvSpPr>
          <p:cNvPr id="33" name="Text Box 112"/>
          <p:cNvSpPr txBox="1">
            <a:spLocks noChangeArrowheads="1"/>
          </p:cNvSpPr>
          <p:nvPr/>
        </p:nvSpPr>
        <p:spPr bwMode="auto">
          <a:xfrm>
            <a:off x="733914" y="5708650"/>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14</a:t>
            </a:r>
          </a:p>
        </p:txBody>
      </p:sp>
      <p:sp>
        <p:nvSpPr>
          <p:cNvPr id="34" name="Rectangle 114"/>
          <p:cNvSpPr>
            <a:spLocks noChangeArrowheads="1"/>
          </p:cNvSpPr>
          <p:nvPr/>
        </p:nvSpPr>
        <p:spPr bwMode="auto">
          <a:xfrm>
            <a:off x="1187450" y="57507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35" name="AutoShape 65" descr="Blue tissue paper"/>
          <p:cNvSpPr>
            <a:spLocks noChangeArrowheads="1"/>
          </p:cNvSpPr>
          <p:nvPr/>
        </p:nvSpPr>
        <p:spPr bwMode="auto">
          <a:xfrm>
            <a:off x="3170918" y="1988212"/>
            <a:ext cx="4968875" cy="3671888"/>
          </a:xfrm>
          <a:prstGeom prst="leftArrowCallout">
            <a:avLst>
              <a:gd name="adj1" fmla="val 25000"/>
              <a:gd name="adj2" fmla="val 25000"/>
              <a:gd name="adj3" fmla="val 22554"/>
              <a:gd name="adj4" fmla="val 66667"/>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endParaRPr lang="en-US"/>
          </a:p>
        </p:txBody>
      </p:sp>
      <p:sp>
        <p:nvSpPr>
          <p:cNvPr id="36" name="Text Box 69"/>
          <p:cNvSpPr txBox="1">
            <a:spLocks noChangeArrowheads="1"/>
          </p:cNvSpPr>
          <p:nvPr/>
        </p:nvSpPr>
        <p:spPr bwMode="auto">
          <a:xfrm>
            <a:off x="5562600" y="2802870"/>
            <a:ext cx="19558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rtl="1" eaLnBrk="1" hangingPunct="1"/>
            <a:r>
              <a:rPr lang="fa-IR" sz="4000" dirty="0">
                <a:cs typeface="B Nazanin" pitchFamily="2" charset="-78"/>
              </a:rPr>
              <a:t>وجود پانزده </a:t>
            </a:r>
          </a:p>
          <a:p>
            <a:pPr algn="ctr" rtl="1" eaLnBrk="1" hangingPunct="1"/>
            <a:r>
              <a:rPr lang="fa-IR" sz="4000" dirty="0">
                <a:cs typeface="B Nazanin" pitchFamily="2" charset="-78"/>
              </a:rPr>
              <a:t>قاب خالی</a:t>
            </a:r>
            <a:endParaRPr lang="en-US" sz="4000" dirty="0">
              <a:cs typeface="B Nazanin" pitchFamily="2" charset="-78"/>
            </a:endParaRPr>
          </a:p>
        </p:txBody>
      </p:sp>
    </p:spTree>
    <p:extLst>
      <p:ext uri="{BB962C8B-B14F-4D97-AF65-F5344CB8AC3E}">
        <p14:creationId xmlns:p14="http://schemas.microsoft.com/office/powerpoint/2010/main" val="18500542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250"/>
                                        <p:tgtEl>
                                          <p:spTgt spid="34"/>
                                        </p:tgtEl>
                                      </p:cBhvr>
                                    </p:animEffect>
                                  </p:childTnLst>
                                </p:cTn>
                              </p:par>
                            </p:childTnLst>
                          </p:cTn>
                        </p:par>
                        <p:par>
                          <p:cTn id="8" fill="hold">
                            <p:stCondLst>
                              <p:cond delay="25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250"/>
                                        <p:tgtEl>
                                          <p:spTgt spid="17"/>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250"/>
                                        <p:tgtEl>
                                          <p:spTgt spid="16"/>
                                        </p:tgtEl>
                                      </p:cBhvr>
                                    </p:animEffect>
                                  </p:childTnLst>
                                </p:cTn>
                              </p:par>
                            </p:childTnLst>
                          </p:cTn>
                        </p:par>
                        <p:par>
                          <p:cTn id="16" fill="hold">
                            <p:stCondLst>
                              <p:cond delay="75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250"/>
                                        <p:tgtEl>
                                          <p:spTgt spid="15"/>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250"/>
                                        <p:tgtEl>
                                          <p:spTgt spid="14"/>
                                        </p:tgtEl>
                                      </p:cBhvr>
                                    </p:animEffect>
                                  </p:childTnLst>
                                </p:cTn>
                              </p:par>
                            </p:childTnLst>
                          </p:cTn>
                        </p:par>
                        <p:par>
                          <p:cTn id="24" fill="hold">
                            <p:stCondLst>
                              <p:cond delay="1250"/>
                            </p:stCondLst>
                            <p:childTnLst>
                              <p:par>
                                <p:cTn id="25" presetID="2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250"/>
                                        <p:tgtEl>
                                          <p:spTgt spid="13"/>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250"/>
                                        <p:tgtEl>
                                          <p:spTgt spid="12"/>
                                        </p:tgtEl>
                                      </p:cBhvr>
                                    </p:animEffect>
                                  </p:childTnLst>
                                </p:cTn>
                              </p:par>
                            </p:childTnLst>
                          </p:cTn>
                        </p:par>
                        <p:par>
                          <p:cTn id="32" fill="hold">
                            <p:stCondLst>
                              <p:cond delay="1750"/>
                            </p:stCondLst>
                            <p:childTnLst>
                              <p:par>
                                <p:cTn id="33" presetID="2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250"/>
                                        <p:tgtEl>
                                          <p:spTgt spid="11"/>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250"/>
                                        <p:tgtEl>
                                          <p:spTgt spid="10"/>
                                        </p:tgtEl>
                                      </p:cBhvr>
                                    </p:animEffect>
                                  </p:childTnLst>
                                </p:cTn>
                              </p:par>
                            </p:childTnLst>
                          </p:cTn>
                        </p:par>
                        <p:par>
                          <p:cTn id="40" fill="hold">
                            <p:stCondLst>
                              <p:cond delay="2250"/>
                            </p:stCondLst>
                            <p:childTnLst>
                              <p:par>
                                <p:cTn id="41" presetID="2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250"/>
                                        <p:tgtEl>
                                          <p:spTgt spid="9"/>
                                        </p:tgtEl>
                                      </p:cBhvr>
                                    </p:animEffect>
                                  </p:childTnLst>
                                </p:cTn>
                              </p:par>
                            </p:childTnLst>
                          </p:cTn>
                        </p:par>
                        <p:par>
                          <p:cTn id="44" fill="hold">
                            <p:stCondLst>
                              <p:cond delay="2500"/>
                            </p:stCondLst>
                            <p:childTnLst>
                              <p:par>
                                <p:cTn id="45" presetID="2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250"/>
                                        <p:tgtEl>
                                          <p:spTgt spid="8"/>
                                        </p:tgtEl>
                                      </p:cBhvr>
                                    </p:animEffect>
                                  </p:childTnLst>
                                </p:cTn>
                              </p:par>
                            </p:childTnLst>
                          </p:cTn>
                        </p:par>
                        <p:par>
                          <p:cTn id="48" fill="hold">
                            <p:stCondLst>
                              <p:cond delay="2750"/>
                            </p:stCondLst>
                            <p:childTnLst>
                              <p:par>
                                <p:cTn id="49" presetID="22" presetClass="entr" presetSubtype="4"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down)">
                                      <p:cBhvr>
                                        <p:cTn id="51" dur="250"/>
                                        <p:tgtEl>
                                          <p:spTgt spid="7"/>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250"/>
                                        <p:tgtEl>
                                          <p:spTgt spid="6"/>
                                        </p:tgtEl>
                                      </p:cBhvr>
                                    </p:animEffect>
                                  </p:childTnLst>
                                </p:cTn>
                              </p:par>
                            </p:childTnLst>
                          </p:cTn>
                        </p:par>
                        <p:par>
                          <p:cTn id="56" fill="hold">
                            <p:stCondLst>
                              <p:cond delay="325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250"/>
                                        <p:tgtEl>
                                          <p:spTgt spid="5"/>
                                        </p:tgtEl>
                                      </p:cBhvr>
                                    </p:animEffect>
                                  </p:childTnLst>
                                </p:cTn>
                              </p:par>
                            </p:childTnLst>
                          </p:cTn>
                        </p:par>
                        <p:par>
                          <p:cTn id="60" fill="hold">
                            <p:stCondLst>
                              <p:cond delay="3500"/>
                            </p:stCondLst>
                            <p:childTnLst>
                              <p:par>
                                <p:cTn id="61" presetID="22" presetClass="entr" presetSubtype="4"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250"/>
                                        <p:tgtEl>
                                          <p:spTgt spid="18"/>
                                        </p:tgtEl>
                                      </p:cBhvr>
                                    </p:animEffect>
                                  </p:childTnLst>
                                </p:cTn>
                              </p:par>
                            </p:childTnLst>
                          </p:cTn>
                        </p:par>
                        <p:par>
                          <p:cTn id="64" fill="hold">
                            <p:stCondLst>
                              <p:cond delay="3750"/>
                            </p:stCondLst>
                            <p:childTnLst>
                              <p:par>
                                <p:cTn id="65" presetID="14" presetClass="entr" presetSubtype="1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randombar(horizontal)">
                                      <p:cBhvr>
                                        <p:cTn id="67" dur="500"/>
                                        <p:tgtEl>
                                          <p:spTgt spid="1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randombar(horizontal)">
                                      <p:cBhvr>
                                        <p:cTn id="70" dur="500"/>
                                        <p:tgtEl>
                                          <p:spTgt spid="2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randombar(horizontal)">
                                      <p:cBhvr>
                                        <p:cTn id="73" dur="500"/>
                                        <p:tgtEl>
                                          <p:spTgt spid="21"/>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randombar(horizontal)">
                                      <p:cBhvr>
                                        <p:cTn id="76" dur="500"/>
                                        <p:tgtEl>
                                          <p:spTgt spid="22"/>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randombar(horizontal)">
                                      <p:cBhvr>
                                        <p:cTn id="79" dur="500"/>
                                        <p:tgtEl>
                                          <p:spTgt spid="23"/>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randombar(horizontal)">
                                      <p:cBhvr>
                                        <p:cTn id="82" dur="500"/>
                                        <p:tgtEl>
                                          <p:spTgt spid="24"/>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randombar(horizontal)">
                                      <p:cBhvr>
                                        <p:cTn id="85" dur="500"/>
                                        <p:tgtEl>
                                          <p:spTgt spid="25"/>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randombar(horizontal)">
                                      <p:cBhvr>
                                        <p:cTn id="88" dur="500"/>
                                        <p:tgtEl>
                                          <p:spTgt spid="26"/>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randombar(horizontal)">
                                      <p:cBhvr>
                                        <p:cTn id="91" dur="500"/>
                                        <p:tgtEl>
                                          <p:spTgt spid="27"/>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randombar(horizontal)">
                                      <p:cBhvr>
                                        <p:cTn id="94" dur="500"/>
                                        <p:tgtEl>
                                          <p:spTgt spid="28"/>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randombar(horizontal)">
                                      <p:cBhvr>
                                        <p:cTn id="97" dur="500"/>
                                        <p:tgtEl>
                                          <p:spTgt spid="29"/>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randombar(horizontal)">
                                      <p:cBhvr>
                                        <p:cTn id="100" dur="500"/>
                                        <p:tgtEl>
                                          <p:spTgt spid="30"/>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randombar(horizontal)">
                                      <p:cBhvr>
                                        <p:cTn id="103" dur="500"/>
                                        <p:tgtEl>
                                          <p:spTgt spid="31"/>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randombar(horizontal)">
                                      <p:cBhvr>
                                        <p:cTn id="106" dur="500"/>
                                        <p:tgtEl>
                                          <p:spTgt spid="32"/>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randombar(horizontal)">
                                      <p:cBhvr>
                                        <p:cTn id="109" dur="500"/>
                                        <p:tgtEl>
                                          <p:spTgt spid="33"/>
                                        </p:tgtEl>
                                      </p:cBhvr>
                                    </p:animEffect>
                                  </p:childTnLst>
                                </p:cTn>
                              </p:par>
                            </p:childTnLst>
                          </p:cTn>
                        </p:par>
                        <p:par>
                          <p:cTn id="110" fill="hold">
                            <p:stCondLst>
                              <p:cond delay="4250"/>
                            </p:stCondLst>
                            <p:childTnLst>
                              <p:par>
                                <p:cTn id="111" presetID="42" presetClass="entr" presetSubtype="0" fill="hold" grpId="0" nodeType="afterEffect">
                                  <p:stCondLst>
                                    <p:cond delay="0"/>
                                  </p:stCondLst>
                                  <p:childTnLst>
                                    <p:set>
                                      <p:cBhvr>
                                        <p:cTn id="112" dur="1" fill="hold">
                                          <p:stCondLst>
                                            <p:cond delay="0"/>
                                          </p:stCondLst>
                                        </p:cTn>
                                        <p:tgtEl>
                                          <p:spTgt spid="35"/>
                                        </p:tgtEl>
                                        <p:attrNameLst>
                                          <p:attrName>style.visibility</p:attrName>
                                        </p:attrNameLst>
                                      </p:cBhvr>
                                      <p:to>
                                        <p:strVal val="visible"/>
                                      </p:to>
                                    </p:set>
                                    <p:animEffect transition="in" filter="fade">
                                      <p:cBhvr>
                                        <p:cTn id="113" dur="1000"/>
                                        <p:tgtEl>
                                          <p:spTgt spid="35"/>
                                        </p:tgtEl>
                                      </p:cBhvr>
                                    </p:animEffect>
                                    <p:anim calcmode="lin" valueType="num">
                                      <p:cBhvr>
                                        <p:cTn id="114" dur="1000" fill="hold"/>
                                        <p:tgtEl>
                                          <p:spTgt spid="35"/>
                                        </p:tgtEl>
                                        <p:attrNameLst>
                                          <p:attrName>ppt_x</p:attrName>
                                        </p:attrNameLst>
                                      </p:cBhvr>
                                      <p:tavLst>
                                        <p:tav tm="0">
                                          <p:val>
                                            <p:strVal val="#ppt_x"/>
                                          </p:val>
                                        </p:tav>
                                        <p:tav tm="100000">
                                          <p:val>
                                            <p:strVal val="#ppt_x"/>
                                          </p:val>
                                        </p:tav>
                                      </p:tavLst>
                                    </p:anim>
                                    <p:anim calcmode="lin" valueType="num">
                                      <p:cBhvr>
                                        <p:cTn id="115" dur="1000" fill="hold"/>
                                        <p:tgtEl>
                                          <p:spTgt spid="35"/>
                                        </p:tgtEl>
                                        <p:attrNameLst>
                                          <p:attrName>ppt_y</p:attrName>
                                        </p:attrNameLst>
                                      </p:cBhvr>
                                      <p:tavLst>
                                        <p:tav tm="0">
                                          <p:val>
                                            <p:strVal val="#ppt_y+.1"/>
                                          </p:val>
                                        </p:tav>
                                        <p:tav tm="100000">
                                          <p:val>
                                            <p:strVal val="#ppt_y"/>
                                          </p:val>
                                        </p:tav>
                                      </p:tavLst>
                                    </p:anim>
                                  </p:childTnLst>
                                </p:cTn>
                              </p:par>
                            </p:childTnLst>
                          </p:cTn>
                        </p:par>
                        <p:par>
                          <p:cTn id="116" fill="hold">
                            <p:stCondLst>
                              <p:cond delay="5250"/>
                            </p:stCondLst>
                            <p:childTnLst>
                              <p:par>
                                <p:cTn id="117" presetID="42" presetClass="entr" presetSubtype="0" fill="hold" grpId="0"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fade">
                                      <p:cBhvr>
                                        <p:cTn id="119" dur="1000"/>
                                        <p:tgtEl>
                                          <p:spTgt spid="36"/>
                                        </p:tgtEl>
                                      </p:cBhvr>
                                    </p:animEffect>
                                    <p:anim calcmode="lin" valueType="num">
                                      <p:cBhvr>
                                        <p:cTn id="120" dur="1000" fill="hold"/>
                                        <p:tgtEl>
                                          <p:spTgt spid="36"/>
                                        </p:tgtEl>
                                        <p:attrNameLst>
                                          <p:attrName>ppt_x</p:attrName>
                                        </p:attrNameLst>
                                      </p:cBhvr>
                                      <p:tavLst>
                                        <p:tav tm="0">
                                          <p:val>
                                            <p:strVal val="#ppt_x"/>
                                          </p:val>
                                        </p:tav>
                                        <p:tav tm="100000">
                                          <p:val>
                                            <p:strVal val="#ppt_x"/>
                                          </p:val>
                                        </p:tav>
                                      </p:tavLst>
                                    </p:anim>
                                    <p:anim calcmode="lin" valueType="num">
                                      <p:cBhvr>
                                        <p:cTn id="12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animBg="1"/>
      <p:bldP spid="35" grpId="0" animBg="1"/>
      <p:bldP spid="3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3600" dirty="0"/>
              <a:t>مثالی از اختصاص قاب های آزاد به فرایندها:</a:t>
            </a:r>
            <a:endParaRPr lang="en-US"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sp>
        <p:nvSpPr>
          <p:cNvPr id="5" name="Rectangle 50"/>
          <p:cNvSpPr>
            <a:spLocks noChangeArrowheads="1"/>
          </p:cNvSpPr>
          <p:nvPr/>
        </p:nvSpPr>
        <p:spPr bwMode="auto">
          <a:xfrm>
            <a:off x="1187450" y="20073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6" name="Rectangle 51"/>
          <p:cNvSpPr>
            <a:spLocks noChangeArrowheads="1"/>
          </p:cNvSpPr>
          <p:nvPr/>
        </p:nvSpPr>
        <p:spPr bwMode="auto">
          <a:xfrm>
            <a:off x="1187450" y="22947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7" name="Rectangle 52"/>
          <p:cNvSpPr>
            <a:spLocks noChangeArrowheads="1"/>
          </p:cNvSpPr>
          <p:nvPr/>
        </p:nvSpPr>
        <p:spPr bwMode="auto">
          <a:xfrm>
            <a:off x="1187450" y="25820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8" name="Rectangle 53"/>
          <p:cNvSpPr>
            <a:spLocks noChangeArrowheads="1"/>
          </p:cNvSpPr>
          <p:nvPr/>
        </p:nvSpPr>
        <p:spPr bwMode="auto">
          <a:xfrm>
            <a:off x="1187450" y="28709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9" name="Rectangle 54"/>
          <p:cNvSpPr>
            <a:spLocks noChangeArrowheads="1"/>
          </p:cNvSpPr>
          <p:nvPr/>
        </p:nvSpPr>
        <p:spPr bwMode="auto">
          <a:xfrm>
            <a:off x="1187450" y="31583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0" name="Rectangle 55"/>
          <p:cNvSpPr>
            <a:spLocks noChangeArrowheads="1"/>
          </p:cNvSpPr>
          <p:nvPr/>
        </p:nvSpPr>
        <p:spPr bwMode="auto">
          <a:xfrm>
            <a:off x="1187450" y="34472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1" name="Rectangle 56"/>
          <p:cNvSpPr>
            <a:spLocks noChangeArrowheads="1"/>
          </p:cNvSpPr>
          <p:nvPr/>
        </p:nvSpPr>
        <p:spPr bwMode="auto">
          <a:xfrm>
            <a:off x="1187450" y="37345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2" name="Rectangle 57"/>
          <p:cNvSpPr>
            <a:spLocks noChangeArrowheads="1"/>
          </p:cNvSpPr>
          <p:nvPr/>
        </p:nvSpPr>
        <p:spPr bwMode="auto">
          <a:xfrm>
            <a:off x="1187450" y="4021931"/>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3" name="Rectangle 58"/>
          <p:cNvSpPr>
            <a:spLocks noChangeArrowheads="1"/>
          </p:cNvSpPr>
          <p:nvPr/>
        </p:nvSpPr>
        <p:spPr bwMode="auto">
          <a:xfrm>
            <a:off x="1187450" y="43108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4" name="Rectangle 59"/>
          <p:cNvSpPr>
            <a:spLocks noChangeArrowheads="1"/>
          </p:cNvSpPr>
          <p:nvPr/>
        </p:nvSpPr>
        <p:spPr bwMode="auto">
          <a:xfrm>
            <a:off x="1187450" y="45981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5" name="Rectangle 60"/>
          <p:cNvSpPr>
            <a:spLocks noChangeArrowheads="1"/>
          </p:cNvSpPr>
          <p:nvPr/>
        </p:nvSpPr>
        <p:spPr bwMode="auto">
          <a:xfrm>
            <a:off x="1187450" y="48871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6" name="Rectangle 61"/>
          <p:cNvSpPr>
            <a:spLocks noChangeArrowheads="1"/>
          </p:cNvSpPr>
          <p:nvPr/>
        </p:nvSpPr>
        <p:spPr bwMode="auto">
          <a:xfrm>
            <a:off x="1187450" y="51744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7" name="Rectangle 62"/>
          <p:cNvSpPr>
            <a:spLocks noChangeArrowheads="1"/>
          </p:cNvSpPr>
          <p:nvPr/>
        </p:nvSpPr>
        <p:spPr bwMode="auto">
          <a:xfrm>
            <a:off x="1187450" y="546338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8" name="Rectangle 64"/>
          <p:cNvSpPr>
            <a:spLocks noChangeArrowheads="1"/>
          </p:cNvSpPr>
          <p:nvPr/>
        </p:nvSpPr>
        <p:spPr bwMode="auto">
          <a:xfrm>
            <a:off x="1187450" y="17184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9" name="Text Box 98"/>
          <p:cNvSpPr txBox="1">
            <a:spLocks noChangeArrowheads="1"/>
          </p:cNvSpPr>
          <p:nvPr/>
        </p:nvSpPr>
        <p:spPr bwMode="auto">
          <a:xfrm>
            <a:off x="805351" y="1676400"/>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0</a:t>
            </a:r>
          </a:p>
        </p:txBody>
      </p:sp>
      <p:sp>
        <p:nvSpPr>
          <p:cNvPr id="20" name="Text Box 99"/>
          <p:cNvSpPr txBox="1">
            <a:spLocks noChangeArrowheads="1"/>
          </p:cNvSpPr>
          <p:nvPr/>
        </p:nvSpPr>
        <p:spPr bwMode="auto">
          <a:xfrm>
            <a:off x="805351" y="1927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a:t>
            </a:r>
          </a:p>
        </p:txBody>
      </p:sp>
      <p:sp>
        <p:nvSpPr>
          <p:cNvPr id="21" name="Text Box 100"/>
          <p:cNvSpPr txBox="1">
            <a:spLocks noChangeArrowheads="1"/>
          </p:cNvSpPr>
          <p:nvPr/>
        </p:nvSpPr>
        <p:spPr bwMode="auto">
          <a:xfrm>
            <a:off x="805351" y="2181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2</a:t>
            </a:r>
          </a:p>
        </p:txBody>
      </p:sp>
      <p:sp>
        <p:nvSpPr>
          <p:cNvPr id="22" name="Text Box 101"/>
          <p:cNvSpPr txBox="1">
            <a:spLocks noChangeArrowheads="1"/>
          </p:cNvSpPr>
          <p:nvPr/>
        </p:nvSpPr>
        <p:spPr bwMode="auto">
          <a:xfrm>
            <a:off x="805351" y="25034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3</a:t>
            </a:r>
          </a:p>
        </p:txBody>
      </p:sp>
      <p:sp>
        <p:nvSpPr>
          <p:cNvPr id="23" name="Text Box 102"/>
          <p:cNvSpPr txBox="1">
            <a:spLocks noChangeArrowheads="1"/>
          </p:cNvSpPr>
          <p:nvPr/>
        </p:nvSpPr>
        <p:spPr bwMode="auto">
          <a:xfrm>
            <a:off x="805351" y="27924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4</a:t>
            </a:r>
          </a:p>
        </p:txBody>
      </p:sp>
      <p:sp>
        <p:nvSpPr>
          <p:cNvPr id="24" name="Text Box 103"/>
          <p:cNvSpPr txBox="1">
            <a:spLocks noChangeArrowheads="1"/>
          </p:cNvSpPr>
          <p:nvPr/>
        </p:nvSpPr>
        <p:spPr bwMode="auto">
          <a:xfrm>
            <a:off x="805351" y="311626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5</a:t>
            </a:r>
          </a:p>
        </p:txBody>
      </p:sp>
      <p:sp>
        <p:nvSpPr>
          <p:cNvPr id="25" name="Text Box 104"/>
          <p:cNvSpPr txBox="1">
            <a:spLocks noChangeArrowheads="1"/>
          </p:cNvSpPr>
          <p:nvPr/>
        </p:nvSpPr>
        <p:spPr bwMode="auto">
          <a:xfrm>
            <a:off x="843451" y="33797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6</a:t>
            </a:r>
          </a:p>
        </p:txBody>
      </p:sp>
      <p:sp>
        <p:nvSpPr>
          <p:cNvPr id="26" name="Text Box 105"/>
          <p:cNvSpPr txBox="1">
            <a:spLocks noChangeArrowheads="1"/>
          </p:cNvSpPr>
          <p:nvPr/>
        </p:nvSpPr>
        <p:spPr bwMode="auto">
          <a:xfrm>
            <a:off x="843451" y="36925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7</a:t>
            </a:r>
          </a:p>
        </p:txBody>
      </p:sp>
      <p:sp>
        <p:nvSpPr>
          <p:cNvPr id="27" name="Text Box 106"/>
          <p:cNvSpPr txBox="1">
            <a:spLocks noChangeArrowheads="1"/>
          </p:cNvSpPr>
          <p:nvPr/>
        </p:nvSpPr>
        <p:spPr bwMode="auto">
          <a:xfrm>
            <a:off x="843451" y="39481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8</a:t>
            </a:r>
          </a:p>
        </p:txBody>
      </p:sp>
      <p:sp>
        <p:nvSpPr>
          <p:cNvPr id="28" name="Text Box 107"/>
          <p:cNvSpPr txBox="1">
            <a:spLocks noChangeArrowheads="1"/>
          </p:cNvSpPr>
          <p:nvPr/>
        </p:nvSpPr>
        <p:spPr bwMode="auto">
          <a:xfrm>
            <a:off x="843451" y="42433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9</a:t>
            </a:r>
          </a:p>
        </p:txBody>
      </p:sp>
      <p:sp>
        <p:nvSpPr>
          <p:cNvPr id="29" name="Text Box 108"/>
          <p:cNvSpPr txBox="1">
            <a:spLocks noChangeArrowheads="1"/>
          </p:cNvSpPr>
          <p:nvPr/>
        </p:nvSpPr>
        <p:spPr bwMode="auto">
          <a:xfrm>
            <a:off x="733914" y="45243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10</a:t>
            </a:r>
          </a:p>
        </p:txBody>
      </p:sp>
      <p:sp>
        <p:nvSpPr>
          <p:cNvPr id="30" name="Text Box 109"/>
          <p:cNvSpPr txBox="1">
            <a:spLocks noChangeArrowheads="1"/>
          </p:cNvSpPr>
          <p:nvPr/>
        </p:nvSpPr>
        <p:spPr bwMode="auto">
          <a:xfrm>
            <a:off x="733914" y="4808538"/>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11</a:t>
            </a:r>
          </a:p>
        </p:txBody>
      </p:sp>
      <p:sp>
        <p:nvSpPr>
          <p:cNvPr id="31" name="Text Box 110"/>
          <p:cNvSpPr txBox="1">
            <a:spLocks noChangeArrowheads="1"/>
          </p:cNvSpPr>
          <p:nvPr/>
        </p:nvSpPr>
        <p:spPr bwMode="auto">
          <a:xfrm>
            <a:off x="733914" y="50958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12</a:t>
            </a:r>
          </a:p>
        </p:txBody>
      </p:sp>
      <p:sp>
        <p:nvSpPr>
          <p:cNvPr id="32" name="Text Box 111"/>
          <p:cNvSpPr txBox="1">
            <a:spLocks noChangeArrowheads="1"/>
          </p:cNvSpPr>
          <p:nvPr/>
        </p:nvSpPr>
        <p:spPr bwMode="auto">
          <a:xfrm>
            <a:off x="733914" y="5421313"/>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13</a:t>
            </a:r>
          </a:p>
        </p:txBody>
      </p:sp>
      <p:sp>
        <p:nvSpPr>
          <p:cNvPr id="33" name="Text Box 112"/>
          <p:cNvSpPr txBox="1">
            <a:spLocks noChangeArrowheads="1"/>
          </p:cNvSpPr>
          <p:nvPr/>
        </p:nvSpPr>
        <p:spPr bwMode="auto">
          <a:xfrm>
            <a:off x="733914" y="5708650"/>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14</a:t>
            </a:r>
          </a:p>
        </p:txBody>
      </p:sp>
      <p:sp>
        <p:nvSpPr>
          <p:cNvPr id="34" name="Rectangle 114"/>
          <p:cNvSpPr>
            <a:spLocks noChangeArrowheads="1"/>
          </p:cNvSpPr>
          <p:nvPr/>
        </p:nvSpPr>
        <p:spPr bwMode="auto">
          <a:xfrm>
            <a:off x="1187450" y="57507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35" name="AutoShape 65" descr="Blue tissue paper"/>
          <p:cNvSpPr>
            <a:spLocks noChangeArrowheads="1"/>
          </p:cNvSpPr>
          <p:nvPr/>
        </p:nvSpPr>
        <p:spPr bwMode="auto">
          <a:xfrm>
            <a:off x="3170918" y="1988212"/>
            <a:ext cx="4968875" cy="3671888"/>
          </a:xfrm>
          <a:prstGeom prst="leftArrowCallout">
            <a:avLst>
              <a:gd name="adj1" fmla="val 25000"/>
              <a:gd name="adj2" fmla="val 25000"/>
              <a:gd name="adj3" fmla="val 22554"/>
              <a:gd name="adj4" fmla="val 66667"/>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endParaRPr lang="en-US"/>
          </a:p>
        </p:txBody>
      </p:sp>
      <p:sp>
        <p:nvSpPr>
          <p:cNvPr id="37" name="Text Box 77"/>
          <p:cNvSpPr txBox="1">
            <a:spLocks noChangeArrowheads="1"/>
          </p:cNvSpPr>
          <p:nvPr/>
        </p:nvSpPr>
        <p:spPr bwMode="auto">
          <a:xfrm>
            <a:off x="5410200" y="2888496"/>
            <a:ext cx="2294195" cy="1964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rtl="1" eaLnBrk="1" hangingPunct="1"/>
            <a:r>
              <a:rPr lang="fa-IR" sz="4000" dirty="0">
                <a:cs typeface="B Nazanin" pitchFamily="2" charset="-78"/>
              </a:rPr>
              <a:t>فرایند </a:t>
            </a:r>
            <a:r>
              <a:rPr lang="en-US" sz="3600" dirty="0">
                <a:cs typeface="B Nazanin" pitchFamily="2" charset="-78"/>
              </a:rPr>
              <a:t>A</a:t>
            </a:r>
            <a:r>
              <a:rPr lang="fa-IR" sz="4000" dirty="0">
                <a:cs typeface="B Nazanin" pitchFamily="2" charset="-78"/>
              </a:rPr>
              <a:t> با 4</a:t>
            </a:r>
          </a:p>
          <a:p>
            <a:pPr algn="ctr" rtl="1" eaLnBrk="1" hangingPunct="1"/>
            <a:r>
              <a:rPr lang="fa-IR" sz="4000" dirty="0">
                <a:cs typeface="B Nazanin" pitchFamily="2" charset="-78"/>
              </a:rPr>
              <a:t> صفحه بار </a:t>
            </a:r>
            <a:r>
              <a:rPr lang="fa-IR" sz="4000" dirty="0" smtClean="0">
                <a:cs typeface="B Nazanin" pitchFamily="2" charset="-78"/>
              </a:rPr>
              <a:t>می</a:t>
            </a:r>
            <a:r>
              <a:rPr lang="fa-IR" sz="4000" dirty="0">
                <a:cs typeface="B Nazanin" pitchFamily="2" charset="-78"/>
              </a:rPr>
              <a:t> </a:t>
            </a:r>
            <a:r>
              <a:rPr lang="fa-IR" sz="4000" dirty="0" smtClean="0">
                <a:cs typeface="B Nazanin" pitchFamily="2" charset="-78"/>
              </a:rPr>
              <a:t>شود.</a:t>
            </a:r>
            <a:endParaRPr lang="en-US" sz="4000" dirty="0">
              <a:cs typeface="B Nazanin" pitchFamily="2" charset="-78"/>
            </a:endParaRPr>
          </a:p>
        </p:txBody>
      </p:sp>
      <p:sp>
        <p:nvSpPr>
          <p:cNvPr id="38" name="Rectangle 78" descr="20%"/>
          <p:cNvSpPr>
            <a:spLocks noChangeArrowheads="1"/>
          </p:cNvSpPr>
          <p:nvPr/>
        </p:nvSpPr>
        <p:spPr bwMode="auto">
          <a:xfrm>
            <a:off x="1187450" y="2008980"/>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A.1</a:t>
            </a:r>
          </a:p>
        </p:txBody>
      </p:sp>
      <p:sp>
        <p:nvSpPr>
          <p:cNvPr id="39" name="Rectangle 79" descr="20%"/>
          <p:cNvSpPr>
            <a:spLocks noChangeArrowheads="1"/>
          </p:cNvSpPr>
          <p:nvPr/>
        </p:nvSpPr>
        <p:spPr bwMode="auto">
          <a:xfrm>
            <a:off x="1187450" y="2296318"/>
            <a:ext cx="1511300" cy="287337"/>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A.2</a:t>
            </a:r>
          </a:p>
        </p:txBody>
      </p:sp>
      <p:sp>
        <p:nvSpPr>
          <p:cNvPr id="40" name="Rectangle 80" descr="20%"/>
          <p:cNvSpPr>
            <a:spLocks noChangeArrowheads="1"/>
          </p:cNvSpPr>
          <p:nvPr/>
        </p:nvSpPr>
        <p:spPr bwMode="auto">
          <a:xfrm>
            <a:off x="1187450" y="25836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A.3</a:t>
            </a:r>
          </a:p>
        </p:txBody>
      </p:sp>
      <p:sp>
        <p:nvSpPr>
          <p:cNvPr id="41" name="Rectangle 81" descr="20%"/>
          <p:cNvSpPr>
            <a:spLocks noChangeArrowheads="1"/>
          </p:cNvSpPr>
          <p:nvPr/>
        </p:nvSpPr>
        <p:spPr bwMode="auto">
          <a:xfrm>
            <a:off x="1187450" y="17200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A.0</a:t>
            </a:r>
          </a:p>
        </p:txBody>
      </p:sp>
    </p:spTree>
    <p:extLst>
      <p:ext uri="{BB962C8B-B14F-4D97-AF65-F5344CB8AC3E}">
        <p14:creationId xmlns:p14="http://schemas.microsoft.com/office/powerpoint/2010/main" val="57477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linds(horizontal)">
                                      <p:cBhvr>
                                        <p:cTn id="7" dur="500"/>
                                        <p:tgtEl>
                                          <p:spTgt spid="4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blinds(horizontal)">
                                      <p:cBhvr>
                                        <p:cTn id="11" dur="500"/>
                                        <p:tgtEl>
                                          <p:spTgt spid="3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blinds(horizontal)">
                                      <p:cBhvr>
                                        <p:cTn id="15" dur="500"/>
                                        <p:tgtEl>
                                          <p:spTgt spid="39"/>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blinds(horizontal)">
                                      <p:cBhvr>
                                        <p:cTn id="1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3600" dirty="0"/>
              <a:t>مثالی از اختصاص قاب های آزاد به فرایندها:</a:t>
            </a:r>
            <a:endParaRPr lang="en-US"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sp>
        <p:nvSpPr>
          <p:cNvPr id="5" name="Rectangle 50"/>
          <p:cNvSpPr>
            <a:spLocks noChangeArrowheads="1"/>
          </p:cNvSpPr>
          <p:nvPr/>
        </p:nvSpPr>
        <p:spPr bwMode="auto">
          <a:xfrm>
            <a:off x="1187450" y="20073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6" name="Rectangle 51"/>
          <p:cNvSpPr>
            <a:spLocks noChangeArrowheads="1"/>
          </p:cNvSpPr>
          <p:nvPr/>
        </p:nvSpPr>
        <p:spPr bwMode="auto">
          <a:xfrm>
            <a:off x="1187450" y="22947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7" name="Rectangle 52"/>
          <p:cNvSpPr>
            <a:spLocks noChangeArrowheads="1"/>
          </p:cNvSpPr>
          <p:nvPr/>
        </p:nvSpPr>
        <p:spPr bwMode="auto">
          <a:xfrm>
            <a:off x="1187450" y="25820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8" name="Rectangle 53"/>
          <p:cNvSpPr>
            <a:spLocks noChangeArrowheads="1"/>
          </p:cNvSpPr>
          <p:nvPr/>
        </p:nvSpPr>
        <p:spPr bwMode="auto">
          <a:xfrm>
            <a:off x="1187450" y="28709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9" name="Rectangle 54"/>
          <p:cNvSpPr>
            <a:spLocks noChangeArrowheads="1"/>
          </p:cNvSpPr>
          <p:nvPr/>
        </p:nvSpPr>
        <p:spPr bwMode="auto">
          <a:xfrm>
            <a:off x="1187450" y="31583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0" name="Rectangle 55"/>
          <p:cNvSpPr>
            <a:spLocks noChangeArrowheads="1"/>
          </p:cNvSpPr>
          <p:nvPr/>
        </p:nvSpPr>
        <p:spPr bwMode="auto">
          <a:xfrm>
            <a:off x="1187450" y="34472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1" name="Rectangle 56"/>
          <p:cNvSpPr>
            <a:spLocks noChangeArrowheads="1"/>
          </p:cNvSpPr>
          <p:nvPr/>
        </p:nvSpPr>
        <p:spPr bwMode="auto">
          <a:xfrm>
            <a:off x="1187450" y="37345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2" name="Rectangle 57"/>
          <p:cNvSpPr>
            <a:spLocks noChangeArrowheads="1"/>
          </p:cNvSpPr>
          <p:nvPr/>
        </p:nvSpPr>
        <p:spPr bwMode="auto">
          <a:xfrm>
            <a:off x="1187450" y="4021931"/>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3" name="Rectangle 58"/>
          <p:cNvSpPr>
            <a:spLocks noChangeArrowheads="1"/>
          </p:cNvSpPr>
          <p:nvPr/>
        </p:nvSpPr>
        <p:spPr bwMode="auto">
          <a:xfrm>
            <a:off x="1187450" y="43108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4" name="Rectangle 59"/>
          <p:cNvSpPr>
            <a:spLocks noChangeArrowheads="1"/>
          </p:cNvSpPr>
          <p:nvPr/>
        </p:nvSpPr>
        <p:spPr bwMode="auto">
          <a:xfrm>
            <a:off x="1187450" y="45981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5" name="Rectangle 60"/>
          <p:cNvSpPr>
            <a:spLocks noChangeArrowheads="1"/>
          </p:cNvSpPr>
          <p:nvPr/>
        </p:nvSpPr>
        <p:spPr bwMode="auto">
          <a:xfrm>
            <a:off x="1187450" y="48871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6" name="Rectangle 61"/>
          <p:cNvSpPr>
            <a:spLocks noChangeArrowheads="1"/>
          </p:cNvSpPr>
          <p:nvPr/>
        </p:nvSpPr>
        <p:spPr bwMode="auto">
          <a:xfrm>
            <a:off x="1187450" y="51744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7" name="Rectangle 62"/>
          <p:cNvSpPr>
            <a:spLocks noChangeArrowheads="1"/>
          </p:cNvSpPr>
          <p:nvPr/>
        </p:nvSpPr>
        <p:spPr bwMode="auto">
          <a:xfrm>
            <a:off x="1187450" y="546338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8" name="Rectangle 64"/>
          <p:cNvSpPr>
            <a:spLocks noChangeArrowheads="1"/>
          </p:cNvSpPr>
          <p:nvPr/>
        </p:nvSpPr>
        <p:spPr bwMode="auto">
          <a:xfrm>
            <a:off x="1187450" y="17184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9" name="Text Box 98"/>
          <p:cNvSpPr txBox="1">
            <a:spLocks noChangeArrowheads="1"/>
          </p:cNvSpPr>
          <p:nvPr/>
        </p:nvSpPr>
        <p:spPr bwMode="auto">
          <a:xfrm>
            <a:off x="805351" y="1676400"/>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0</a:t>
            </a:r>
          </a:p>
        </p:txBody>
      </p:sp>
      <p:sp>
        <p:nvSpPr>
          <p:cNvPr id="20" name="Text Box 99"/>
          <p:cNvSpPr txBox="1">
            <a:spLocks noChangeArrowheads="1"/>
          </p:cNvSpPr>
          <p:nvPr/>
        </p:nvSpPr>
        <p:spPr bwMode="auto">
          <a:xfrm>
            <a:off x="805351" y="1927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a:t>
            </a:r>
          </a:p>
        </p:txBody>
      </p:sp>
      <p:sp>
        <p:nvSpPr>
          <p:cNvPr id="21" name="Text Box 100"/>
          <p:cNvSpPr txBox="1">
            <a:spLocks noChangeArrowheads="1"/>
          </p:cNvSpPr>
          <p:nvPr/>
        </p:nvSpPr>
        <p:spPr bwMode="auto">
          <a:xfrm>
            <a:off x="805351" y="2181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2</a:t>
            </a:r>
          </a:p>
        </p:txBody>
      </p:sp>
      <p:sp>
        <p:nvSpPr>
          <p:cNvPr id="22" name="Text Box 101"/>
          <p:cNvSpPr txBox="1">
            <a:spLocks noChangeArrowheads="1"/>
          </p:cNvSpPr>
          <p:nvPr/>
        </p:nvSpPr>
        <p:spPr bwMode="auto">
          <a:xfrm>
            <a:off x="805351" y="25034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3</a:t>
            </a:r>
          </a:p>
        </p:txBody>
      </p:sp>
      <p:sp>
        <p:nvSpPr>
          <p:cNvPr id="23" name="Text Box 102"/>
          <p:cNvSpPr txBox="1">
            <a:spLocks noChangeArrowheads="1"/>
          </p:cNvSpPr>
          <p:nvPr/>
        </p:nvSpPr>
        <p:spPr bwMode="auto">
          <a:xfrm>
            <a:off x="805351" y="27924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4</a:t>
            </a:r>
          </a:p>
        </p:txBody>
      </p:sp>
      <p:sp>
        <p:nvSpPr>
          <p:cNvPr id="24" name="Text Box 103"/>
          <p:cNvSpPr txBox="1">
            <a:spLocks noChangeArrowheads="1"/>
          </p:cNvSpPr>
          <p:nvPr/>
        </p:nvSpPr>
        <p:spPr bwMode="auto">
          <a:xfrm>
            <a:off x="805351" y="311626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5</a:t>
            </a:r>
          </a:p>
        </p:txBody>
      </p:sp>
      <p:sp>
        <p:nvSpPr>
          <p:cNvPr id="25" name="Text Box 104"/>
          <p:cNvSpPr txBox="1">
            <a:spLocks noChangeArrowheads="1"/>
          </p:cNvSpPr>
          <p:nvPr/>
        </p:nvSpPr>
        <p:spPr bwMode="auto">
          <a:xfrm>
            <a:off x="843451" y="33797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6</a:t>
            </a:r>
          </a:p>
        </p:txBody>
      </p:sp>
      <p:sp>
        <p:nvSpPr>
          <p:cNvPr id="26" name="Text Box 105"/>
          <p:cNvSpPr txBox="1">
            <a:spLocks noChangeArrowheads="1"/>
          </p:cNvSpPr>
          <p:nvPr/>
        </p:nvSpPr>
        <p:spPr bwMode="auto">
          <a:xfrm>
            <a:off x="843451" y="36925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7</a:t>
            </a:r>
          </a:p>
        </p:txBody>
      </p:sp>
      <p:sp>
        <p:nvSpPr>
          <p:cNvPr id="27" name="Text Box 106"/>
          <p:cNvSpPr txBox="1">
            <a:spLocks noChangeArrowheads="1"/>
          </p:cNvSpPr>
          <p:nvPr/>
        </p:nvSpPr>
        <p:spPr bwMode="auto">
          <a:xfrm>
            <a:off x="843451" y="39481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8</a:t>
            </a:r>
          </a:p>
        </p:txBody>
      </p:sp>
      <p:sp>
        <p:nvSpPr>
          <p:cNvPr id="28" name="Text Box 107"/>
          <p:cNvSpPr txBox="1">
            <a:spLocks noChangeArrowheads="1"/>
          </p:cNvSpPr>
          <p:nvPr/>
        </p:nvSpPr>
        <p:spPr bwMode="auto">
          <a:xfrm>
            <a:off x="843451" y="42433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9</a:t>
            </a:r>
          </a:p>
        </p:txBody>
      </p:sp>
      <p:sp>
        <p:nvSpPr>
          <p:cNvPr id="29" name="Text Box 108"/>
          <p:cNvSpPr txBox="1">
            <a:spLocks noChangeArrowheads="1"/>
          </p:cNvSpPr>
          <p:nvPr/>
        </p:nvSpPr>
        <p:spPr bwMode="auto">
          <a:xfrm>
            <a:off x="733914" y="45243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10</a:t>
            </a:r>
          </a:p>
        </p:txBody>
      </p:sp>
      <p:sp>
        <p:nvSpPr>
          <p:cNvPr id="30" name="Text Box 109"/>
          <p:cNvSpPr txBox="1">
            <a:spLocks noChangeArrowheads="1"/>
          </p:cNvSpPr>
          <p:nvPr/>
        </p:nvSpPr>
        <p:spPr bwMode="auto">
          <a:xfrm>
            <a:off x="733914" y="4808538"/>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11</a:t>
            </a:r>
          </a:p>
        </p:txBody>
      </p:sp>
      <p:sp>
        <p:nvSpPr>
          <p:cNvPr id="31" name="Text Box 110"/>
          <p:cNvSpPr txBox="1">
            <a:spLocks noChangeArrowheads="1"/>
          </p:cNvSpPr>
          <p:nvPr/>
        </p:nvSpPr>
        <p:spPr bwMode="auto">
          <a:xfrm>
            <a:off x="733914" y="50958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12</a:t>
            </a:r>
          </a:p>
        </p:txBody>
      </p:sp>
      <p:sp>
        <p:nvSpPr>
          <p:cNvPr id="32" name="Text Box 111"/>
          <p:cNvSpPr txBox="1">
            <a:spLocks noChangeArrowheads="1"/>
          </p:cNvSpPr>
          <p:nvPr/>
        </p:nvSpPr>
        <p:spPr bwMode="auto">
          <a:xfrm>
            <a:off x="733914" y="5421313"/>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13</a:t>
            </a:r>
          </a:p>
        </p:txBody>
      </p:sp>
      <p:sp>
        <p:nvSpPr>
          <p:cNvPr id="33" name="Text Box 112"/>
          <p:cNvSpPr txBox="1">
            <a:spLocks noChangeArrowheads="1"/>
          </p:cNvSpPr>
          <p:nvPr/>
        </p:nvSpPr>
        <p:spPr bwMode="auto">
          <a:xfrm>
            <a:off x="733914" y="5708650"/>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14</a:t>
            </a:r>
          </a:p>
        </p:txBody>
      </p:sp>
      <p:sp>
        <p:nvSpPr>
          <p:cNvPr id="34" name="Rectangle 114"/>
          <p:cNvSpPr>
            <a:spLocks noChangeArrowheads="1"/>
          </p:cNvSpPr>
          <p:nvPr/>
        </p:nvSpPr>
        <p:spPr bwMode="auto">
          <a:xfrm>
            <a:off x="1187450" y="57507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35" name="AutoShape 65" descr="Blue tissue paper"/>
          <p:cNvSpPr>
            <a:spLocks noChangeArrowheads="1"/>
          </p:cNvSpPr>
          <p:nvPr/>
        </p:nvSpPr>
        <p:spPr bwMode="auto">
          <a:xfrm>
            <a:off x="3170918" y="1988212"/>
            <a:ext cx="4968875" cy="3671888"/>
          </a:xfrm>
          <a:prstGeom prst="leftArrowCallout">
            <a:avLst>
              <a:gd name="adj1" fmla="val 25000"/>
              <a:gd name="adj2" fmla="val 25000"/>
              <a:gd name="adj3" fmla="val 22554"/>
              <a:gd name="adj4" fmla="val 66667"/>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endParaRPr lang="en-US"/>
          </a:p>
        </p:txBody>
      </p:sp>
      <p:sp>
        <p:nvSpPr>
          <p:cNvPr id="38" name="Rectangle 78" descr="20%"/>
          <p:cNvSpPr>
            <a:spLocks noChangeArrowheads="1"/>
          </p:cNvSpPr>
          <p:nvPr/>
        </p:nvSpPr>
        <p:spPr bwMode="auto">
          <a:xfrm>
            <a:off x="1187450" y="2008980"/>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A.1</a:t>
            </a:r>
          </a:p>
        </p:txBody>
      </p:sp>
      <p:sp>
        <p:nvSpPr>
          <p:cNvPr id="39" name="Rectangle 79" descr="20%"/>
          <p:cNvSpPr>
            <a:spLocks noChangeArrowheads="1"/>
          </p:cNvSpPr>
          <p:nvPr/>
        </p:nvSpPr>
        <p:spPr bwMode="auto">
          <a:xfrm>
            <a:off x="1187450" y="2296318"/>
            <a:ext cx="1511300" cy="287337"/>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A.2</a:t>
            </a:r>
          </a:p>
        </p:txBody>
      </p:sp>
      <p:sp>
        <p:nvSpPr>
          <p:cNvPr id="40" name="Rectangle 80" descr="20%"/>
          <p:cNvSpPr>
            <a:spLocks noChangeArrowheads="1"/>
          </p:cNvSpPr>
          <p:nvPr/>
        </p:nvSpPr>
        <p:spPr bwMode="auto">
          <a:xfrm>
            <a:off x="1187450" y="25836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A.3</a:t>
            </a:r>
          </a:p>
        </p:txBody>
      </p:sp>
      <p:sp>
        <p:nvSpPr>
          <p:cNvPr id="41" name="Rectangle 81" descr="20%"/>
          <p:cNvSpPr>
            <a:spLocks noChangeArrowheads="1"/>
          </p:cNvSpPr>
          <p:nvPr/>
        </p:nvSpPr>
        <p:spPr bwMode="auto">
          <a:xfrm>
            <a:off x="1187450" y="17200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A.0</a:t>
            </a:r>
          </a:p>
        </p:txBody>
      </p:sp>
      <p:sp>
        <p:nvSpPr>
          <p:cNvPr id="42" name="Text Box 82"/>
          <p:cNvSpPr txBox="1">
            <a:spLocks noChangeArrowheads="1"/>
          </p:cNvSpPr>
          <p:nvPr/>
        </p:nvSpPr>
        <p:spPr bwMode="auto">
          <a:xfrm>
            <a:off x="5486400" y="2923937"/>
            <a:ext cx="22860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rtl="1" eaLnBrk="1" hangingPunct="1"/>
            <a:r>
              <a:rPr lang="fa-IR" sz="4000" dirty="0">
                <a:cs typeface="B Nazanin" pitchFamily="2" charset="-78"/>
              </a:rPr>
              <a:t>فرایند </a:t>
            </a:r>
            <a:r>
              <a:rPr lang="en-US" sz="3600" dirty="0">
                <a:cs typeface="B Nazanin" pitchFamily="2" charset="-78"/>
              </a:rPr>
              <a:t>B</a:t>
            </a:r>
            <a:r>
              <a:rPr lang="fa-IR" sz="4000" dirty="0">
                <a:cs typeface="B Nazanin" pitchFamily="2" charset="-78"/>
              </a:rPr>
              <a:t> با 3</a:t>
            </a:r>
          </a:p>
          <a:p>
            <a:pPr algn="ctr" rtl="1" eaLnBrk="1" hangingPunct="1"/>
            <a:r>
              <a:rPr lang="fa-IR" sz="4000" dirty="0">
                <a:cs typeface="B Nazanin" pitchFamily="2" charset="-78"/>
              </a:rPr>
              <a:t> صفحه بار </a:t>
            </a:r>
            <a:r>
              <a:rPr lang="fa-IR" sz="4000" dirty="0" smtClean="0">
                <a:cs typeface="B Nazanin" pitchFamily="2" charset="-78"/>
              </a:rPr>
              <a:t>می شود.</a:t>
            </a:r>
            <a:endParaRPr lang="en-US" sz="4000" dirty="0">
              <a:cs typeface="B Nazanin" pitchFamily="2" charset="-78"/>
            </a:endParaRPr>
          </a:p>
        </p:txBody>
      </p:sp>
      <p:sp>
        <p:nvSpPr>
          <p:cNvPr id="43" name="Rectangle 83" descr="Wide upward diagonal"/>
          <p:cNvSpPr>
            <a:spLocks noChangeArrowheads="1"/>
          </p:cNvSpPr>
          <p:nvPr/>
        </p:nvSpPr>
        <p:spPr bwMode="auto">
          <a:xfrm>
            <a:off x="1187450" y="2883759"/>
            <a:ext cx="1511300" cy="287337"/>
          </a:xfrm>
          <a:prstGeom prst="rect">
            <a:avLst/>
          </a:prstGeom>
          <a:pattFill prst="wdUpDiag">
            <a:fgClr>
              <a:srgbClr val="8EBEE6"/>
            </a:fgClr>
            <a:bgClr>
              <a:schemeClr val="bg1"/>
            </a:bgClr>
          </a:pattFill>
          <a:ln w="9525">
            <a:solidFill>
              <a:schemeClr val="tx1"/>
            </a:solidFill>
            <a:miter lim="800000"/>
            <a:headEnd/>
            <a:tailEnd/>
          </a:ln>
        </p:spPr>
        <p:txBody>
          <a:bodyPr wrap="none" anchor="ctr"/>
          <a:lstStyle/>
          <a:p>
            <a:pPr algn="ctr"/>
            <a:r>
              <a:rPr lang="en-US" sz="2000"/>
              <a:t>B.0</a:t>
            </a:r>
          </a:p>
        </p:txBody>
      </p:sp>
      <p:sp>
        <p:nvSpPr>
          <p:cNvPr id="44" name="Rectangle 84" descr="Wide upward diagonal"/>
          <p:cNvSpPr>
            <a:spLocks noChangeArrowheads="1"/>
          </p:cNvSpPr>
          <p:nvPr/>
        </p:nvSpPr>
        <p:spPr bwMode="auto">
          <a:xfrm>
            <a:off x="1187450" y="3171096"/>
            <a:ext cx="1511300" cy="287338"/>
          </a:xfrm>
          <a:prstGeom prst="rect">
            <a:avLst/>
          </a:prstGeom>
          <a:pattFill prst="wdUpDiag">
            <a:fgClr>
              <a:srgbClr val="8EBEE6"/>
            </a:fgClr>
            <a:bgClr>
              <a:schemeClr val="bg1"/>
            </a:bgClr>
          </a:pattFill>
          <a:ln w="9525">
            <a:solidFill>
              <a:schemeClr val="tx1"/>
            </a:solidFill>
            <a:miter lim="800000"/>
            <a:headEnd/>
            <a:tailEnd/>
          </a:ln>
        </p:spPr>
        <p:txBody>
          <a:bodyPr wrap="none" anchor="ctr"/>
          <a:lstStyle/>
          <a:p>
            <a:pPr algn="ctr"/>
            <a:r>
              <a:rPr lang="en-US" sz="2000"/>
              <a:t>B.1</a:t>
            </a:r>
          </a:p>
        </p:txBody>
      </p:sp>
      <p:sp>
        <p:nvSpPr>
          <p:cNvPr id="45" name="Rectangle 85" descr="Wide upward diagonal"/>
          <p:cNvSpPr>
            <a:spLocks noChangeArrowheads="1"/>
          </p:cNvSpPr>
          <p:nvPr/>
        </p:nvSpPr>
        <p:spPr bwMode="auto">
          <a:xfrm>
            <a:off x="1187450" y="3460021"/>
            <a:ext cx="1511300" cy="287338"/>
          </a:xfrm>
          <a:prstGeom prst="rect">
            <a:avLst/>
          </a:prstGeom>
          <a:pattFill prst="wdUpDiag">
            <a:fgClr>
              <a:srgbClr val="8EBEE6"/>
            </a:fgClr>
            <a:bgClr>
              <a:schemeClr val="bg1"/>
            </a:bgClr>
          </a:pattFill>
          <a:ln w="9525">
            <a:solidFill>
              <a:schemeClr val="tx1"/>
            </a:solidFill>
            <a:miter lim="800000"/>
            <a:headEnd/>
            <a:tailEnd/>
          </a:ln>
        </p:spPr>
        <p:txBody>
          <a:bodyPr wrap="none" anchor="ctr"/>
          <a:lstStyle/>
          <a:p>
            <a:pPr algn="ctr"/>
            <a:r>
              <a:rPr lang="en-US" sz="2000"/>
              <a:t>B.2</a:t>
            </a:r>
          </a:p>
        </p:txBody>
      </p:sp>
    </p:spTree>
    <p:extLst>
      <p:ext uri="{BB962C8B-B14F-4D97-AF65-F5344CB8AC3E}">
        <p14:creationId xmlns:p14="http://schemas.microsoft.com/office/powerpoint/2010/main" val="934856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linds(horizontal)">
                                      <p:cBhvr>
                                        <p:cTn id="7" dur="500"/>
                                        <p:tgtEl>
                                          <p:spTgt spid="4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blinds(horizontal)">
                                      <p:cBhvr>
                                        <p:cTn id="11" dur="500"/>
                                        <p:tgtEl>
                                          <p:spTgt spid="4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blinds(horizontal)">
                                      <p:cBhvr>
                                        <p:cTn id="1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fa-IR" sz="3600" smtClean="0"/>
              <a:t>نیازمندی های مدیریت حافظه:</a:t>
            </a:r>
            <a:endParaRPr lang="en-US" sz="3600" smtClean="0"/>
          </a:p>
        </p:txBody>
      </p:sp>
      <p:sp>
        <p:nvSpPr>
          <p:cNvPr id="10243" name="Rectangle 3"/>
          <p:cNvSpPr>
            <a:spLocks noGrp="1" noChangeArrowheads="1"/>
          </p:cNvSpPr>
          <p:nvPr>
            <p:ph type="body" idx="1"/>
          </p:nvPr>
        </p:nvSpPr>
        <p:spPr/>
        <p:txBody>
          <a:bodyPr/>
          <a:lstStyle/>
          <a:p>
            <a:pPr marL="0" indent="0" algn="just" eaLnBrk="1" hangingPunct="1">
              <a:buNone/>
            </a:pPr>
            <a:r>
              <a:rPr lang="fa-IR" b="1" u="sng" dirty="0" smtClean="0"/>
              <a:t>جابجایی</a:t>
            </a:r>
          </a:p>
          <a:p>
            <a:pPr lvl="1" algn="just" eaLnBrk="1" hangingPunct="1">
              <a:lnSpc>
                <a:spcPct val="150000"/>
              </a:lnSpc>
            </a:pPr>
            <a:r>
              <a:rPr lang="fa-IR" dirty="0" smtClean="0"/>
              <a:t>برنامه نویس نمی</a:t>
            </a:r>
            <a:r>
              <a:rPr lang="en-US" dirty="0" smtClean="0"/>
              <a:t> </a:t>
            </a:r>
            <a:r>
              <a:rPr lang="fa-IR" dirty="0" smtClean="0"/>
              <a:t>داند برنامه هنگام اجرا در کجای حافظه ذخیره می شود.</a:t>
            </a:r>
          </a:p>
          <a:p>
            <a:pPr lvl="1" algn="just" eaLnBrk="1" hangingPunct="1">
              <a:lnSpc>
                <a:spcPct val="150000"/>
              </a:lnSpc>
            </a:pPr>
            <a:r>
              <a:rPr lang="fa-IR" dirty="0" smtClean="0"/>
              <a:t>هنگام اجرای برنامه ممکن است برنامه به دیسک منتقل شود و دوباره در مکان دیگری از حافظه قرار گیرد.</a:t>
            </a:r>
          </a:p>
          <a:p>
            <a:pPr lvl="1" algn="just" eaLnBrk="1" hangingPunct="1">
              <a:lnSpc>
                <a:spcPct val="150000"/>
              </a:lnSpc>
            </a:pPr>
            <a:r>
              <a:rPr lang="fa-IR" dirty="0" smtClean="0"/>
              <a:t>ارجاع های به حافظه باید به آدرس های فیزیکی که منعکس کننده مکان فعلی برنامه در حافظه اند ترجمه شوند.</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37345500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3600" dirty="0"/>
              <a:t>مثالی از اختصاص قاب های آزاد به فرایندها:</a:t>
            </a:r>
            <a:endParaRPr lang="en-US"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sp>
        <p:nvSpPr>
          <p:cNvPr id="5" name="Rectangle 50"/>
          <p:cNvSpPr>
            <a:spLocks noChangeArrowheads="1"/>
          </p:cNvSpPr>
          <p:nvPr/>
        </p:nvSpPr>
        <p:spPr bwMode="auto">
          <a:xfrm>
            <a:off x="1187450" y="20073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6" name="Rectangle 51"/>
          <p:cNvSpPr>
            <a:spLocks noChangeArrowheads="1"/>
          </p:cNvSpPr>
          <p:nvPr/>
        </p:nvSpPr>
        <p:spPr bwMode="auto">
          <a:xfrm>
            <a:off x="1187450" y="22947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7" name="Rectangle 52"/>
          <p:cNvSpPr>
            <a:spLocks noChangeArrowheads="1"/>
          </p:cNvSpPr>
          <p:nvPr/>
        </p:nvSpPr>
        <p:spPr bwMode="auto">
          <a:xfrm>
            <a:off x="1187450" y="25820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8" name="Rectangle 53"/>
          <p:cNvSpPr>
            <a:spLocks noChangeArrowheads="1"/>
          </p:cNvSpPr>
          <p:nvPr/>
        </p:nvSpPr>
        <p:spPr bwMode="auto">
          <a:xfrm>
            <a:off x="1187450" y="28709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9" name="Rectangle 54"/>
          <p:cNvSpPr>
            <a:spLocks noChangeArrowheads="1"/>
          </p:cNvSpPr>
          <p:nvPr/>
        </p:nvSpPr>
        <p:spPr bwMode="auto">
          <a:xfrm>
            <a:off x="1187450" y="31583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0" name="Rectangle 55"/>
          <p:cNvSpPr>
            <a:spLocks noChangeArrowheads="1"/>
          </p:cNvSpPr>
          <p:nvPr/>
        </p:nvSpPr>
        <p:spPr bwMode="auto">
          <a:xfrm>
            <a:off x="1187450" y="34472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1" name="Rectangle 56"/>
          <p:cNvSpPr>
            <a:spLocks noChangeArrowheads="1"/>
          </p:cNvSpPr>
          <p:nvPr/>
        </p:nvSpPr>
        <p:spPr bwMode="auto">
          <a:xfrm>
            <a:off x="1187450" y="37345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2" name="Rectangle 57"/>
          <p:cNvSpPr>
            <a:spLocks noChangeArrowheads="1"/>
          </p:cNvSpPr>
          <p:nvPr/>
        </p:nvSpPr>
        <p:spPr bwMode="auto">
          <a:xfrm>
            <a:off x="1187450" y="4021931"/>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3" name="Rectangle 58"/>
          <p:cNvSpPr>
            <a:spLocks noChangeArrowheads="1"/>
          </p:cNvSpPr>
          <p:nvPr/>
        </p:nvSpPr>
        <p:spPr bwMode="auto">
          <a:xfrm>
            <a:off x="1187450" y="43108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4" name="Rectangle 59"/>
          <p:cNvSpPr>
            <a:spLocks noChangeArrowheads="1"/>
          </p:cNvSpPr>
          <p:nvPr/>
        </p:nvSpPr>
        <p:spPr bwMode="auto">
          <a:xfrm>
            <a:off x="1187450" y="45981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5" name="Rectangle 60"/>
          <p:cNvSpPr>
            <a:spLocks noChangeArrowheads="1"/>
          </p:cNvSpPr>
          <p:nvPr/>
        </p:nvSpPr>
        <p:spPr bwMode="auto">
          <a:xfrm>
            <a:off x="1187450" y="48871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6" name="Rectangle 61"/>
          <p:cNvSpPr>
            <a:spLocks noChangeArrowheads="1"/>
          </p:cNvSpPr>
          <p:nvPr/>
        </p:nvSpPr>
        <p:spPr bwMode="auto">
          <a:xfrm>
            <a:off x="1187450" y="51744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7" name="Rectangle 62"/>
          <p:cNvSpPr>
            <a:spLocks noChangeArrowheads="1"/>
          </p:cNvSpPr>
          <p:nvPr/>
        </p:nvSpPr>
        <p:spPr bwMode="auto">
          <a:xfrm>
            <a:off x="1187450" y="546338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8" name="Rectangle 64"/>
          <p:cNvSpPr>
            <a:spLocks noChangeArrowheads="1"/>
          </p:cNvSpPr>
          <p:nvPr/>
        </p:nvSpPr>
        <p:spPr bwMode="auto">
          <a:xfrm>
            <a:off x="1187450" y="17184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9" name="Text Box 98"/>
          <p:cNvSpPr txBox="1">
            <a:spLocks noChangeArrowheads="1"/>
          </p:cNvSpPr>
          <p:nvPr/>
        </p:nvSpPr>
        <p:spPr bwMode="auto">
          <a:xfrm>
            <a:off x="805351" y="1676400"/>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0</a:t>
            </a:r>
          </a:p>
        </p:txBody>
      </p:sp>
      <p:sp>
        <p:nvSpPr>
          <p:cNvPr id="20" name="Text Box 99"/>
          <p:cNvSpPr txBox="1">
            <a:spLocks noChangeArrowheads="1"/>
          </p:cNvSpPr>
          <p:nvPr/>
        </p:nvSpPr>
        <p:spPr bwMode="auto">
          <a:xfrm>
            <a:off x="805351" y="1927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a:t>
            </a:r>
          </a:p>
        </p:txBody>
      </p:sp>
      <p:sp>
        <p:nvSpPr>
          <p:cNvPr id="21" name="Text Box 100"/>
          <p:cNvSpPr txBox="1">
            <a:spLocks noChangeArrowheads="1"/>
          </p:cNvSpPr>
          <p:nvPr/>
        </p:nvSpPr>
        <p:spPr bwMode="auto">
          <a:xfrm>
            <a:off x="805351" y="2181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2</a:t>
            </a:r>
          </a:p>
        </p:txBody>
      </p:sp>
      <p:sp>
        <p:nvSpPr>
          <p:cNvPr id="22" name="Text Box 101"/>
          <p:cNvSpPr txBox="1">
            <a:spLocks noChangeArrowheads="1"/>
          </p:cNvSpPr>
          <p:nvPr/>
        </p:nvSpPr>
        <p:spPr bwMode="auto">
          <a:xfrm>
            <a:off x="805351" y="25034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3</a:t>
            </a:r>
          </a:p>
        </p:txBody>
      </p:sp>
      <p:sp>
        <p:nvSpPr>
          <p:cNvPr id="23" name="Text Box 102"/>
          <p:cNvSpPr txBox="1">
            <a:spLocks noChangeArrowheads="1"/>
          </p:cNvSpPr>
          <p:nvPr/>
        </p:nvSpPr>
        <p:spPr bwMode="auto">
          <a:xfrm>
            <a:off x="805351" y="27924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4</a:t>
            </a:r>
          </a:p>
        </p:txBody>
      </p:sp>
      <p:sp>
        <p:nvSpPr>
          <p:cNvPr id="24" name="Text Box 103"/>
          <p:cNvSpPr txBox="1">
            <a:spLocks noChangeArrowheads="1"/>
          </p:cNvSpPr>
          <p:nvPr/>
        </p:nvSpPr>
        <p:spPr bwMode="auto">
          <a:xfrm>
            <a:off x="805351" y="311626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5</a:t>
            </a:r>
          </a:p>
        </p:txBody>
      </p:sp>
      <p:sp>
        <p:nvSpPr>
          <p:cNvPr id="25" name="Text Box 104"/>
          <p:cNvSpPr txBox="1">
            <a:spLocks noChangeArrowheads="1"/>
          </p:cNvSpPr>
          <p:nvPr/>
        </p:nvSpPr>
        <p:spPr bwMode="auto">
          <a:xfrm>
            <a:off x="843451" y="33797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6</a:t>
            </a:r>
          </a:p>
        </p:txBody>
      </p:sp>
      <p:sp>
        <p:nvSpPr>
          <p:cNvPr id="26" name="Text Box 105"/>
          <p:cNvSpPr txBox="1">
            <a:spLocks noChangeArrowheads="1"/>
          </p:cNvSpPr>
          <p:nvPr/>
        </p:nvSpPr>
        <p:spPr bwMode="auto">
          <a:xfrm>
            <a:off x="843451" y="36925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7</a:t>
            </a:r>
          </a:p>
        </p:txBody>
      </p:sp>
      <p:sp>
        <p:nvSpPr>
          <p:cNvPr id="27" name="Text Box 106"/>
          <p:cNvSpPr txBox="1">
            <a:spLocks noChangeArrowheads="1"/>
          </p:cNvSpPr>
          <p:nvPr/>
        </p:nvSpPr>
        <p:spPr bwMode="auto">
          <a:xfrm>
            <a:off x="843451" y="39481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8</a:t>
            </a:r>
          </a:p>
        </p:txBody>
      </p:sp>
      <p:sp>
        <p:nvSpPr>
          <p:cNvPr id="28" name="Text Box 107"/>
          <p:cNvSpPr txBox="1">
            <a:spLocks noChangeArrowheads="1"/>
          </p:cNvSpPr>
          <p:nvPr/>
        </p:nvSpPr>
        <p:spPr bwMode="auto">
          <a:xfrm>
            <a:off x="843451" y="42433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9</a:t>
            </a:r>
          </a:p>
        </p:txBody>
      </p:sp>
      <p:sp>
        <p:nvSpPr>
          <p:cNvPr id="29" name="Text Box 108"/>
          <p:cNvSpPr txBox="1">
            <a:spLocks noChangeArrowheads="1"/>
          </p:cNvSpPr>
          <p:nvPr/>
        </p:nvSpPr>
        <p:spPr bwMode="auto">
          <a:xfrm>
            <a:off x="733914" y="45243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10</a:t>
            </a:r>
          </a:p>
        </p:txBody>
      </p:sp>
      <p:sp>
        <p:nvSpPr>
          <p:cNvPr id="30" name="Text Box 109"/>
          <p:cNvSpPr txBox="1">
            <a:spLocks noChangeArrowheads="1"/>
          </p:cNvSpPr>
          <p:nvPr/>
        </p:nvSpPr>
        <p:spPr bwMode="auto">
          <a:xfrm>
            <a:off x="733914" y="4808538"/>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11</a:t>
            </a:r>
          </a:p>
        </p:txBody>
      </p:sp>
      <p:sp>
        <p:nvSpPr>
          <p:cNvPr id="31" name="Text Box 110"/>
          <p:cNvSpPr txBox="1">
            <a:spLocks noChangeArrowheads="1"/>
          </p:cNvSpPr>
          <p:nvPr/>
        </p:nvSpPr>
        <p:spPr bwMode="auto">
          <a:xfrm>
            <a:off x="733914" y="50958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12</a:t>
            </a:r>
          </a:p>
        </p:txBody>
      </p:sp>
      <p:sp>
        <p:nvSpPr>
          <p:cNvPr id="32" name="Text Box 111"/>
          <p:cNvSpPr txBox="1">
            <a:spLocks noChangeArrowheads="1"/>
          </p:cNvSpPr>
          <p:nvPr/>
        </p:nvSpPr>
        <p:spPr bwMode="auto">
          <a:xfrm>
            <a:off x="733914" y="5421313"/>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13</a:t>
            </a:r>
          </a:p>
        </p:txBody>
      </p:sp>
      <p:sp>
        <p:nvSpPr>
          <p:cNvPr id="33" name="Text Box 112"/>
          <p:cNvSpPr txBox="1">
            <a:spLocks noChangeArrowheads="1"/>
          </p:cNvSpPr>
          <p:nvPr/>
        </p:nvSpPr>
        <p:spPr bwMode="auto">
          <a:xfrm>
            <a:off x="733914" y="5708650"/>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14</a:t>
            </a:r>
          </a:p>
        </p:txBody>
      </p:sp>
      <p:sp>
        <p:nvSpPr>
          <p:cNvPr id="34" name="Rectangle 114"/>
          <p:cNvSpPr>
            <a:spLocks noChangeArrowheads="1"/>
          </p:cNvSpPr>
          <p:nvPr/>
        </p:nvSpPr>
        <p:spPr bwMode="auto">
          <a:xfrm>
            <a:off x="1187450" y="57507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35" name="AutoShape 65" descr="Blue tissue paper"/>
          <p:cNvSpPr>
            <a:spLocks noChangeArrowheads="1"/>
          </p:cNvSpPr>
          <p:nvPr/>
        </p:nvSpPr>
        <p:spPr bwMode="auto">
          <a:xfrm>
            <a:off x="3170918" y="1988212"/>
            <a:ext cx="4968875" cy="3671888"/>
          </a:xfrm>
          <a:prstGeom prst="leftArrowCallout">
            <a:avLst>
              <a:gd name="adj1" fmla="val 25000"/>
              <a:gd name="adj2" fmla="val 25000"/>
              <a:gd name="adj3" fmla="val 22554"/>
              <a:gd name="adj4" fmla="val 66667"/>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endParaRPr lang="en-US"/>
          </a:p>
        </p:txBody>
      </p:sp>
      <p:sp>
        <p:nvSpPr>
          <p:cNvPr id="38" name="Rectangle 78" descr="20%"/>
          <p:cNvSpPr>
            <a:spLocks noChangeArrowheads="1"/>
          </p:cNvSpPr>
          <p:nvPr/>
        </p:nvSpPr>
        <p:spPr bwMode="auto">
          <a:xfrm>
            <a:off x="1187450" y="2008980"/>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A.1</a:t>
            </a:r>
          </a:p>
        </p:txBody>
      </p:sp>
      <p:sp>
        <p:nvSpPr>
          <p:cNvPr id="39" name="Rectangle 79" descr="20%"/>
          <p:cNvSpPr>
            <a:spLocks noChangeArrowheads="1"/>
          </p:cNvSpPr>
          <p:nvPr/>
        </p:nvSpPr>
        <p:spPr bwMode="auto">
          <a:xfrm>
            <a:off x="1187450" y="2296318"/>
            <a:ext cx="1511300" cy="287337"/>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A.2</a:t>
            </a:r>
          </a:p>
        </p:txBody>
      </p:sp>
      <p:sp>
        <p:nvSpPr>
          <p:cNvPr id="40" name="Rectangle 80" descr="20%"/>
          <p:cNvSpPr>
            <a:spLocks noChangeArrowheads="1"/>
          </p:cNvSpPr>
          <p:nvPr/>
        </p:nvSpPr>
        <p:spPr bwMode="auto">
          <a:xfrm>
            <a:off x="1187450" y="25836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A.3</a:t>
            </a:r>
          </a:p>
        </p:txBody>
      </p:sp>
      <p:sp>
        <p:nvSpPr>
          <p:cNvPr id="41" name="Rectangle 81" descr="20%"/>
          <p:cNvSpPr>
            <a:spLocks noChangeArrowheads="1"/>
          </p:cNvSpPr>
          <p:nvPr/>
        </p:nvSpPr>
        <p:spPr bwMode="auto">
          <a:xfrm>
            <a:off x="1187450" y="17200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A.0</a:t>
            </a:r>
          </a:p>
        </p:txBody>
      </p:sp>
      <p:sp>
        <p:nvSpPr>
          <p:cNvPr id="43" name="Rectangle 83" descr="Wide upward diagonal"/>
          <p:cNvSpPr>
            <a:spLocks noChangeArrowheads="1"/>
          </p:cNvSpPr>
          <p:nvPr/>
        </p:nvSpPr>
        <p:spPr bwMode="auto">
          <a:xfrm>
            <a:off x="1187450" y="2883759"/>
            <a:ext cx="1511300" cy="287337"/>
          </a:xfrm>
          <a:prstGeom prst="rect">
            <a:avLst/>
          </a:prstGeom>
          <a:pattFill prst="wdUpDiag">
            <a:fgClr>
              <a:srgbClr val="8EBEE6"/>
            </a:fgClr>
            <a:bgClr>
              <a:schemeClr val="bg1"/>
            </a:bgClr>
          </a:pattFill>
          <a:ln w="9525">
            <a:solidFill>
              <a:schemeClr val="tx1"/>
            </a:solidFill>
            <a:miter lim="800000"/>
            <a:headEnd/>
            <a:tailEnd/>
          </a:ln>
        </p:spPr>
        <p:txBody>
          <a:bodyPr wrap="none" anchor="ctr"/>
          <a:lstStyle/>
          <a:p>
            <a:pPr algn="ctr"/>
            <a:r>
              <a:rPr lang="en-US" sz="2000"/>
              <a:t>B.0</a:t>
            </a:r>
          </a:p>
        </p:txBody>
      </p:sp>
      <p:sp>
        <p:nvSpPr>
          <p:cNvPr id="44" name="Rectangle 84" descr="Wide upward diagonal"/>
          <p:cNvSpPr>
            <a:spLocks noChangeArrowheads="1"/>
          </p:cNvSpPr>
          <p:nvPr/>
        </p:nvSpPr>
        <p:spPr bwMode="auto">
          <a:xfrm>
            <a:off x="1187450" y="3171096"/>
            <a:ext cx="1511300" cy="287338"/>
          </a:xfrm>
          <a:prstGeom prst="rect">
            <a:avLst/>
          </a:prstGeom>
          <a:pattFill prst="wdUpDiag">
            <a:fgClr>
              <a:srgbClr val="8EBEE6"/>
            </a:fgClr>
            <a:bgClr>
              <a:schemeClr val="bg1"/>
            </a:bgClr>
          </a:pattFill>
          <a:ln w="9525">
            <a:solidFill>
              <a:schemeClr val="tx1"/>
            </a:solidFill>
            <a:miter lim="800000"/>
            <a:headEnd/>
            <a:tailEnd/>
          </a:ln>
        </p:spPr>
        <p:txBody>
          <a:bodyPr wrap="none" anchor="ctr"/>
          <a:lstStyle/>
          <a:p>
            <a:pPr algn="ctr"/>
            <a:r>
              <a:rPr lang="en-US" sz="2000"/>
              <a:t>B.1</a:t>
            </a:r>
          </a:p>
        </p:txBody>
      </p:sp>
      <p:sp>
        <p:nvSpPr>
          <p:cNvPr id="51" name="Text Box 91"/>
          <p:cNvSpPr txBox="1">
            <a:spLocks noChangeArrowheads="1"/>
          </p:cNvSpPr>
          <p:nvPr/>
        </p:nvSpPr>
        <p:spPr bwMode="auto">
          <a:xfrm>
            <a:off x="5390810" y="2611084"/>
            <a:ext cx="221830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rtl="1" eaLnBrk="1" hangingPunct="1"/>
            <a:r>
              <a:rPr lang="fa-IR" sz="3600" dirty="0">
                <a:cs typeface="B Nazanin" pitchFamily="2" charset="-78"/>
              </a:rPr>
              <a:t>فرایند </a:t>
            </a:r>
            <a:r>
              <a:rPr lang="en-US" sz="3200" dirty="0">
                <a:cs typeface="B Nazanin" pitchFamily="2" charset="-78"/>
              </a:rPr>
              <a:t>B</a:t>
            </a:r>
            <a:r>
              <a:rPr lang="fa-IR" sz="3600" dirty="0">
                <a:cs typeface="B Nazanin" pitchFamily="2" charset="-78"/>
              </a:rPr>
              <a:t> معلق </a:t>
            </a:r>
            <a:r>
              <a:rPr lang="fa-IR" sz="3600" dirty="0" smtClean="0">
                <a:cs typeface="B Nazanin" pitchFamily="2" charset="-78"/>
              </a:rPr>
              <a:t>شده و به </a:t>
            </a:r>
            <a:r>
              <a:rPr lang="fa-IR" sz="3600" dirty="0">
                <a:cs typeface="B Nazanin" pitchFamily="2" charset="-78"/>
              </a:rPr>
              <a:t>دیسک انتقال </a:t>
            </a:r>
            <a:r>
              <a:rPr lang="fa-IR" sz="3600" dirty="0" smtClean="0">
                <a:cs typeface="B Nazanin" pitchFamily="2" charset="-78"/>
              </a:rPr>
              <a:t>می یابد.</a:t>
            </a:r>
            <a:endParaRPr lang="en-US" sz="3600" dirty="0">
              <a:cs typeface="B Nazanin" pitchFamily="2" charset="-78"/>
            </a:endParaRPr>
          </a:p>
        </p:txBody>
      </p:sp>
      <p:sp>
        <p:nvSpPr>
          <p:cNvPr id="45" name="Rectangle 85" descr="Wide upward diagonal"/>
          <p:cNvSpPr>
            <a:spLocks noChangeArrowheads="1"/>
          </p:cNvSpPr>
          <p:nvPr/>
        </p:nvSpPr>
        <p:spPr bwMode="auto">
          <a:xfrm>
            <a:off x="1187450" y="3460021"/>
            <a:ext cx="1511300" cy="287338"/>
          </a:xfrm>
          <a:prstGeom prst="rect">
            <a:avLst/>
          </a:prstGeom>
          <a:pattFill prst="wdUpDiag">
            <a:fgClr>
              <a:srgbClr val="8EBEE6"/>
            </a:fgClr>
            <a:bgClr>
              <a:schemeClr val="bg1"/>
            </a:bgClr>
          </a:pattFill>
          <a:ln w="9525">
            <a:solidFill>
              <a:schemeClr val="tx1"/>
            </a:solidFill>
            <a:miter lim="800000"/>
            <a:headEnd/>
            <a:tailEnd/>
          </a:ln>
        </p:spPr>
        <p:txBody>
          <a:bodyPr wrap="none" anchor="ctr"/>
          <a:lstStyle/>
          <a:p>
            <a:pPr algn="ctr"/>
            <a:r>
              <a:rPr lang="en-US" sz="2000"/>
              <a:t>B.2</a:t>
            </a:r>
          </a:p>
        </p:txBody>
      </p:sp>
      <p:sp>
        <p:nvSpPr>
          <p:cNvPr id="46" name="Text Box 86"/>
          <p:cNvSpPr txBox="1">
            <a:spLocks noChangeArrowheads="1"/>
          </p:cNvSpPr>
          <p:nvPr/>
        </p:nvSpPr>
        <p:spPr bwMode="auto">
          <a:xfrm>
            <a:off x="5259217" y="2669491"/>
            <a:ext cx="2579914" cy="2308324"/>
          </a:xfrm>
          <a:prstGeom prst="rect">
            <a:avLst/>
          </a:prstGeom>
          <a:blipFill>
            <a:blip r:embed="rId2"/>
            <a:tile tx="0" ty="0" sx="100000" sy="100000" flip="none" algn="tl"/>
          </a:blipFill>
          <a:ln>
            <a:noFill/>
          </a:ln>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rtl="1" eaLnBrk="1" hangingPunct="1"/>
            <a:r>
              <a:rPr lang="fa-IR" sz="4800" dirty="0">
                <a:cs typeface="B Nazanin" pitchFamily="2" charset="-78"/>
              </a:rPr>
              <a:t>فرایند </a:t>
            </a:r>
            <a:r>
              <a:rPr lang="en-US" sz="4000" dirty="0">
                <a:cs typeface="B Nazanin" pitchFamily="2" charset="-78"/>
              </a:rPr>
              <a:t>C</a:t>
            </a:r>
            <a:r>
              <a:rPr lang="fa-IR" sz="4800" dirty="0">
                <a:cs typeface="B Nazanin" pitchFamily="2" charset="-78"/>
              </a:rPr>
              <a:t> با 4</a:t>
            </a:r>
          </a:p>
          <a:p>
            <a:pPr algn="ctr" rtl="1" eaLnBrk="1" hangingPunct="1"/>
            <a:r>
              <a:rPr lang="fa-IR" sz="4800" dirty="0">
                <a:cs typeface="B Nazanin" pitchFamily="2" charset="-78"/>
              </a:rPr>
              <a:t> صفحه بار </a:t>
            </a:r>
            <a:r>
              <a:rPr lang="fa-IR" sz="4800" dirty="0" smtClean="0">
                <a:cs typeface="B Nazanin" pitchFamily="2" charset="-78"/>
              </a:rPr>
              <a:t>می شود.</a:t>
            </a:r>
            <a:endParaRPr lang="en-US" sz="4800" dirty="0">
              <a:cs typeface="B Nazanin" pitchFamily="2" charset="-78"/>
            </a:endParaRPr>
          </a:p>
        </p:txBody>
      </p:sp>
      <p:sp>
        <p:nvSpPr>
          <p:cNvPr id="47" name="Rectangle 87" descr="Wide downward diagonal"/>
          <p:cNvSpPr>
            <a:spLocks noChangeArrowheads="1"/>
          </p:cNvSpPr>
          <p:nvPr/>
        </p:nvSpPr>
        <p:spPr bwMode="auto">
          <a:xfrm>
            <a:off x="1185591" y="3760570"/>
            <a:ext cx="1511300" cy="287338"/>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C.0</a:t>
            </a:r>
          </a:p>
        </p:txBody>
      </p:sp>
      <p:sp>
        <p:nvSpPr>
          <p:cNvPr id="48" name="Rectangle 88" descr="Wide downward diagonal"/>
          <p:cNvSpPr>
            <a:spLocks noChangeArrowheads="1"/>
          </p:cNvSpPr>
          <p:nvPr/>
        </p:nvSpPr>
        <p:spPr bwMode="auto">
          <a:xfrm>
            <a:off x="1185591" y="4047908"/>
            <a:ext cx="1511300" cy="287337"/>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C.1</a:t>
            </a:r>
          </a:p>
        </p:txBody>
      </p:sp>
      <p:sp>
        <p:nvSpPr>
          <p:cNvPr id="49" name="Rectangle 89" descr="Wide downward diagonal"/>
          <p:cNvSpPr>
            <a:spLocks noChangeArrowheads="1"/>
          </p:cNvSpPr>
          <p:nvPr/>
        </p:nvSpPr>
        <p:spPr bwMode="auto">
          <a:xfrm>
            <a:off x="1185591" y="4335245"/>
            <a:ext cx="1511300" cy="287338"/>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C.2</a:t>
            </a:r>
          </a:p>
        </p:txBody>
      </p:sp>
      <p:sp>
        <p:nvSpPr>
          <p:cNvPr id="50" name="Rectangle 90" descr="Wide downward diagonal"/>
          <p:cNvSpPr>
            <a:spLocks noChangeArrowheads="1"/>
          </p:cNvSpPr>
          <p:nvPr/>
        </p:nvSpPr>
        <p:spPr bwMode="auto">
          <a:xfrm>
            <a:off x="1185591" y="4624170"/>
            <a:ext cx="1511300" cy="287338"/>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C.3</a:t>
            </a:r>
          </a:p>
        </p:txBody>
      </p:sp>
    </p:spTree>
    <p:extLst>
      <p:ext uri="{BB962C8B-B14F-4D97-AF65-F5344CB8AC3E}">
        <p14:creationId xmlns:p14="http://schemas.microsoft.com/office/powerpoint/2010/main" val="2593661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linds(horizontal)">
                                      <p:cBhvr>
                                        <p:cTn id="7" dur="500"/>
                                        <p:tgtEl>
                                          <p:spTgt spid="4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linds(horizontal)">
                                      <p:cBhvr>
                                        <p:cTn id="11" dur="500"/>
                                        <p:tgtEl>
                                          <p:spTgt spid="4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blinds(horizontal)">
                                      <p:cBhvr>
                                        <p:cTn id="15" dur="500"/>
                                        <p:tgtEl>
                                          <p:spTgt spid="49"/>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blinds(horizontal)">
                                      <p:cBhvr>
                                        <p:cTn id="19" dur="500"/>
                                        <p:tgtEl>
                                          <p:spTgt spid="50"/>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0" nodeType="clickEffect">
                                  <p:stCondLst>
                                    <p:cond delay="0"/>
                                  </p:stCondLst>
                                  <p:childTnLst>
                                    <p:set>
                                      <p:cBhvr>
                                        <p:cTn id="23" dur="1" fill="hold">
                                          <p:stCondLst>
                                            <p:cond delay="0"/>
                                          </p:stCondLst>
                                        </p:cTn>
                                        <p:tgtEl>
                                          <p:spTgt spid="4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6" presetClass="exit" presetSubtype="0" fill="hold" grpId="0" nodeType="clickEffect">
                                  <p:stCondLst>
                                    <p:cond delay="0"/>
                                  </p:stCondLst>
                                  <p:childTnLst>
                                    <p:animEffect transition="out" filter="wipe(down)">
                                      <p:cBhvr>
                                        <p:cTn id="27" dur="180" accel="50000">
                                          <p:stCondLst>
                                            <p:cond delay="1820"/>
                                          </p:stCondLst>
                                        </p:cTn>
                                        <p:tgtEl>
                                          <p:spTgt spid="43"/>
                                        </p:tgtEl>
                                      </p:cBhvr>
                                    </p:animEffect>
                                    <p:anim calcmode="lin" valueType="num">
                                      <p:cBhvr>
                                        <p:cTn id="28" dur="1822" tmFilter="0,0; 0.14,0.31; 0.43,0.73; 0.71,0.91; 1.0,1.0">
                                          <p:stCondLst>
                                            <p:cond delay="0"/>
                                          </p:stCondLst>
                                        </p:cTn>
                                        <p:tgtEl>
                                          <p:spTgt spid="43"/>
                                        </p:tgtEl>
                                        <p:attrNameLst>
                                          <p:attrName>ppt_x</p:attrName>
                                        </p:attrNameLst>
                                      </p:cBhvr>
                                      <p:tavLst>
                                        <p:tav tm="0">
                                          <p:val>
                                            <p:strVal val="ppt_x"/>
                                          </p:val>
                                        </p:tav>
                                        <p:tav tm="100000">
                                          <p:val>
                                            <p:strVal val="#ppt_x+0.25"/>
                                          </p:val>
                                        </p:tav>
                                      </p:tavLst>
                                    </p:anim>
                                    <p:anim calcmode="lin" valueType="num">
                                      <p:cBhvr>
                                        <p:cTn id="29" dur="178">
                                          <p:stCondLst>
                                            <p:cond delay="1822"/>
                                          </p:stCondLst>
                                        </p:cTn>
                                        <p:tgtEl>
                                          <p:spTgt spid="43"/>
                                        </p:tgtEl>
                                        <p:attrNameLst>
                                          <p:attrName>ppt_x</p:attrName>
                                        </p:attrNameLst>
                                      </p:cBhvr>
                                      <p:tavLst>
                                        <p:tav tm="0">
                                          <p:val>
                                            <p:strVal val="ppt_x"/>
                                          </p:val>
                                        </p:tav>
                                        <p:tav tm="100000">
                                          <p:val>
                                            <p:strVal val="ppt_x"/>
                                          </p:val>
                                        </p:tav>
                                      </p:tavLst>
                                    </p:anim>
                                    <p:anim calcmode="lin" valueType="num">
                                      <p:cBhvr>
                                        <p:cTn id="30" dur="664" tmFilter="0.0,0.0;0.25,0.07;0.50,0.2;0.75,0.467;1.0,1.0">
                                          <p:stCondLst>
                                            <p:cond delay="0"/>
                                          </p:stCondLst>
                                        </p:cTn>
                                        <p:tgtEl>
                                          <p:spTgt spid="43"/>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31" dur="664" tmFilter="0, 0; 0.125,0.2665; 0.25,0.4; 0.375,0.465; 0.5,0.5;  0.625,0.535; 0.75,0.6; 0.875,0.7335; 1,1">
                                          <p:stCondLst>
                                            <p:cond delay="664"/>
                                          </p:stCondLst>
                                        </p:cTn>
                                        <p:tgtEl>
                                          <p:spTgt spid="43"/>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32" dur="332" tmFilter="0, 0; 0.125,0.2665; 0.25,0.4; 0.375,0.465; 0.5,0.5;  0.625,0.535; 0.75,0.6; 0.875,0.7335; 1,1">
                                          <p:stCondLst>
                                            <p:cond delay="1324"/>
                                          </p:stCondLst>
                                        </p:cTn>
                                        <p:tgtEl>
                                          <p:spTgt spid="43"/>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33" dur="164" tmFilter="0, 0; 0.125,0.2665; 0.25,0.4; 0.375,0.465; 0.5,0.5;  0.625,0.535; 0.75,0.6; 0.875,0.7335; 1,1">
                                          <p:stCondLst>
                                            <p:cond delay="1656"/>
                                          </p:stCondLst>
                                        </p:cTn>
                                        <p:tgtEl>
                                          <p:spTgt spid="43"/>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34" dur="180" accel="50000">
                                          <p:stCondLst>
                                            <p:cond delay="1820"/>
                                          </p:stCondLst>
                                        </p:cTn>
                                        <p:tgtEl>
                                          <p:spTgt spid="43"/>
                                        </p:tgtEl>
                                        <p:attrNameLst>
                                          <p:attrName>ppt_y</p:attrName>
                                        </p:attrNameLst>
                                      </p:cBhvr>
                                      <p:tavLst>
                                        <p:tav tm="0">
                                          <p:val>
                                            <p:strVal val="ppt_y"/>
                                          </p:val>
                                        </p:tav>
                                        <p:tav tm="100000">
                                          <p:val>
                                            <p:strVal val="ppt_y+ppt_h"/>
                                          </p:val>
                                        </p:tav>
                                      </p:tavLst>
                                    </p:anim>
                                    <p:animScale>
                                      <p:cBhvr>
                                        <p:cTn id="35" dur="26">
                                          <p:stCondLst>
                                            <p:cond delay="620"/>
                                          </p:stCondLst>
                                        </p:cTn>
                                        <p:tgtEl>
                                          <p:spTgt spid="43"/>
                                        </p:tgtEl>
                                      </p:cBhvr>
                                      <p:to x="100000" y="60000"/>
                                    </p:animScale>
                                    <p:animScale>
                                      <p:cBhvr>
                                        <p:cTn id="36" dur="166" decel="50000">
                                          <p:stCondLst>
                                            <p:cond delay="646"/>
                                          </p:stCondLst>
                                        </p:cTn>
                                        <p:tgtEl>
                                          <p:spTgt spid="43"/>
                                        </p:tgtEl>
                                      </p:cBhvr>
                                      <p:to x="100000" y="100000"/>
                                    </p:animScale>
                                    <p:animScale>
                                      <p:cBhvr>
                                        <p:cTn id="37" dur="26">
                                          <p:stCondLst>
                                            <p:cond delay="1312"/>
                                          </p:stCondLst>
                                        </p:cTn>
                                        <p:tgtEl>
                                          <p:spTgt spid="43"/>
                                        </p:tgtEl>
                                      </p:cBhvr>
                                      <p:to x="100000" y="80000"/>
                                    </p:animScale>
                                    <p:animScale>
                                      <p:cBhvr>
                                        <p:cTn id="38" dur="166" decel="50000">
                                          <p:stCondLst>
                                            <p:cond delay="1338"/>
                                          </p:stCondLst>
                                        </p:cTn>
                                        <p:tgtEl>
                                          <p:spTgt spid="43"/>
                                        </p:tgtEl>
                                      </p:cBhvr>
                                      <p:to x="100000" y="100000"/>
                                    </p:animScale>
                                    <p:animScale>
                                      <p:cBhvr>
                                        <p:cTn id="39" dur="26">
                                          <p:stCondLst>
                                            <p:cond delay="1642"/>
                                          </p:stCondLst>
                                        </p:cTn>
                                        <p:tgtEl>
                                          <p:spTgt spid="43"/>
                                        </p:tgtEl>
                                      </p:cBhvr>
                                      <p:to x="100000" y="90000"/>
                                    </p:animScale>
                                    <p:animScale>
                                      <p:cBhvr>
                                        <p:cTn id="40" dur="166" decel="50000">
                                          <p:stCondLst>
                                            <p:cond delay="1668"/>
                                          </p:stCondLst>
                                        </p:cTn>
                                        <p:tgtEl>
                                          <p:spTgt spid="43"/>
                                        </p:tgtEl>
                                      </p:cBhvr>
                                      <p:to x="100000" y="100000"/>
                                    </p:animScale>
                                    <p:animScale>
                                      <p:cBhvr>
                                        <p:cTn id="41" dur="26">
                                          <p:stCondLst>
                                            <p:cond delay="1808"/>
                                          </p:stCondLst>
                                        </p:cTn>
                                        <p:tgtEl>
                                          <p:spTgt spid="43"/>
                                        </p:tgtEl>
                                      </p:cBhvr>
                                      <p:to x="100000" y="95000"/>
                                    </p:animScale>
                                    <p:animScale>
                                      <p:cBhvr>
                                        <p:cTn id="42" dur="166" decel="50000">
                                          <p:stCondLst>
                                            <p:cond delay="1834"/>
                                          </p:stCondLst>
                                        </p:cTn>
                                        <p:tgtEl>
                                          <p:spTgt spid="43"/>
                                        </p:tgtEl>
                                      </p:cBhvr>
                                      <p:to x="100000" y="100000"/>
                                    </p:animScale>
                                    <p:set>
                                      <p:cBhvr>
                                        <p:cTn id="43" dur="1" fill="hold">
                                          <p:stCondLst>
                                            <p:cond delay="1999"/>
                                          </p:stCondLst>
                                        </p:cTn>
                                        <p:tgtEl>
                                          <p:spTgt spid="43"/>
                                        </p:tgtEl>
                                        <p:attrNameLst>
                                          <p:attrName>style.visibility</p:attrName>
                                        </p:attrNameLst>
                                      </p:cBhvr>
                                      <p:to>
                                        <p:strVal val="hidden"/>
                                      </p:to>
                                    </p:set>
                                  </p:childTnLst>
                                </p:cTn>
                              </p:par>
                              <p:par>
                                <p:cTn id="44" presetID="26" presetClass="exit" presetSubtype="0" fill="hold" grpId="0" nodeType="withEffect">
                                  <p:stCondLst>
                                    <p:cond delay="0"/>
                                  </p:stCondLst>
                                  <p:childTnLst>
                                    <p:animEffect transition="out" filter="wipe(down)">
                                      <p:cBhvr>
                                        <p:cTn id="45" dur="180" accel="50000">
                                          <p:stCondLst>
                                            <p:cond delay="1820"/>
                                          </p:stCondLst>
                                        </p:cTn>
                                        <p:tgtEl>
                                          <p:spTgt spid="44"/>
                                        </p:tgtEl>
                                      </p:cBhvr>
                                    </p:animEffect>
                                    <p:anim calcmode="lin" valueType="num">
                                      <p:cBhvr>
                                        <p:cTn id="46" dur="1822" tmFilter="0,0; 0.14,0.31; 0.43,0.73; 0.71,0.91; 1.0,1.0">
                                          <p:stCondLst>
                                            <p:cond delay="0"/>
                                          </p:stCondLst>
                                        </p:cTn>
                                        <p:tgtEl>
                                          <p:spTgt spid="44"/>
                                        </p:tgtEl>
                                        <p:attrNameLst>
                                          <p:attrName>ppt_x</p:attrName>
                                        </p:attrNameLst>
                                      </p:cBhvr>
                                      <p:tavLst>
                                        <p:tav tm="0">
                                          <p:val>
                                            <p:strVal val="ppt_x"/>
                                          </p:val>
                                        </p:tav>
                                        <p:tav tm="100000">
                                          <p:val>
                                            <p:strVal val="#ppt_x+0.25"/>
                                          </p:val>
                                        </p:tav>
                                      </p:tavLst>
                                    </p:anim>
                                    <p:anim calcmode="lin" valueType="num">
                                      <p:cBhvr>
                                        <p:cTn id="47" dur="178">
                                          <p:stCondLst>
                                            <p:cond delay="1822"/>
                                          </p:stCondLst>
                                        </p:cTn>
                                        <p:tgtEl>
                                          <p:spTgt spid="44"/>
                                        </p:tgtEl>
                                        <p:attrNameLst>
                                          <p:attrName>ppt_x</p:attrName>
                                        </p:attrNameLst>
                                      </p:cBhvr>
                                      <p:tavLst>
                                        <p:tav tm="0">
                                          <p:val>
                                            <p:strVal val="ppt_x"/>
                                          </p:val>
                                        </p:tav>
                                        <p:tav tm="100000">
                                          <p:val>
                                            <p:strVal val="ppt_x"/>
                                          </p:val>
                                        </p:tav>
                                      </p:tavLst>
                                    </p:anim>
                                    <p:anim calcmode="lin" valueType="num">
                                      <p:cBhvr>
                                        <p:cTn id="48" dur="664" tmFilter="0.0,0.0;0.25,0.07;0.50,0.2;0.75,0.467;1.0,1.0">
                                          <p:stCondLst>
                                            <p:cond delay="0"/>
                                          </p:stCondLst>
                                        </p:cTn>
                                        <p:tgtEl>
                                          <p:spTgt spid="44"/>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49" dur="664" tmFilter="0, 0; 0.125,0.2665; 0.25,0.4; 0.375,0.465; 0.5,0.5;  0.625,0.535; 0.75,0.6; 0.875,0.7335; 1,1">
                                          <p:stCondLst>
                                            <p:cond delay="664"/>
                                          </p:stCondLst>
                                        </p:cTn>
                                        <p:tgtEl>
                                          <p:spTgt spid="44"/>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50" dur="332" tmFilter="0, 0; 0.125,0.2665; 0.25,0.4; 0.375,0.465; 0.5,0.5;  0.625,0.535; 0.75,0.6; 0.875,0.7335; 1,1">
                                          <p:stCondLst>
                                            <p:cond delay="1324"/>
                                          </p:stCondLst>
                                        </p:cTn>
                                        <p:tgtEl>
                                          <p:spTgt spid="44"/>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51" dur="164" tmFilter="0, 0; 0.125,0.2665; 0.25,0.4; 0.375,0.465; 0.5,0.5;  0.625,0.535; 0.75,0.6; 0.875,0.7335; 1,1">
                                          <p:stCondLst>
                                            <p:cond delay="1656"/>
                                          </p:stCondLst>
                                        </p:cTn>
                                        <p:tgtEl>
                                          <p:spTgt spid="44"/>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52" dur="180" accel="50000">
                                          <p:stCondLst>
                                            <p:cond delay="1820"/>
                                          </p:stCondLst>
                                        </p:cTn>
                                        <p:tgtEl>
                                          <p:spTgt spid="44"/>
                                        </p:tgtEl>
                                        <p:attrNameLst>
                                          <p:attrName>ppt_y</p:attrName>
                                        </p:attrNameLst>
                                      </p:cBhvr>
                                      <p:tavLst>
                                        <p:tav tm="0">
                                          <p:val>
                                            <p:strVal val="ppt_y"/>
                                          </p:val>
                                        </p:tav>
                                        <p:tav tm="100000">
                                          <p:val>
                                            <p:strVal val="ppt_y+ppt_h"/>
                                          </p:val>
                                        </p:tav>
                                      </p:tavLst>
                                    </p:anim>
                                    <p:animScale>
                                      <p:cBhvr>
                                        <p:cTn id="53" dur="26">
                                          <p:stCondLst>
                                            <p:cond delay="620"/>
                                          </p:stCondLst>
                                        </p:cTn>
                                        <p:tgtEl>
                                          <p:spTgt spid="44"/>
                                        </p:tgtEl>
                                      </p:cBhvr>
                                      <p:to x="100000" y="60000"/>
                                    </p:animScale>
                                    <p:animScale>
                                      <p:cBhvr>
                                        <p:cTn id="54" dur="166" decel="50000">
                                          <p:stCondLst>
                                            <p:cond delay="646"/>
                                          </p:stCondLst>
                                        </p:cTn>
                                        <p:tgtEl>
                                          <p:spTgt spid="44"/>
                                        </p:tgtEl>
                                      </p:cBhvr>
                                      <p:to x="100000" y="100000"/>
                                    </p:animScale>
                                    <p:animScale>
                                      <p:cBhvr>
                                        <p:cTn id="55" dur="26">
                                          <p:stCondLst>
                                            <p:cond delay="1312"/>
                                          </p:stCondLst>
                                        </p:cTn>
                                        <p:tgtEl>
                                          <p:spTgt spid="44"/>
                                        </p:tgtEl>
                                      </p:cBhvr>
                                      <p:to x="100000" y="80000"/>
                                    </p:animScale>
                                    <p:animScale>
                                      <p:cBhvr>
                                        <p:cTn id="56" dur="166" decel="50000">
                                          <p:stCondLst>
                                            <p:cond delay="1338"/>
                                          </p:stCondLst>
                                        </p:cTn>
                                        <p:tgtEl>
                                          <p:spTgt spid="44"/>
                                        </p:tgtEl>
                                      </p:cBhvr>
                                      <p:to x="100000" y="100000"/>
                                    </p:animScale>
                                    <p:animScale>
                                      <p:cBhvr>
                                        <p:cTn id="57" dur="26">
                                          <p:stCondLst>
                                            <p:cond delay="1642"/>
                                          </p:stCondLst>
                                        </p:cTn>
                                        <p:tgtEl>
                                          <p:spTgt spid="44"/>
                                        </p:tgtEl>
                                      </p:cBhvr>
                                      <p:to x="100000" y="90000"/>
                                    </p:animScale>
                                    <p:animScale>
                                      <p:cBhvr>
                                        <p:cTn id="58" dur="166" decel="50000">
                                          <p:stCondLst>
                                            <p:cond delay="1668"/>
                                          </p:stCondLst>
                                        </p:cTn>
                                        <p:tgtEl>
                                          <p:spTgt spid="44"/>
                                        </p:tgtEl>
                                      </p:cBhvr>
                                      <p:to x="100000" y="100000"/>
                                    </p:animScale>
                                    <p:animScale>
                                      <p:cBhvr>
                                        <p:cTn id="59" dur="26">
                                          <p:stCondLst>
                                            <p:cond delay="1808"/>
                                          </p:stCondLst>
                                        </p:cTn>
                                        <p:tgtEl>
                                          <p:spTgt spid="44"/>
                                        </p:tgtEl>
                                      </p:cBhvr>
                                      <p:to x="100000" y="95000"/>
                                    </p:animScale>
                                    <p:animScale>
                                      <p:cBhvr>
                                        <p:cTn id="60" dur="166" decel="50000">
                                          <p:stCondLst>
                                            <p:cond delay="1834"/>
                                          </p:stCondLst>
                                        </p:cTn>
                                        <p:tgtEl>
                                          <p:spTgt spid="44"/>
                                        </p:tgtEl>
                                      </p:cBhvr>
                                      <p:to x="100000" y="100000"/>
                                    </p:animScale>
                                    <p:set>
                                      <p:cBhvr>
                                        <p:cTn id="61" dur="1" fill="hold">
                                          <p:stCondLst>
                                            <p:cond delay="1999"/>
                                          </p:stCondLst>
                                        </p:cTn>
                                        <p:tgtEl>
                                          <p:spTgt spid="44"/>
                                        </p:tgtEl>
                                        <p:attrNameLst>
                                          <p:attrName>style.visibility</p:attrName>
                                        </p:attrNameLst>
                                      </p:cBhvr>
                                      <p:to>
                                        <p:strVal val="hidden"/>
                                      </p:to>
                                    </p:set>
                                  </p:childTnLst>
                                </p:cTn>
                              </p:par>
                              <p:par>
                                <p:cTn id="62" presetID="26" presetClass="exit" presetSubtype="0" fill="hold" grpId="0" nodeType="withEffect">
                                  <p:stCondLst>
                                    <p:cond delay="0"/>
                                  </p:stCondLst>
                                  <p:childTnLst>
                                    <p:animEffect transition="out" filter="wipe(down)">
                                      <p:cBhvr>
                                        <p:cTn id="63" dur="180" accel="50000">
                                          <p:stCondLst>
                                            <p:cond delay="1820"/>
                                          </p:stCondLst>
                                        </p:cTn>
                                        <p:tgtEl>
                                          <p:spTgt spid="45"/>
                                        </p:tgtEl>
                                      </p:cBhvr>
                                    </p:animEffect>
                                    <p:anim calcmode="lin" valueType="num">
                                      <p:cBhvr>
                                        <p:cTn id="64" dur="1822" tmFilter="0,0; 0.14,0.31; 0.43,0.73; 0.71,0.91; 1.0,1.0">
                                          <p:stCondLst>
                                            <p:cond delay="0"/>
                                          </p:stCondLst>
                                        </p:cTn>
                                        <p:tgtEl>
                                          <p:spTgt spid="45"/>
                                        </p:tgtEl>
                                        <p:attrNameLst>
                                          <p:attrName>ppt_x</p:attrName>
                                        </p:attrNameLst>
                                      </p:cBhvr>
                                      <p:tavLst>
                                        <p:tav tm="0">
                                          <p:val>
                                            <p:strVal val="ppt_x"/>
                                          </p:val>
                                        </p:tav>
                                        <p:tav tm="100000">
                                          <p:val>
                                            <p:strVal val="#ppt_x+0.25"/>
                                          </p:val>
                                        </p:tav>
                                      </p:tavLst>
                                    </p:anim>
                                    <p:anim calcmode="lin" valueType="num">
                                      <p:cBhvr>
                                        <p:cTn id="65" dur="178">
                                          <p:stCondLst>
                                            <p:cond delay="1822"/>
                                          </p:stCondLst>
                                        </p:cTn>
                                        <p:tgtEl>
                                          <p:spTgt spid="45"/>
                                        </p:tgtEl>
                                        <p:attrNameLst>
                                          <p:attrName>ppt_x</p:attrName>
                                        </p:attrNameLst>
                                      </p:cBhvr>
                                      <p:tavLst>
                                        <p:tav tm="0">
                                          <p:val>
                                            <p:strVal val="ppt_x"/>
                                          </p:val>
                                        </p:tav>
                                        <p:tav tm="100000">
                                          <p:val>
                                            <p:strVal val="ppt_x"/>
                                          </p:val>
                                        </p:tav>
                                      </p:tavLst>
                                    </p:anim>
                                    <p:anim calcmode="lin" valueType="num">
                                      <p:cBhvr>
                                        <p:cTn id="66" dur="664" tmFilter="0.0,0.0;0.25,0.07;0.50,0.2;0.75,0.467;1.0,1.0">
                                          <p:stCondLst>
                                            <p:cond delay="0"/>
                                          </p:stCondLst>
                                        </p:cTn>
                                        <p:tgtEl>
                                          <p:spTgt spid="45"/>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67" dur="664" tmFilter="0, 0; 0.125,0.2665; 0.25,0.4; 0.375,0.465; 0.5,0.5;  0.625,0.535; 0.75,0.6; 0.875,0.7335; 1,1">
                                          <p:stCondLst>
                                            <p:cond delay="664"/>
                                          </p:stCondLst>
                                        </p:cTn>
                                        <p:tgtEl>
                                          <p:spTgt spid="45"/>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68" dur="332" tmFilter="0, 0; 0.125,0.2665; 0.25,0.4; 0.375,0.465; 0.5,0.5;  0.625,0.535; 0.75,0.6; 0.875,0.7335; 1,1">
                                          <p:stCondLst>
                                            <p:cond delay="1324"/>
                                          </p:stCondLst>
                                        </p:cTn>
                                        <p:tgtEl>
                                          <p:spTgt spid="45"/>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69" dur="164" tmFilter="0, 0; 0.125,0.2665; 0.25,0.4; 0.375,0.465; 0.5,0.5;  0.625,0.535; 0.75,0.6; 0.875,0.7335; 1,1">
                                          <p:stCondLst>
                                            <p:cond delay="1656"/>
                                          </p:stCondLst>
                                        </p:cTn>
                                        <p:tgtEl>
                                          <p:spTgt spid="45"/>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70" dur="180" accel="50000">
                                          <p:stCondLst>
                                            <p:cond delay="1820"/>
                                          </p:stCondLst>
                                        </p:cTn>
                                        <p:tgtEl>
                                          <p:spTgt spid="45"/>
                                        </p:tgtEl>
                                        <p:attrNameLst>
                                          <p:attrName>ppt_y</p:attrName>
                                        </p:attrNameLst>
                                      </p:cBhvr>
                                      <p:tavLst>
                                        <p:tav tm="0">
                                          <p:val>
                                            <p:strVal val="ppt_y"/>
                                          </p:val>
                                        </p:tav>
                                        <p:tav tm="100000">
                                          <p:val>
                                            <p:strVal val="ppt_y+ppt_h"/>
                                          </p:val>
                                        </p:tav>
                                      </p:tavLst>
                                    </p:anim>
                                    <p:animScale>
                                      <p:cBhvr>
                                        <p:cTn id="71" dur="26">
                                          <p:stCondLst>
                                            <p:cond delay="620"/>
                                          </p:stCondLst>
                                        </p:cTn>
                                        <p:tgtEl>
                                          <p:spTgt spid="45"/>
                                        </p:tgtEl>
                                      </p:cBhvr>
                                      <p:to x="100000" y="60000"/>
                                    </p:animScale>
                                    <p:animScale>
                                      <p:cBhvr>
                                        <p:cTn id="72" dur="166" decel="50000">
                                          <p:stCondLst>
                                            <p:cond delay="646"/>
                                          </p:stCondLst>
                                        </p:cTn>
                                        <p:tgtEl>
                                          <p:spTgt spid="45"/>
                                        </p:tgtEl>
                                      </p:cBhvr>
                                      <p:to x="100000" y="100000"/>
                                    </p:animScale>
                                    <p:animScale>
                                      <p:cBhvr>
                                        <p:cTn id="73" dur="26">
                                          <p:stCondLst>
                                            <p:cond delay="1312"/>
                                          </p:stCondLst>
                                        </p:cTn>
                                        <p:tgtEl>
                                          <p:spTgt spid="45"/>
                                        </p:tgtEl>
                                      </p:cBhvr>
                                      <p:to x="100000" y="80000"/>
                                    </p:animScale>
                                    <p:animScale>
                                      <p:cBhvr>
                                        <p:cTn id="74" dur="166" decel="50000">
                                          <p:stCondLst>
                                            <p:cond delay="1338"/>
                                          </p:stCondLst>
                                        </p:cTn>
                                        <p:tgtEl>
                                          <p:spTgt spid="45"/>
                                        </p:tgtEl>
                                      </p:cBhvr>
                                      <p:to x="100000" y="100000"/>
                                    </p:animScale>
                                    <p:animScale>
                                      <p:cBhvr>
                                        <p:cTn id="75" dur="26">
                                          <p:stCondLst>
                                            <p:cond delay="1642"/>
                                          </p:stCondLst>
                                        </p:cTn>
                                        <p:tgtEl>
                                          <p:spTgt spid="45"/>
                                        </p:tgtEl>
                                      </p:cBhvr>
                                      <p:to x="100000" y="90000"/>
                                    </p:animScale>
                                    <p:animScale>
                                      <p:cBhvr>
                                        <p:cTn id="76" dur="166" decel="50000">
                                          <p:stCondLst>
                                            <p:cond delay="1668"/>
                                          </p:stCondLst>
                                        </p:cTn>
                                        <p:tgtEl>
                                          <p:spTgt spid="45"/>
                                        </p:tgtEl>
                                      </p:cBhvr>
                                      <p:to x="100000" y="100000"/>
                                    </p:animScale>
                                    <p:animScale>
                                      <p:cBhvr>
                                        <p:cTn id="77" dur="26">
                                          <p:stCondLst>
                                            <p:cond delay="1808"/>
                                          </p:stCondLst>
                                        </p:cTn>
                                        <p:tgtEl>
                                          <p:spTgt spid="45"/>
                                        </p:tgtEl>
                                      </p:cBhvr>
                                      <p:to x="100000" y="95000"/>
                                    </p:animScale>
                                    <p:animScale>
                                      <p:cBhvr>
                                        <p:cTn id="78" dur="166" decel="50000">
                                          <p:stCondLst>
                                            <p:cond delay="1834"/>
                                          </p:stCondLst>
                                        </p:cTn>
                                        <p:tgtEl>
                                          <p:spTgt spid="45"/>
                                        </p:tgtEl>
                                      </p:cBhvr>
                                      <p:to x="100000" y="100000"/>
                                    </p:animScale>
                                    <p:set>
                                      <p:cBhvr>
                                        <p:cTn id="79" dur="1" fill="hold">
                                          <p:stCondLst>
                                            <p:cond delay="19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3600" dirty="0"/>
              <a:t>مثالی از اختصاص قاب های آزاد به فرایندها:</a:t>
            </a:r>
            <a:endParaRPr lang="en-US"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sp>
        <p:nvSpPr>
          <p:cNvPr id="5" name="Rectangle 50"/>
          <p:cNvSpPr>
            <a:spLocks noChangeArrowheads="1"/>
          </p:cNvSpPr>
          <p:nvPr/>
        </p:nvSpPr>
        <p:spPr bwMode="auto">
          <a:xfrm>
            <a:off x="1187450" y="20073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6" name="Rectangle 51"/>
          <p:cNvSpPr>
            <a:spLocks noChangeArrowheads="1"/>
          </p:cNvSpPr>
          <p:nvPr/>
        </p:nvSpPr>
        <p:spPr bwMode="auto">
          <a:xfrm>
            <a:off x="1187450" y="22947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7" name="Rectangle 52"/>
          <p:cNvSpPr>
            <a:spLocks noChangeArrowheads="1"/>
          </p:cNvSpPr>
          <p:nvPr/>
        </p:nvSpPr>
        <p:spPr bwMode="auto">
          <a:xfrm>
            <a:off x="1187450" y="25820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8" name="Rectangle 53"/>
          <p:cNvSpPr>
            <a:spLocks noChangeArrowheads="1"/>
          </p:cNvSpPr>
          <p:nvPr/>
        </p:nvSpPr>
        <p:spPr bwMode="auto">
          <a:xfrm>
            <a:off x="1187450" y="28709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9" name="Rectangle 54"/>
          <p:cNvSpPr>
            <a:spLocks noChangeArrowheads="1"/>
          </p:cNvSpPr>
          <p:nvPr/>
        </p:nvSpPr>
        <p:spPr bwMode="auto">
          <a:xfrm>
            <a:off x="1187450" y="31583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0" name="Rectangle 55"/>
          <p:cNvSpPr>
            <a:spLocks noChangeArrowheads="1"/>
          </p:cNvSpPr>
          <p:nvPr/>
        </p:nvSpPr>
        <p:spPr bwMode="auto">
          <a:xfrm>
            <a:off x="1187450" y="34472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1" name="Rectangle 56"/>
          <p:cNvSpPr>
            <a:spLocks noChangeArrowheads="1"/>
          </p:cNvSpPr>
          <p:nvPr/>
        </p:nvSpPr>
        <p:spPr bwMode="auto">
          <a:xfrm>
            <a:off x="1187450" y="37345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2" name="Rectangle 57"/>
          <p:cNvSpPr>
            <a:spLocks noChangeArrowheads="1"/>
          </p:cNvSpPr>
          <p:nvPr/>
        </p:nvSpPr>
        <p:spPr bwMode="auto">
          <a:xfrm>
            <a:off x="1187450" y="4021931"/>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3" name="Rectangle 58"/>
          <p:cNvSpPr>
            <a:spLocks noChangeArrowheads="1"/>
          </p:cNvSpPr>
          <p:nvPr/>
        </p:nvSpPr>
        <p:spPr bwMode="auto">
          <a:xfrm>
            <a:off x="1187450" y="43108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4" name="Rectangle 59"/>
          <p:cNvSpPr>
            <a:spLocks noChangeArrowheads="1"/>
          </p:cNvSpPr>
          <p:nvPr/>
        </p:nvSpPr>
        <p:spPr bwMode="auto">
          <a:xfrm>
            <a:off x="1187450" y="45981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5" name="Rectangle 60"/>
          <p:cNvSpPr>
            <a:spLocks noChangeArrowheads="1"/>
          </p:cNvSpPr>
          <p:nvPr/>
        </p:nvSpPr>
        <p:spPr bwMode="auto">
          <a:xfrm>
            <a:off x="1187450" y="48871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6" name="Rectangle 61"/>
          <p:cNvSpPr>
            <a:spLocks noChangeArrowheads="1"/>
          </p:cNvSpPr>
          <p:nvPr/>
        </p:nvSpPr>
        <p:spPr bwMode="auto">
          <a:xfrm>
            <a:off x="1187450" y="51744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7" name="Rectangle 62"/>
          <p:cNvSpPr>
            <a:spLocks noChangeArrowheads="1"/>
          </p:cNvSpPr>
          <p:nvPr/>
        </p:nvSpPr>
        <p:spPr bwMode="auto">
          <a:xfrm>
            <a:off x="1187450" y="546338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8" name="Rectangle 64"/>
          <p:cNvSpPr>
            <a:spLocks noChangeArrowheads="1"/>
          </p:cNvSpPr>
          <p:nvPr/>
        </p:nvSpPr>
        <p:spPr bwMode="auto">
          <a:xfrm>
            <a:off x="1187450" y="17184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9" name="Text Box 98"/>
          <p:cNvSpPr txBox="1">
            <a:spLocks noChangeArrowheads="1"/>
          </p:cNvSpPr>
          <p:nvPr/>
        </p:nvSpPr>
        <p:spPr bwMode="auto">
          <a:xfrm>
            <a:off x="805351" y="1676400"/>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0</a:t>
            </a:r>
          </a:p>
        </p:txBody>
      </p:sp>
      <p:sp>
        <p:nvSpPr>
          <p:cNvPr id="20" name="Text Box 99"/>
          <p:cNvSpPr txBox="1">
            <a:spLocks noChangeArrowheads="1"/>
          </p:cNvSpPr>
          <p:nvPr/>
        </p:nvSpPr>
        <p:spPr bwMode="auto">
          <a:xfrm>
            <a:off x="805351" y="1927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a:t>
            </a:r>
          </a:p>
        </p:txBody>
      </p:sp>
      <p:sp>
        <p:nvSpPr>
          <p:cNvPr id="21" name="Text Box 100"/>
          <p:cNvSpPr txBox="1">
            <a:spLocks noChangeArrowheads="1"/>
          </p:cNvSpPr>
          <p:nvPr/>
        </p:nvSpPr>
        <p:spPr bwMode="auto">
          <a:xfrm>
            <a:off x="805351" y="2181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2</a:t>
            </a:r>
          </a:p>
        </p:txBody>
      </p:sp>
      <p:sp>
        <p:nvSpPr>
          <p:cNvPr id="22" name="Text Box 101"/>
          <p:cNvSpPr txBox="1">
            <a:spLocks noChangeArrowheads="1"/>
          </p:cNvSpPr>
          <p:nvPr/>
        </p:nvSpPr>
        <p:spPr bwMode="auto">
          <a:xfrm>
            <a:off x="805351" y="25034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3</a:t>
            </a:r>
          </a:p>
        </p:txBody>
      </p:sp>
      <p:sp>
        <p:nvSpPr>
          <p:cNvPr id="23" name="Text Box 102"/>
          <p:cNvSpPr txBox="1">
            <a:spLocks noChangeArrowheads="1"/>
          </p:cNvSpPr>
          <p:nvPr/>
        </p:nvSpPr>
        <p:spPr bwMode="auto">
          <a:xfrm>
            <a:off x="805351" y="27924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4</a:t>
            </a:r>
          </a:p>
        </p:txBody>
      </p:sp>
      <p:sp>
        <p:nvSpPr>
          <p:cNvPr id="24" name="Text Box 103"/>
          <p:cNvSpPr txBox="1">
            <a:spLocks noChangeArrowheads="1"/>
          </p:cNvSpPr>
          <p:nvPr/>
        </p:nvSpPr>
        <p:spPr bwMode="auto">
          <a:xfrm>
            <a:off x="805351" y="311626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5</a:t>
            </a:r>
          </a:p>
        </p:txBody>
      </p:sp>
      <p:sp>
        <p:nvSpPr>
          <p:cNvPr id="25" name="Text Box 104"/>
          <p:cNvSpPr txBox="1">
            <a:spLocks noChangeArrowheads="1"/>
          </p:cNvSpPr>
          <p:nvPr/>
        </p:nvSpPr>
        <p:spPr bwMode="auto">
          <a:xfrm>
            <a:off x="843451" y="33797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6</a:t>
            </a:r>
          </a:p>
        </p:txBody>
      </p:sp>
      <p:sp>
        <p:nvSpPr>
          <p:cNvPr id="26" name="Text Box 105"/>
          <p:cNvSpPr txBox="1">
            <a:spLocks noChangeArrowheads="1"/>
          </p:cNvSpPr>
          <p:nvPr/>
        </p:nvSpPr>
        <p:spPr bwMode="auto">
          <a:xfrm>
            <a:off x="843451" y="36925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7</a:t>
            </a:r>
          </a:p>
        </p:txBody>
      </p:sp>
      <p:sp>
        <p:nvSpPr>
          <p:cNvPr id="27" name="Text Box 106"/>
          <p:cNvSpPr txBox="1">
            <a:spLocks noChangeArrowheads="1"/>
          </p:cNvSpPr>
          <p:nvPr/>
        </p:nvSpPr>
        <p:spPr bwMode="auto">
          <a:xfrm>
            <a:off x="843451" y="39481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8</a:t>
            </a:r>
          </a:p>
        </p:txBody>
      </p:sp>
      <p:sp>
        <p:nvSpPr>
          <p:cNvPr id="28" name="Text Box 107"/>
          <p:cNvSpPr txBox="1">
            <a:spLocks noChangeArrowheads="1"/>
          </p:cNvSpPr>
          <p:nvPr/>
        </p:nvSpPr>
        <p:spPr bwMode="auto">
          <a:xfrm>
            <a:off x="843451" y="42433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9</a:t>
            </a:r>
          </a:p>
        </p:txBody>
      </p:sp>
      <p:sp>
        <p:nvSpPr>
          <p:cNvPr id="29" name="Text Box 108"/>
          <p:cNvSpPr txBox="1">
            <a:spLocks noChangeArrowheads="1"/>
          </p:cNvSpPr>
          <p:nvPr/>
        </p:nvSpPr>
        <p:spPr bwMode="auto">
          <a:xfrm>
            <a:off x="733914" y="45243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10</a:t>
            </a:r>
          </a:p>
        </p:txBody>
      </p:sp>
      <p:sp>
        <p:nvSpPr>
          <p:cNvPr id="30" name="Text Box 109"/>
          <p:cNvSpPr txBox="1">
            <a:spLocks noChangeArrowheads="1"/>
          </p:cNvSpPr>
          <p:nvPr/>
        </p:nvSpPr>
        <p:spPr bwMode="auto">
          <a:xfrm>
            <a:off x="733914" y="4808538"/>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11</a:t>
            </a:r>
          </a:p>
        </p:txBody>
      </p:sp>
      <p:sp>
        <p:nvSpPr>
          <p:cNvPr id="31" name="Text Box 110"/>
          <p:cNvSpPr txBox="1">
            <a:spLocks noChangeArrowheads="1"/>
          </p:cNvSpPr>
          <p:nvPr/>
        </p:nvSpPr>
        <p:spPr bwMode="auto">
          <a:xfrm>
            <a:off x="733914" y="50958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12</a:t>
            </a:r>
          </a:p>
        </p:txBody>
      </p:sp>
      <p:sp>
        <p:nvSpPr>
          <p:cNvPr id="32" name="Text Box 111"/>
          <p:cNvSpPr txBox="1">
            <a:spLocks noChangeArrowheads="1"/>
          </p:cNvSpPr>
          <p:nvPr/>
        </p:nvSpPr>
        <p:spPr bwMode="auto">
          <a:xfrm>
            <a:off x="733914" y="5421313"/>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13</a:t>
            </a:r>
          </a:p>
        </p:txBody>
      </p:sp>
      <p:sp>
        <p:nvSpPr>
          <p:cNvPr id="33" name="Text Box 112"/>
          <p:cNvSpPr txBox="1">
            <a:spLocks noChangeArrowheads="1"/>
          </p:cNvSpPr>
          <p:nvPr/>
        </p:nvSpPr>
        <p:spPr bwMode="auto">
          <a:xfrm>
            <a:off x="733914" y="5708650"/>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14</a:t>
            </a:r>
          </a:p>
        </p:txBody>
      </p:sp>
      <p:sp>
        <p:nvSpPr>
          <p:cNvPr id="34" name="Rectangle 114"/>
          <p:cNvSpPr>
            <a:spLocks noChangeArrowheads="1"/>
          </p:cNvSpPr>
          <p:nvPr/>
        </p:nvSpPr>
        <p:spPr bwMode="auto">
          <a:xfrm>
            <a:off x="1187450" y="57507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35" name="AutoShape 65" descr="Blue tissue paper"/>
          <p:cNvSpPr>
            <a:spLocks noChangeArrowheads="1"/>
          </p:cNvSpPr>
          <p:nvPr/>
        </p:nvSpPr>
        <p:spPr bwMode="auto">
          <a:xfrm>
            <a:off x="3170918" y="1988212"/>
            <a:ext cx="4968875" cy="3671888"/>
          </a:xfrm>
          <a:prstGeom prst="leftArrowCallout">
            <a:avLst>
              <a:gd name="adj1" fmla="val 25000"/>
              <a:gd name="adj2" fmla="val 25000"/>
              <a:gd name="adj3" fmla="val 22554"/>
              <a:gd name="adj4" fmla="val 66667"/>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endParaRPr lang="en-US"/>
          </a:p>
        </p:txBody>
      </p:sp>
      <p:sp>
        <p:nvSpPr>
          <p:cNvPr id="38" name="Rectangle 78" descr="20%"/>
          <p:cNvSpPr>
            <a:spLocks noChangeArrowheads="1"/>
          </p:cNvSpPr>
          <p:nvPr/>
        </p:nvSpPr>
        <p:spPr bwMode="auto">
          <a:xfrm>
            <a:off x="1187450" y="2008980"/>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A.1</a:t>
            </a:r>
          </a:p>
        </p:txBody>
      </p:sp>
      <p:sp>
        <p:nvSpPr>
          <p:cNvPr id="39" name="Rectangle 79" descr="20%"/>
          <p:cNvSpPr>
            <a:spLocks noChangeArrowheads="1"/>
          </p:cNvSpPr>
          <p:nvPr/>
        </p:nvSpPr>
        <p:spPr bwMode="auto">
          <a:xfrm>
            <a:off x="1187450" y="2296318"/>
            <a:ext cx="1511300" cy="287337"/>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A.2</a:t>
            </a:r>
          </a:p>
        </p:txBody>
      </p:sp>
      <p:sp>
        <p:nvSpPr>
          <p:cNvPr id="40" name="Rectangle 80" descr="20%"/>
          <p:cNvSpPr>
            <a:spLocks noChangeArrowheads="1"/>
          </p:cNvSpPr>
          <p:nvPr/>
        </p:nvSpPr>
        <p:spPr bwMode="auto">
          <a:xfrm>
            <a:off x="1187450" y="25836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A.3</a:t>
            </a:r>
          </a:p>
        </p:txBody>
      </p:sp>
      <p:sp>
        <p:nvSpPr>
          <p:cNvPr id="41" name="Rectangle 81" descr="20%"/>
          <p:cNvSpPr>
            <a:spLocks noChangeArrowheads="1"/>
          </p:cNvSpPr>
          <p:nvPr/>
        </p:nvSpPr>
        <p:spPr bwMode="auto">
          <a:xfrm>
            <a:off x="1187450" y="17200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A.0</a:t>
            </a:r>
          </a:p>
        </p:txBody>
      </p:sp>
      <p:sp>
        <p:nvSpPr>
          <p:cNvPr id="47" name="Rectangle 87" descr="Wide downward diagonal"/>
          <p:cNvSpPr>
            <a:spLocks noChangeArrowheads="1"/>
          </p:cNvSpPr>
          <p:nvPr/>
        </p:nvSpPr>
        <p:spPr bwMode="auto">
          <a:xfrm>
            <a:off x="1185591" y="3760570"/>
            <a:ext cx="1511300" cy="287338"/>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C.0</a:t>
            </a:r>
          </a:p>
        </p:txBody>
      </p:sp>
      <p:sp>
        <p:nvSpPr>
          <p:cNvPr id="48" name="Rectangle 88" descr="Wide downward diagonal"/>
          <p:cNvSpPr>
            <a:spLocks noChangeArrowheads="1"/>
          </p:cNvSpPr>
          <p:nvPr/>
        </p:nvSpPr>
        <p:spPr bwMode="auto">
          <a:xfrm>
            <a:off x="1185591" y="4047908"/>
            <a:ext cx="1511300" cy="287337"/>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C.1</a:t>
            </a:r>
          </a:p>
        </p:txBody>
      </p:sp>
      <p:sp>
        <p:nvSpPr>
          <p:cNvPr id="49" name="Rectangle 89" descr="Wide downward diagonal"/>
          <p:cNvSpPr>
            <a:spLocks noChangeArrowheads="1"/>
          </p:cNvSpPr>
          <p:nvPr/>
        </p:nvSpPr>
        <p:spPr bwMode="auto">
          <a:xfrm>
            <a:off x="1185591" y="4335245"/>
            <a:ext cx="1511300" cy="287338"/>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C.2</a:t>
            </a:r>
          </a:p>
        </p:txBody>
      </p:sp>
      <p:sp>
        <p:nvSpPr>
          <p:cNvPr id="50" name="Rectangle 90" descr="Wide downward diagonal"/>
          <p:cNvSpPr>
            <a:spLocks noChangeArrowheads="1"/>
          </p:cNvSpPr>
          <p:nvPr/>
        </p:nvSpPr>
        <p:spPr bwMode="auto">
          <a:xfrm>
            <a:off x="1185591" y="4624170"/>
            <a:ext cx="1511300" cy="287338"/>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C.3</a:t>
            </a:r>
          </a:p>
        </p:txBody>
      </p:sp>
      <p:sp>
        <p:nvSpPr>
          <p:cNvPr id="51" name="Text Box 91"/>
          <p:cNvSpPr txBox="1">
            <a:spLocks noChangeArrowheads="1"/>
          </p:cNvSpPr>
          <p:nvPr/>
        </p:nvSpPr>
        <p:spPr bwMode="auto">
          <a:xfrm>
            <a:off x="5410200" y="2672765"/>
            <a:ext cx="221830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rtl="1" eaLnBrk="1" hangingPunct="1"/>
            <a:r>
              <a:rPr lang="fa-IR" sz="3600" dirty="0">
                <a:cs typeface="B Nazanin" pitchFamily="2" charset="-78"/>
              </a:rPr>
              <a:t>فرایند </a:t>
            </a:r>
            <a:r>
              <a:rPr lang="en-US" sz="3200" dirty="0">
                <a:cs typeface="B Nazanin" pitchFamily="2" charset="-78"/>
              </a:rPr>
              <a:t>B</a:t>
            </a:r>
            <a:r>
              <a:rPr lang="fa-IR" sz="3600" dirty="0">
                <a:cs typeface="B Nazanin" pitchFamily="2" charset="-78"/>
              </a:rPr>
              <a:t> معلق </a:t>
            </a:r>
            <a:r>
              <a:rPr lang="fa-IR" sz="3600" dirty="0" smtClean="0">
                <a:cs typeface="B Nazanin" pitchFamily="2" charset="-78"/>
              </a:rPr>
              <a:t>شده و به </a:t>
            </a:r>
            <a:r>
              <a:rPr lang="fa-IR" sz="3600" dirty="0">
                <a:cs typeface="B Nazanin" pitchFamily="2" charset="-78"/>
              </a:rPr>
              <a:t>دیسک انتقال </a:t>
            </a:r>
            <a:r>
              <a:rPr lang="fa-IR" sz="3600" dirty="0" smtClean="0">
                <a:cs typeface="B Nazanin" pitchFamily="2" charset="-78"/>
              </a:rPr>
              <a:t>می یابد.</a:t>
            </a:r>
            <a:endParaRPr lang="en-US" sz="3600" dirty="0">
              <a:cs typeface="B Nazanin" pitchFamily="2" charset="-78"/>
            </a:endParaRPr>
          </a:p>
        </p:txBody>
      </p:sp>
    </p:spTree>
    <p:extLst>
      <p:ext uri="{BB962C8B-B14F-4D97-AF65-F5344CB8AC3E}">
        <p14:creationId xmlns:p14="http://schemas.microsoft.com/office/powerpoint/2010/main" val="6877287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3600" dirty="0"/>
              <a:t>مثالی از اختصاص قاب های آزاد به فرایندها:</a:t>
            </a:r>
            <a:endParaRPr lang="en-US"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42</a:t>
            </a:fld>
            <a:endParaRPr lang="en-US"/>
          </a:p>
        </p:txBody>
      </p:sp>
      <p:sp>
        <p:nvSpPr>
          <p:cNvPr id="5" name="Rectangle 50"/>
          <p:cNvSpPr>
            <a:spLocks noChangeArrowheads="1"/>
          </p:cNvSpPr>
          <p:nvPr/>
        </p:nvSpPr>
        <p:spPr bwMode="auto">
          <a:xfrm>
            <a:off x="1187450" y="20073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6" name="Rectangle 51"/>
          <p:cNvSpPr>
            <a:spLocks noChangeArrowheads="1"/>
          </p:cNvSpPr>
          <p:nvPr/>
        </p:nvSpPr>
        <p:spPr bwMode="auto">
          <a:xfrm>
            <a:off x="1187450" y="22947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7" name="Rectangle 52"/>
          <p:cNvSpPr>
            <a:spLocks noChangeArrowheads="1"/>
          </p:cNvSpPr>
          <p:nvPr/>
        </p:nvSpPr>
        <p:spPr bwMode="auto">
          <a:xfrm>
            <a:off x="1187450" y="25820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8" name="Rectangle 53"/>
          <p:cNvSpPr>
            <a:spLocks noChangeArrowheads="1"/>
          </p:cNvSpPr>
          <p:nvPr/>
        </p:nvSpPr>
        <p:spPr bwMode="auto">
          <a:xfrm>
            <a:off x="1187450" y="28709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9" name="Rectangle 54"/>
          <p:cNvSpPr>
            <a:spLocks noChangeArrowheads="1"/>
          </p:cNvSpPr>
          <p:nvPr/>
        </p:nvSpPr>
        <p:spPr bwMode="auto">
          <a:xfrm>
            <a:off x="1187450" y="31583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0" name="Rectangle 55"/>
          <p:cNvSpPr>
            <a:spLocks noChangeArrowheads="1"/>
          </p:cNvSpPr>
          <p:nvPr/>
        </p:nvSpPr>
        <p:spPr bwMode="auto">
          <a:xfrm>
            <a:off x="1187450" y="34472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1" name="Rectangle 56"/>
          <p:cNvSpPr>
            <a:spLocks noChangeArrowheads="1"/>
          </p:cNvSpPr>
          <p:nvPr/>
        </p:nvSpPr>
        <p:spPr bwMode="auto">
          <a:xfrm>
            <a:off x="1187450" y="37345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2" name="Rectangle 57"/>
          <p:cNvSpPr>
            <a:spLocks noChangeArrowheads="1"/>
          </p:cNvSpPr>
          <p:nvPr/>
        </p:nvSpPr>
        <p:spPr bwMode="auto">
          <a:xfrm>
            <a:off x="1187450" y="4021931"/>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3" name="Rectangle 58"/>
          <p:cNvSpPr>
            <a:spLocks noChangeArrowheads="1"/>
          </p:cNvSpPr>
          <p:nvPr/>
        </p:nvSpPr>
        <p:spPr bwMode="auto">
          <a:xfrm>
            <a:off x="1187450" y="43108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4" name="Rectangle 59"/>
          <p:cNvSpPr>
            <a:spLocks noChangeArrowheads="1"/>
          </p:cNvSpPr>
          <p:nvPr/>
        </p:nvSpPr>
        <p:spPr bwMode="auto">
          <a:xfrm>
            <a:off x="1187450" y="45981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5" name="Rectangle 60"/>
          <p:cNvSpPr>
            <a:spLocks noChangeArrowheads="1"/>
          </p:cNvSpPr>
          <p:nvPr/>
        </p:nvSpPr>
        <p:spPr bwMode="auto">
          <a:xfrm>
            <a:off x="1187450" y="48871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6" name="Rectangle 61"/>
          <p:cNvSpPr>
            <a:spLocks noChangeArrowheads="1"/>
          </p:cNvSpPr>
          <p:nvPr/>
        </p:nvSpPr>
        <p:spPr bwMode="auto">
          <a:xfrm>
            <a:off x="1187450" y="51744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7" name="Rectangle 62"/>
          <p:cNvSpPr>
            <a:spLocks noChangeArrowheads="1"/>
          </p:cNvSpPr>
          <p:nvPr/>
        </p:nvSpPr>
        <p:spPr bwMode="auto">
          <a:xfrm>
            <a:off x="1187450" y="546338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8" name="Rectangle 64"/>
          <p:cNvSpPr>
            <a:spLocks noChangeArrowheads="1"/>
          </p:cNvSpPr>
          <p:nvPr/>
        </p:nvSpPr>
        <p:spPr bwMode="auto">
          <a:xfrm>
            <a:off x="1187450" y="17184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9" name="Text Box 98"/>
          <p:cNvSpPr txBox="1">
            <a:spLocks noChangeArrowheads="1"/>
          </p:cNvSpPr>
          <p:nvPr/>
        </p:nvSpPr>
        <p:spPr bwMode="auto">
          <a:xfrm>
            <a:off x="805351" y="1676400"/>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0</a:t>
            </a:r>
          </a:p>
        </p:txBody>
      </p:sp>
      <p:sp>
        <p:nvSpPr>
          <p:cNvPr id="20" name="Text Box 99"/>
          <p:cNvSpPr txBox="1">
            <a:spLocks noChangeArrowheads="1"/>
          </p:cNvSpPr>
          <p:nvPr/>
        </p:nvSpPr>
        <p:spPr bwMode="auto">
          <a:xfrm>
            <a:off x="805351" y="1927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a:t>
            </a:r>
          </a:p>
        </p:txBody>
      </p:sp>
      <p:sp>
        <p:nvSpPr>
          <p:cNvPr id="21" name="Text Box 100"/>
          <p:cNvSpPr txBox="1">
            <a:spLocks noChangeArrowheads="1"/>
          </p:cNvSpPr>
          <p:nvPr/>
        </p:nvSpPr>
        <p:spPr bwMode="auto">
          <a:xfrm>
            <a:off x="805351" y="2181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2</a:t>
            </a:r>
          </a:p>
        </p:txBody>
      </p:sp>
      <p:sp>
        <p:nvSpPr>
          <p:cNvPr id="22" name="Text Box 101"/>
          <p:cNvSpPr txBox="1">
            <a:spLocks noChangeArrowheads="1"/>
          </p:cNvSpPr>
          <p:nvPr/>
        </p:nvSpPr>
        <p:spPr bwMode="auto">
          <a:xfrm>
            <a:off x="805351" y="25034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3</a:t>
            </a:r>
          </a:p>
        </p:txBody>
      </p:sp>
      <p:sp>
        <p:nvSpPr>
          <p:cNvPr id="23" name="Text Box 102"/>
          <p:cNvSpPr txBox="1">
            <a:spLocks noChangeArrowheads="1"/>
          </p:cNvSpPr>
          <p:nvPr/>
        </p:nvSpPr>
        <p:spPr bwMode="auto">
          <a:xfrm>
            <a:off x="805351" y="27924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4</a:t>
            </a:r>
          </a:p>
        </p:txBody>
      </p:sp>
      <p:sp>
        <p:nvSpPr>
          <p:cNvPr id="24" name="Text Box 103"/>
          <p:cNvSpPr txBox="1">
            <a:spLocks noChangeArrowheads="1"/>
          </p:cNvSpPr>
          <p:nvPr/>
        </p:nvSpPr>
        <p:spPr bwMode="auto">
          <a:xfrm>
            <a:off x="805351" y="311626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5</a:t>
            </a:r>
          </a:p>
        </p:txBody>
      </p:sp>
      <p:sp>
        <p:nvSpPr>
          <p:cNvPr id="25" name="Text Box 104"/>
          <p:cNvSpPr txBox="1">
            <a:spLocks noChangeArrowheads="1"/>
          </p:cNvSpPr>
          <p:nvPr/>
        </p:nvSpPr>
        <p:spPr bwMode="auto">
          <a:xfrm>
            <a:off x="843451" y="33797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6</a:t>
            </a:r>
          </a:p>
        </p:txBody>
      </p:sp>
      <p:sp>
        <p:nvSpPr>
          <p:cNvPr id="26" name="Text Box 105"/>
          <p:cNvSpPr txBox="1">
            <a:spLocks noChangeArrowheads="1"/>
          </p:cNvSpPr>
          <p:nvPr/>
        </p:nvSpPr>
        <p:spPr bwMode="auto">
          <a:xfrm>
            <a:off x="843451" y="36925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7</a:t>
            </a:r>
          </a:p>
        </p:txBody>
      </p:sp>
      <p:sp>
        <p:nvSpPr>
          <p:cNvPr id="27" name="Text Box 106"/>
          <p:cNvSpPr txBox="1">
            <a:spLocks noChangeArrowheads="1"/>
          </p:cNvSpPr>
          <p:nvPr/>
        </p:nvSpPr>
        <p:spPr bwMode="auto">
          <a:xfrm>
            <a:off x="843451" y="39481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8</a:t>
            </a:r>
          </a:p>
        </p:txBody>
      </p:sp>
      <p:sp>
        <p:nvSpPr>
          <p:cNvPr id="28" name="Text Box 107"/>
          <p:cNvSpPr txBox="1">
            <a:spLocks noChangeArrowheads="1"/>
          </p:cNvSpPr>
          <p:nvPr/>
        </p:nvSpPr>
        <p:spPr bwMode="auto">
          <a:xfrm>
            <a:off x="843451" y="42433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9</a:t>
            </a:r>
          </a:p>
        </p:txBody>
      </p:sp>
      <p:sp>
        <p:nvSpPr>
          <p:cNvPr id="29" name="Text Box 108"/>
          <p:cNvSpPr txBox="1">
            <a:spLocks noChangeArrowheads="1"/>
          </p:cNvSpPr>
          <p:nvPr/>
        </p:nvSpPr>
        <p:spPr bwMode="auto">
          <a:xfrm>
            <a:off x="733914" y="45243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10</a:t>
            </a:r>
          </a:p>
        </p:txBody>
      </p:sp>
      <p:sp>
        <p:nvSpPr>
          <p:cNvPr id="30" name="Text Box 109"/>
          <p:cNvSpPr txBox="1">
            <a:spLocks noChangeArrowheads="1"/>
          </p:cNvSpPr>
          <p:nvPr/>
        </p:nvSpPr>
        <p:spPr bwMode="auto">
          <a:xfrm>
            <a:off x="733914" y="4808538"/>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11</a:t>
            </a:r>
          </a:p>
        </p:txBody>
      </p:sp>
      <p:sp>
        <p:nvSpPr>
          <p:cNvPr id="31" name="Text Box 110"/>
          <p:cNvSpPr txBox="1">
            <a:spLocks noChangeArrowheads="1"/>
          </p:cNvSpPr>
          <p:nvPr/>
        </p:nvSpPr>
        <p:spPr bwMode="auto">
          <a:xfrm>
            <a:off x="733914" y="50958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12</a:t>
            </a:r>
          </a:p>
        </p:txBody>
      </p:sp>
      <p:sp>
        <p:nvSpPr>
          <p:cNvPr id="32" name="Text Box 111"/>
          <p:cNvSpPr txBox="1">
            <a:spLocks noChangeArrowheads="1"/>
          </p:cNvSpPr>
          <p:nvPr/>
        </p:nvSpPr>
        <p:spPr bwMode="auto">
          <a:xfrm>
            <a:off x="733914" y="5421313"/>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13</a:t>
            </a:r>
          </a:p>
        </p:txBody>
      </p:sp>
      <p:sp>
        <p:nvSpPr>
          <p:cNvPr id="33" name="Text Box 112"/>
          <p:cNvSpPr txBox="1">
            <a:spLocks noChangeArrowheads="1"/>
          </p:cNvSpPr>
          <p:nvPr/>
        </p:nvSpPr>
        <p:spPr bwMode="auto">
          <a:xfrm>
            <a:off x="733914" y="5708650"/>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14</a:t>
            </a:r>
          </a:p>
        </p:txBody>
      </p:sp>
      <p:sp>
        <p:nvSpPr>
          <p:cNvPr id="34" name="Rectangle 114"/>
          <p:cNvSpPr>
            <a:spLocks noChangeArrowheads="1"/>
          </p:cNvSpPr>
          <p:nvPr/>
        </p:nvSpPr>
        <p:spPr bwMode="auto">
          <a:xfrm>
            <a:off x="1187450" y="57507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35" name="AutoShape 65" descr="Blue tissue paper"/>
          <p:cNvSpPr>
            <a:spLocks noChangeArrowheads="1"/>
          </p:cNvSpPr>
          <p:nvPr/>
        </p:nvSpPr>
        <p:spPr bwMode="auto">
          <a:xfrm>
            <a:off x="3170918" y="1988212"/>
            <a:ext cx="4968875" cy="3671888"/>
          </a:xfrm>
          <a:prstGeom prst="leftArrowCallout">
            <a:avLst>
              <a:gd name="adj1" fmla="val 25000"/>
              <a:gd name="adj2" fmla="val 25000"/>
              <a:gd name="adj3" fmla="val 22554"/>
              <a:gd name="adj4" fmla="val 66667"/>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endParaRPr lang="en-US"/>
          </a:p>
        </p:txBody>
      </p:sp>
      <p:sp>
        <p:nvSpPr>
          <p:cNvPr id="38" name="Rectangle 78" descr="20%"/>
          <p:cNvSpPr>
            <a:spLocks noChangeArrowheads="1"/>
          </p:cNvSpPr>
          <p:nvPr/>
        </p:nvSpPr>
        <p:spPr bwMode="auto">
          <a:xfrm>
            <a:off x="1187450" y="2008980"/>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A.1</a:t>
            </a:r>
          </a:p>
        </p:txBody>
      </p:sp>
      <p:sp>
        <p:nvSpPr>
          <p:cNvPr id="39" name="Rectangle 79" descr="20%"/>
          <p:cNvSpPr>
            <a:spLocks noChangeArrowheads="1"/>
          </p:cNvSpPr>
          <p:nvPr/>
        </p:nvSpPr>
        <p:spPr bwMode="auto">
          <a:xfrm>
            <a:off x="1187450" y="2296318"/>
            <a:ext cx="1511300" cy="287337"/>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A.2</a:t>
            </a:r>
          </a:p>
        </p:txBody>
      </p:sp>
      <p:sp>
        <p:nvSpPr>
          <p:cNvPr id="40" name="Rectangle 80" descr="20%"/>
          <p:cNvSpPr>
            <a:spLocks noChangeArrowheads="1"/>
          </p:cNvSpPr>
          <p:nvPr/>
        </p:nvSpPr>
        <p:spPr bwMode="auto">
          <a:xfrm>
            <a:off x="1187450" y="25836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A.3</a:t>
            </a:r>
          </a:p>
        </p:txBody>
      </p:sp>
      <p:sp>
        <p:nvSpPr>
          <p:cNvPr id="41" name="Rectangle 81" descr="20%"/>
          <p:cNvSpPr>
            <a:spLocks noChangeArrowheads="1"/>
          </p:cNvSpPr>
          <p:nvPr/>
        </p:nvSpPr>
        <p:spPr bwMode="auto">
          <a:xfrm>
            <a:off x="1187450" y="1720055"/>
            <a:ext cx="1511300" cy="287338"/>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p>
            <a:pPr algn="ctr"/>
            <a:r>
              <a:rPr lang="en-US" sz="2000"/>
              <a:t>A.0</a:t>
            </a:r>
          </a:p>
        </p:txBody>
      </p:sp>
      <p:sp>
        <p:nvSpPr>
          <p:cNvPr id="47" name="Rectangle 87" descr="Wide downward diagonal"/>
          <p:cNvSpPr>
            <a:spLocks noChangeArrowheads="1"/>
          </p:cNvSpPr>
          <p:nvPr/>
        </p:nvSpPr>
        <p:spPr bwMode="auto">
          <a:xfrm>
            <a:off x="1185591" y="3760570"/>
            <a:ext cx="1511300" cy="287338"/>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C.0</a:t>
            </a:r>
          </a:p>
        </p:txBody>
      </p:sp>
      <p:sp>
        <p:nvSpPr>
          <p:cNvPr id="48" name="Rectangle 88" descr="Wide downward diagonal"/>
          <p:cNvSpPr>
            <a:spLocks noChangeArrowheads="1"/>
          </p:cNvSpPr>
          <p:nvPr/>
        </p:nvSpPr>
        <p:spPr bwMode="auto">
          <a:xfrm>
            <a:off x="1185591" y="4047908"/>
            <a:ext cx="1511300" cy="287337"/>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C.1</a:t>
            </a:r>
          </a:p>
        </p:txBody>
      </p:sp>
      <p:sp>
        <p:nvSpPr>
          <p:cNvPr id="49" name="Rectangle 89" descr="Wide downward diagonal"/>
          <p:cNvSpPr>
            <a:spLocks noChangeArrowheads="1"/>
          </p:cNvSpPr>
          <p:nvPr/>
        </p:nvSpPr>
        <p:spPr bwMode="auto">
          <a:xfrm>
            <a:off x="1185591" y="4335245"/>
            <a:ext cx="1511300" cy="287338"/>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C.2</a:t>
            </a:r>
          </a:p>
        </p:txBody>
      </p:sp>
      <p:sp>
        <p:nvSpPr>
          <p:cNvPr id="50" name="Rectangle 90" descr="Wide downward diagonal"/>
          <p:cNvSpPr>
            <a:spLocks noChangeArrowheads="1"/>
          </p:cNvSpPr>
          <p:nvPr/>
        </p:nvSpPr>
        <p:spPr bwMode="auto">
          <a:xfrm>
            <a:off x="1185591" y="4624170"/>
            <a:ext cx="1511300" cy="287338"/>
          </a:xfrm>
          <a:prstGeom prst="rect">
            <a:avLst/>
          </a:prstGeom>
          <a:blipFill>
            <a:blip r:embed="rId4"/>
            <a:tile tx="0" ty="0" sx="100000" sy="100000" flip="none" algn="tl"/>
          </a:blipFill>
          <a:ln w="9525">
            <a:solidFill>
              <a:schemeClr val="tx1"/>
            </a:solidFill>
            <a:miter lim="800000"/>
            <a:headEnd/>
            <a:tailEnd/>
          </a:ln>
        </p:spPr>
        <p:txBody>
          <a:bodyPr wrap="none" anchor="ctr"/>
          <a:lstStyle/>
          <a:p>
            <a:pPr algn="ctr"/>
            <a:r>
              <a:rPr lang="en-US" sz="2000"/>
              <a:t>C.3</a:t>
            </a:r>
          </a:p>
        </p:txBody>
      </p:sp>
      <p:sp>
        <p:nvSpPr>
          <p:cNvPr id="44" name="Text Box 92"/>
          <p:cNvSpPr txBox="1">
            <a:spLocks noChangeArrowheads="1"/>
          </p:cNvSpPr>
          <p:nvPr/>
        </p:nvSpPr>
        <p:spPr bwMode="auto">
          <a:xfrm>
            <a:off x="4932363" y="2245975"/>
            <a:ext cx="3144837"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rtl="1" eaLnBrk="1" hangingPunct="1"/>
            <a:r>
              <a:rPr lang="fa-IR" sz="2800" dirty="0" smtClean="0">
                <a:cs typeface="B Nazanin" pitchFamily="2" charset="-78"/>
              </a:rPr>
              <a:t>نیاز </a:t>
            </a:r>
            <a:r>
              <a:rPr lang="fa-IR" sz="2800" dirty="0">
                <a:cs typeface="B Nazanin" pitchFamily="2" charset="-78"/>
              </a:rPr>
              <a:t>است سیستم عامل</a:t>
            </a:r>
          </a:p>
          <a:p>
            <a:pPr algn="ctr" rtl="1" eaLnBrk="1" hangingPunct="1"/>
            <a:r>
              <a:rPr lang="fa-IR" sz="2800" dirty="0">
                <a:cs typeface="B Nazanin" pitchFamily="2" charset="-78"/>
              </a:rPr>
              <a:t>فرایند </a:t>
            </a:r>
            <a:r>
              <a:rPr lang="en-US" sz="2400" dirty="0">
                <a:cs typeface="B Nazanin" pitchFamily="2" charset="-78"/>
              </a:rPr>
              <a:t>D</a:t>
            </a:r>
            <a:r>
              <a:rPr lang="fa-IR" sz="2800" dirty="0">
                <a:cs typeface="B Nazanin" pitchFamily="2" charset="-78"/>
              </a:rPr>
              <a:t> رابا 5 صفحه</a:t>
            </a:r>
          </a:p>
          <a:p>
            <a:pPr algn="ctr" rtl="1" eaLnBrk="1" hangingPunct="1"/>
            <a:r>
              <a:rPr lang="fa-IR" sz="2800" dirty="0">
                <a:cs typeface="B Nazanin" pitchFamily="2" charset="-78"/>
              </a:rPr>
              <a:t> بار کند</a:t>
            </a:r>
            <a:r>
              <a:rPr lang="fa-IR" sz="2800" dirty="0" smtClean="0">
                <a:cs typeface="B Nazanin" pitchFamily="2" charset="-78"/>
              </a:rPr>
              <a:t>!!!!</a:t>
            </a:r>
          </a:p>
          <a:p>
            <a:pPr algn="ctr" rtl="1" eaLnBrk="1" hangingPunct="1"/>
            <a:endParaRPr lang="fa-IR" sz="2800" dirty="0">
              <a:cs typeface="B Nazanin" pitchFamily="2" charset="-78"/>
            </a:endParaRPr>
          </a:p>
          <a:p>
            <a:pPr algn="ctr" rtl="1" eaLnBrk="1" hangingPunct="1"/>
            <a:r>
              <a:rPr lang="fa-IR" sz="2300" dirty="0">
                <a:cs typeface="B Nazanin" pitchFamily="2" charset="-78"/>
              </a:rPr>
              <a:t>5 صفحه متوالی وجود ندارد</a:t>
            </a:r>
          </a:p>
          <a:p>
            <a:pPr algn="ctr" rtl="1" eaLnBrk="1" hangingPunct="1"/>
            <a:r>
              <a:rPr lang="fa-IR" sz="2300" dirty="0">
                <a:cs typeface="B Nazanin" pitchFamily="2" charset="-78"/>
              </a:rPr>
              <a:t>اما با مفهوم آدرس منطقی</a:t>
            </a:r>
          </a:p>
          <a:p>
            <a:pPr algn="ctr" rtl="1" eaLnBrk="1" hangingPunct="1"/>
            <a:r>
              <a:rPr lang="fa-IR" sz="2300" dirty="0">
                <a:cs typeface="B Nazanin" pitchFamily="2" charset="-78"/>
              </a:rPr>
              <a:t>(شماره قاب و </a:t>
            </a:r>
            <a:r>
              <a:rPr lang="fa-IR" sz="2300" dirty="0" smtClean="0">
                <a:cs typeface="B Nazanin" pitchFamily="2" charset="-78"/>
              </a:rPr>
              <a:t>انحراف داخل </a:t>
            </a:r>
            <a:r>
              <a:rPr lang="fa-IR" sz="2300" dirty="0">
                <a:cs typeface="B Nazanin" pitchFamily="2" charset="-78"/>
              </a:rPr>
              <a:t>صفحه) این مسأله حل </a:t>
            </a:r>
            <a:r>
              <a:rPr lang="fa-IR" sz="2300" dirty="0" smtClean="0">
                <a:cs typeface="B Nazanin" pitchFamily="2" charset="-78"/>
              </a:rPr>
              <a:t>می شود</a:t>
            </a:r>
            <a:r>
              <a:rPr lang="fa-IR" sz="2300" dirty="0">
                <a:cs typeface="B Nazanin" pitchFamily="2" charset="-78"/>
              </a:rPr>
              <a:t>.</a:t>
            </a:r>
            <a:endParaRPr lang="en-US" sz="2300" dirty="0">
              <a:cs typeface="B Nazanin" pitchFamily="2" charset="-78"/>
            </a:endParaRPr>
          </a:p>
        </p:txBody>
      </p:sp>
      <p:sp>
        <p:nvSpPr>
          <p:cNvPr id="45" name="Rectangle 93" descr="Light vertical"/>
          <p:cNvSpPr>
            <a:spLocks noChangeArrowheads="1"/>
          </p:cNvSpPr>
          <p:nvPr/>
        </p:nvSpPr>
        <p:spPr bwMode="auto">
          <a:xfrm>
            <a:off x="1201511" y="3167480"/>
            <a:ext cx="1511300" cy="287337"/>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D.1</a:t>
            </a:r>
          </a:p>
        </p:txBody>
      </p:sp>
      <p:sp>
        <p:nvSpPr>
          <p:cNvPr id="46" name="Rectangle 94" descr="Light vertical"/>
          <p:cNvSpPr>
            <a:spLocks noChangeArrowheads="1"/>
          </p:cNvSpPr>
          <p:nvPr/>
        </p:nvSpPr>
        <p:spPr bwMode="auto">
          <a:xfrm>
            <a:off x="1201511" y="3454817"/>
            <a:ext cx="1511300" cy="287338"/>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D.2</a:t>
            </a:r>
          </a:p>
        </p:txBody>
      </p:sp>
      <p:sp>
        <p:nvSpPr>
          <p:cNvPr id="52" name="Rectangle 95" descr="Light vertical"/>
          <p:cNvSpPr>
            <a:spLocks noChangeArrowheads="1"/>
          </p:cNvSpPr>
          <p:nvPr/>
        </p:nvSpPr>
        <p:spPr bwMode="auto">
          <a:xfrm>
            <a:off x="1201511" y="4896267"/>
            <a:ext cx="1511300" cy="287338"/>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D.3</a:t>
            </a:r>
          </a:p>
        </p:txBody>
      </p:sp>
      <p:sp>
        <p:nvSpPr>
          <p:cNvPr id="53" name="Rectangle 96" descr="Light vertical"/>
          <p:cNvSpPr>
            <a:spLocks noChangeArrowheads="1"/>
          </p:cNvSpPr>
          <p:nvPr/>
        </p:nvSpPr>
        <p:spPr bwMode="auto">
          <a:xfrm>
            <a:off x="1201511" y="2878555"/>
            <a:ext cx="1511300" cy="287337"/>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D.0</a:t>
            </a:r>
          </a:p>
        </p:txBody>
      </p:sp>
      <p:sp>
        <p:nvSpPr>
          <p:cNvPr id="54" name="Rectangle 97" descr="Light vertical"/>
          <p:cNvSpPr>
            <a:spLocks noChangeArrowheads="1"/>
          </p:cNvSpPr>
          <p:nvPr/>
        </p:nvSpPr>
        <p:spPr bwMode="auto">
          <a:xfrm>
            <a:off x="1201511" y="5183605"/>
            <a:ext cx="1511300" cy="287337"/>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D.4</a:t>
            </a:r>
          </a:p>
        </p:txBody>
      </p:sp>
    </p:spTree>
    <p:extLst>
      <p:ext uri="{BB962C8B-B14F-4D97-AF65-F5344CB8AC3E}">
        <p14:creationId xmlns:p14="http://schemas.microsoft.com/office/powerpoint/2010/main" val="146877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linds(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linds(horizontal)">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blinds(horizontal)">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blinds(horizontal)">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blinds(horizontal)">
                                      <p:cBhvr>
                                        <p:cTn id="2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2" grpId="0" animBg="1"/>
      <p:bldP spid="53" grpId="0" animBg="1"/>
      <p:bldP spid="5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685800"/>
          </a:xfrm>
        </p:spPr>
        <p:txBody>
          <a:bodyPr/>
          <a:lstStyle/>
          <a:p>
            <a:r>
              <a:rPr lang="fa-IR" sz="3600" dirty="0"/>
              <a:t>مثالی از اختصاص قاب های آزاد به فرایندها:</a:t>
            </a:r>
            <a:endParaRPr lang="en-US"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43</a:t>
            </a:fld>
            <a:endParaRPr lang="en-US"/>
          </a:p>
        </p:txBody>
      </p:sp>
      <p:sp>
        <p:nvSpPr>
          <p:cNvPr id="5" name="Rectangle 50"/>
          <p:cNvSpPr>
            <a:spLocks noChangeArrowheads="1"/>
          </p:cNvSpPr>
          <p:nvPr/>
        </p:nvSpPr>
        <p:spPr bwMode="auto">
          <a:xfrm>
            <a:off x="1187450" y="20073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6" name="Rectangle 51"/>
          <p:cNvSpPr>
            <a:spLocks noChangeArrowheads="1"/>
          </p:cNvSpPr>
          <p:nvPr/>
        </p:nvSpPr>
        <p:spPr bwMode="auto">
          <a:xfrm>
            <a:off x="1187450" y="22947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7" name="Rectangle 52"/>
          <p:cNvSpPr>
            <a:spLocks noChangeArrowheads="1"/>
          </p:cNvSpPr>
          <p:nvPr/>
        </p:nvSpPr>
        <p:spPr bwMode="auto">
          <a:xfrm>
            <a:off x="1187450" y="25820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8" name="Rectangle 53"/>
          <p:cNvSpPr>
            <a:spLocks noChangeArrowheads="1"/>
          </p:cNvSpPr>
          <p:nvPr/>
        </p:nvSpPr>
        <p:spPr bwMode="auto">
          <a:xfrm>
            <a:off x="1187450" y="28709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9" name="Rectangle 54"/>
          <p:cNvSpPr>
            <a:spLocks noChangeArrowheads="1"/>
          </p:cNvSpPr>
          <p:nvPr/>
        </p:nvSpPr>
        <p:spPr bwMode="auto">
          <a:xfrm>
            <a:off x="1187450" y="315833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0" name="Rectangle 55"/>
          <p:cNvSpPr>
            <a:spLocks noChangeArrowheads="1"/>
          </p:cNvSpPr>
          <p:nvPr/>
        </p:nvSpPr>
        <p:spPr bwMode="auto">
          <a:xfrm>
            <a:off x="1187450" y="34472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1" name="Rectangle 56"/>
          <p:cNvSpPr>
            <a:spLocks noChangeArrowheads="1"/>
          </p:cNvSpPr>
          <p:nvPr/>
        </p:nvSpPr>
        <p:spPr bwMode="auto">
          <a:xfrm>
            <a:off x="1187450" y="37345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2" name="Rectangle 57"/>
          <p:cNvSpPr>
            <a:spLocks noChangeArrowheads="1"/>
          </p:cNvSpPr>
          <p:nvPr/>
        </p:nvSpPr>
        <p:spPr bwMode="auto">
          <a:xfrm>
            <a:off x="1187450" y="4021931"/>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3" name="Rectangle 58"/>
          <p:cNvSpPr>
            <a:spLocks noChangeArrowheads="1"/>
          </p:cNvSpPr>
          <p:nvPr/>
        </p:nvSpPr>
        <p:spPr bwMode="auto">
          <a:xfrm>
            <a:off x="1187450" y="43108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4" name="Rectangle 59"/>
          <p:cNvSpPr>
            <a:spLocks noChangeArrowheads="1"/>
          </p:cNvSpPr>
          <p:nvPr/>
        </p:nvSpPr>
        <p:spPr bwMode="auto">
          <a:xfrm>
            <a:off x="1187450" y="4598193"/>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5" name="Rectangle 60"/>
          <p:cNvSpPr>
            <a:spLocks noChangeArrowheads="1"/>
          </p:cNvSpPr>
          <p:nvPr/>
        </p:nvSpPr>
        <p:spPr bwMode="auto">
          <a:xfrm>
            <a:off x="1187450" y="48871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6" name="Rectangle 61"/>
          <p:cNvSpPr>
            <a:spLocks noChangeArrowheads="1"/>
          </p:cNvSpPr>
          <p:nvPr/>
        </p:nvSpPr>
        <p:spPr bwMode="auto">
          <a:xfrm>
            <a:off x="1187450" y="5174456"/>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7" name="Rectangle 62"/>
          <p:cNvSpPr>
            <a:spLocks noChangeArrowheads="1"/>
          </p:cNvSpPr>
          <p:nvPr/>
        </p:nvSpPr>
        <p:spPr bwMode="auto">
          <a:xfrm>
            <a:off x="1187450" y="5463381"/>
            <a:ext cx="1511300" cy="287337"/>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8" name="Rectangle 64"/>
          <p:cNvSpPr>
            <a:spLocks noChangeArrowheads="1"/>
          </p:cNvSpPr>
          <p:nvPr/>
        </p:nvSpPr>
        <p:spPr bwMode="auto">
          <a:xfrm>
            <a:off x="1187450" y="171846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19" name="Text Box 98"/>
          <p:cNvSpPr txBox="1">
            <a:spLocks noChangeArrowheads="1"/>
          </p:cNvSpPr>
          <p:nvPr/>
        </p:nvSpPr>
        <p:spPr bwMode="auto">
          <a:xfrm>
            <a:off x="805351" y="1676400"/>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0</a:t>
            </a:r>
          </a:p>
        </p:txBody>
      </p:sp>
      <p:sp>
        <p:nvSpPr>
          <p:cNvPr id="20" name="Text Box 99"/>
          <p:cNvSpPr txBox="1">
            <a:spLocks noChangeArrowheads="1"/>
          </p:cNvSpPr>
          <p:nvPr/>
        </p:nvSpPr>
        <p:spPr bwMode="auto">
          <a:xfrm>
            <a:off x="805351" y="1927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a:t>
            </a:r>
          </a:p>
        </p:txBody>
      </p:sp>
      <p:sp>
        <p:nvSpPr>
          <p:cNvPr id="21" name="Text Box 100"/>
          <p:cNvSpPr txBox="1">
            <a:spLocks noChangeArrowheads="1"/>
          </p:cNvSpPr>
          <p:nvPr/>
        </p:nvSpPr>
        <p:spPr bwMode="auto">
          <a:xfrm>
            <a:off x="805351" y="21812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2</a:t>
            </a:r>
          </a:p>
        </p:txBody>
      </p:sp>
      <p:sp>
        <p:nvSpPr>
          <p:cNvPr id="22" name="Text Box 101"/>
          <p:cNvSpPr txBox="1">
            <a:spLocks noChangeArrowheads="1"/>
          </p:cNvSpPr>
          <p:nvPr/>
        </p:nvSpPr>
        <p:spPr bwMode="auto">
          <a:xfrm>
            <a:off x="805351" y="25034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3</a:t>
            </a:r>
          </a:p>
        </p:txBody>
      </p:sp>
      <p:sp>
        <p:nvSpPr>
          <p:cNvPr id="23" name="Text Box 102"/>
          <p:cNvSpPr txBox="1">
            <a:spLocks noChangeArrowheads="1"/>
          </p:cNvSpPr>
          <p:nvPr/>
        </p:nvSpPr>
        <p:spPr bwMode="auto">
          <a:xfrm>
            <a:off x="805351" y="27924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4</a:t>
            </a:r>
          </a:p>
        </p:txBody>
      </p:sp>
      <p:sp>
        <p:nvSpPr>
          <p:cNvPr id="24" name="Text Box 103"/>
          <p:cNvSpPr txBox="1">
            <a:spLocks noChangeArrowheads="1"/>
          </p:cNvSpPr>
          <p:nvPr/>
        </p:nvSpPr>
        <p:spPr bwMode="auto">
          <a:xfrm>
            <a:off x="805351" y="311626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5</a:t>
            </a:r>
          </a:p>
        </p:txBody>
      </p:sp>
      <p:sp>
        <p:nvSpPr>
          <p:cNvPr id="25" name="Text Box 104"/>
          <p:cNvSpPr txBox="1">
            <a:spLocks noChangeArrowheads="1"/>
          </p:cNvSpPr>
          <p:nvPr/>
        </p:nvSpPr>
        <p:spPr bwMode="auto">
          <a:xfrm>
            <a:off x="843451" y="33797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6</a:t>
            </a:r>
          </a:p>
        </p:txBody>
      </p:sp>
      <p:sp>
        <p:nvSpPr>
          <p:cNvPr id="26" name="Text Box 105"/>
          <p:cNvSpPr txBox="1">
            <a:spLocks noChangeArrowheads="1"/>
          </p:cNvSpPr>
          <p:nvPr/>
        </p:nvSpPr>
        <p:spPr bwMode="auto">
          <a:xfrm>
            <a:off x="843451" y="3692525"/>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7</a:t>
            </a:r>
          </a:p>
        </p:txBody>
      </p:sp>
      <p:sp>
        <p:nvSpPr>
          <p:cNvPr id="27" name="Text Box 106"/>
          <p:cNvSpPr txBox="1">
            <a:spLocks noChangeArrowheads="1"/>
          </p:cNvSpPr>
          <p:nvPr/>
        </p:nvSpPr>
        <p:spPr bwMode="auto">
          <a:xfrm>
            <a:off x="843451" y="3948113"/>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8</a:t>
            </a:r>
          </a:p>
        </p:txBody>
      </p:sp>
      <p:sp>
        <p:nvSpPr>
          <p:cNvPr id="28" name="Text Box 107"/>
          <p:cNvSpPr txBox="1">
            <a:spLocks noChangeArrowheads="1"/>
          </p:cNvSpPr>
          <p:nvPr/>
        </p:nvSpPr>
        <p:spPr bwMode="auto">
          <a:xfrm>
            <a:off x="843451" y="4243388"/>
            <a:ext cx="296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9</a:t>
            </a:r>
          </a:p>
        </p:txBody>
      </p:sp>
      <p:sp>
        <p:nvSpPr>
          <p:cNvPr id="29" name="Text Box 108"/>
          <p:cNvSpPr txBox="1">
            <a:spLocks noChangeArrowheads="1"/>
          </p:cNvSpPr>
          <p:nvPr/>
        </p:nvSpPr>
        <p:spPr bwMode="auto">
          <a:xfrm>
            <a:off x="733914" y="45243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10</a:t>
            </a:r>
          </a:p>
        </p:txBody>
      </p:sp>
      <p:sp>
        <p:nvSpPr>
          <p:cNvPr id="30" name="Text Box 109"/>
          <p:cNvSpPr txBox="1">
            <a:spLocks noChangeArrowheads="1"/>
          </p:cNvSpPr>
          <p:nvPr/>
        </p:nvSpPr>
        <p:spPr bwMode="auto">
          <a:xfrm>
            <a:off x="733914" y="4808538"/>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11</a:t>
            </a:r>
          </a:p>
        </p:txBody>
      </p:sp>
      <p:sp>
        <p:nvSpPr>
          <p:cNvPr id="31" name="Text Box 110"/>
          <p:cNvSpPr txBox="1">
            <a:spLocks noChangeArrowheads="1"/>
          </p:cNvSpPr>
          <p:nvPr/>
        </p:nvSpPr>
        <p:spPr bwMode="auto">
          <a:xfrm>
            <a:off x="733914" y="5095875"/>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12</a:t>
            </a:r>
          </a:p>
        </p:txBody>
      </p:sp>
      <p:sp>
        <p:nvSpPr>
          <p:cNvPr id="32" name="Text Box 111"/>
          <p:cNvSpPr txBox="1">
            <a:spLocks noChangeArrowheads="1"/>
          </p:cNvSpPr>
          <p:nvPr/>
        </p:nvSpPr>
        <p:spPr bwMode="auto">
          <a:xfrm>
            <a:off x="733914" y="5421313"/>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13</a:t>
            </a:r>
          </a:p>
        </p:txBody>
      </p:sp>
      <p:sp>
        <p:nvSpPr>
          <p:cNvPr id="33" name="Text Box 112"/>
          <p:cNvSpPr txBox="1">
            <a:spLocks noChangeArrowheads="1"/>
          </p:cNvSpPr>
          <p:nvPr/>
        </p:nvSpPr>
        <p:spPr bwMode="auto">
          <a:xfrm>
            <a:off x="733914" y="5708650"/>
            <a:ext cx="4090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r>
              <a:rPr lang="en-US" sz="1600"/>
              <a:t>14</a:t>
            </a:r>
          </a:p>
        </p:txBody>
      </p:sp>
      <p:sp>
        <p:nvSpPr>
          <p:cNvPr id="34" name="Rectangle 114"/>
          <p:cNvSpPr>
            <a:spLocks noChangeArrowheads="1"/>
          </p:cNvSpPr>
          <p:nvPr/>
        </p:nvSpPr>
        <p:spPr bwMode="auto">
          <a:xfrm>
            <a:off x="1187450" y="5750718"/>
            <a:ext cx="1511300" cy="287338"/>
          </a:xfrm>
          <a:prstGeom prst="rect">
            <a:avLst/>
          </a:prstGeom>
          <a:solidFill>
            <a:schemeClr val="bg1"/>
          </a:solidFill>
          <a:ln w="9525">
            <a:solidFill>
              <a:schemeClr val="tx1"/>
            </a:solidFill>
            <a:miter lim="800000"/>
            <a:headEnd/>
            <a:tailEnd/>
          </a:ln>
        </p:spPr>
        <p:txBody>
          <a:bodyPr wrap="none" anchor="ctr"/>
          <a:lstStyle/>
          <a:p>
            <a:pPr algn="ctr"/>
            <a:r>
              <a:rPr lang="fa-IR"/>
              <a:t> </a:t>
            </a:r>
            <a:endParaRPr lang="en-US"/>
          </a:p>
        </p:txBody>
      </p:sp>
      <p:sp>
        <p:nvSpPr>
          <p:cNvPr id="38" name="Rectangle 78" descr="20%"/>
          <p:cNvSpPr>
            <a:spLocks noChangeArrowheads="1"/>
          </p:cNvSpPr>
          <p:nvPr/>
        </p:nvSpPr>
        <p:spPr bwMode="auto">
          <a:xfrm>
            <a:off x="1187450" y="2008980"/>
            <a:ext cx="1511300" cy="287338"/>
          </a:xfrm>
          <a:prstGeom prst="rect">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r>
              <a:rPr lang="en-US" sz="2000"/>
              <a:t>A.1</a:t>
            </a:r>
          </a:p>
        </p:txBody>
      </p:sp>
      <p:sp>
        <p:nvSpPr>
          <p:cNvPr id="39" name="Rectangle 79" descr="20%"/>
          <p:cNvSpPr>
            <a:spLocks noChangeArrowheads="1"/>
          </p:cNvSpPr>
          <p:nvPr/>
        </p:nvSpPr>
        <p:spPr bwMode="auto">
          <a:xfrm>
            <a:off x="1187450" y="2296318"/>
            <a:ext cx="1511300" cy="287337"/>
          </a:xfrm>
          <a:prstGeom prst="rect">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r>
              <a:rPr lang="en-US" sz="2000"/>
              <a:t>A.2</a:t>
            </a:r>
          </a:p>
        </p:txBody>
      </p:sp>
      <p:sp>
        <p:nvSpPr>
          <p:cNvPr id="40" name="Rectangle 80" descr="20%"/>
          <p:cNvSpPr>
            <a:spLocks noChangeArrowheads="1"/>
          </p:cNvSpPr>
          <p:nvPr/>
        </p:nvSpPr>
        <p:spPr bwMode="auto">
          <a:xfrm>
            <a:off x="1187450" y="2583655"/>
            <a:ext cx="1511300" cy="287338"/>
          </a:xfrm>
          <a:prstGeom prst="rect">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r>
              <a:rPr lang="en-US" sz="2000"/>
              <a:t>A.3</a:t>
            </a:r>
          </a:p>
        </p:txBody>
      </p:sp>
      <p:sp>
        <p:nvSpPr>
          <p:cNvPr id="41" name="Rectangle 81" descr="20%"/>
          <p:cNvSpPr>
            <a:spLocks noChangeArrowheads="1"/>
          </p:cNvSpPr>
          <p:nvPr/>
        </p:nvSpPr>
        <p:spPr bwMode="auto">
          <a:xfrm>
            <a:off x="1187450" y="1720055"/>
            <a:ext cx="1511300" cy="287338"/>
          </a:xfrm>
          <a:prstGeom prst="rect">
            <a:avLst/>
          </a:prstGeom>
          <a:blipFill dpi="0" rotWithShape="0">
            <a:blip r:embed="rId2"/>
            <a:srcRect/>
            <a:tile tx="0" ty="0" sx="100000" sy="100000" flip="none" algn="tl"/>
          </a:blipFill>
          <a:ln w="9525">
            <a:solidFill>
              <a:schemeClr val="tx1"/>
            </a:solidFill>
            <a:miter lim="800000"/>
            <a:headEnd/>
            <a:tailEnd/>
          </a:ln>
        </p:spPr>
        <p:txBody>
          <a:bodyPr wrap="none" anchor="ctr"/>
          <a:lstStyle/>
          <a:p>
            <a:pPr algn="ctr"/>
            <a:r>
              <a:rPr lang="en-US" sz="2000"/>
              <a:t>A.0</a:t>
            </a:r>
          </a:p>
        </p:txBody>
      </p:sp>
      <p:sp>
        <p:nvSpPr>
          <p:cNvPr id="47" name="Rectangle 87" descr="Wide downward diagonal"/>
          <p:cNvSpPr>
            <a:spLocks noChangeArrowheads="1"/>
          </p:cNvSpPr>
          <p:nvPr/>
        </p:nvSpPr>
        <p:spPr bwMode="auto">
          <a:xfrm>
            <a:off x="1185591" y="3760570"/>
            <a:ext cx="1511300" cy="287338"/>
          </a:xfrm>
          <a:prstGeom prst="rect">
            <a:avLst/>
          </a:prstGeom>
          <a:blipFill>
            <a:blip r:embed="rId3"/>
            <a:tile tx="0" ty="0" sx="100000" sy="100000" flip="none" algn="tl"/>
          </a:blipFill>
          <a:ln w="9525">
            <a:solidFill>
              <a:schemeClr val="tx1"/>
            </a:solidFill>
            <a:miter lim="800000"/>
            <a:headEnd/>
            <a:tailEnd/>
          </a:ln>
        </p:spPr>
        <p:txBody>
          <a:bodyPr wrap="none" anchor="ctr"/>
          <a:lstStyle/>
          <a:p>
            <a:pPr algn="ctr"/>
            <a:r>
              <a:rPr lang="en-US" sz="2000"/>
              <a:t>C.0</a:t>
            </a:r>
          </a:p>
        </p:txBody>
      </p:sp>
      <p:sp>
        <p:nvSpPr>
          <p:cNvPr id="48" name="Rectangle 88" descr="Wide downward diagonal"/>
          <p:cNvSpPr>
            <a:spLocks noChangeArrowheads="1"/>
          </p:cNvSpPr>
          <p:nvPr/>
        </p:nvSpPr>
        <p:spPr bwMode="auto">
          <a:xfrm>
            <a:off x="1185591" y="4047908"/>
            <a:ext cx="1511300" cy="287337"/>
          </a:xfrm>
          <a:prstGeom prst="rect">
            <a:avLst/>
          </a:prstGeom>
          <a:blipFill>
            <a:blip r:embed="rId3"/>
            <a:tile tx="0" ty="0" sx="100000" sy="100000" flip="none" algn="tl"/>
          </a:blipFill>
          <a:ln w="9525">
            <a:solidFill>
              <a:schemeClr val="tx1"/>
            </a:solidFill>
            <a:miter lim="800000"/>
            <a:headEnd/>
            <a:tailEnd/>
          </a:ln>
        </p:spPr>
        <p:txBody>
          <a:bodyPr wrap="none" anchor="ctr"/>
          <a:lstStyle/>
          <a:p>
            <a:pPr algn="ctr"/>
            <a:r>
              <a:rPr lang="en-US" sz="2000"/>
              <a:t>C.1</a:t>
            </a:r>
          </a:p>
        </p:txBody>
      </p:sp>
      <p:sp>
        <p:nvSpPr>
          <p:cNvPr id="49" name="Rectangle 89" descr="Wide downward diagonal"/>
          <p:cNvSpPr>
            <a:spLocks noChangeArrowheads="1"/>
          </p:cNvSpPr>
          <p:nvPr/>
        </p:nvSpPr>
        <p:spPr bwMode="auto">
          <a:xfrm>
            <a:off x="1185591" y="4335245"/>
            <a:ext cx="1511300" cy="287338"/>
          </a:xfrm>
          <a:prstGeom prst="rect">
            <a:avLst/>
          </a:prstGeom>
          <a:blipFill>
            <a:blip r:embed="rId3"/>
            <a:tile tx="0" ty="0" sx="100000" sy="100000" flip="none" algn="tl"/>
          </a:blipFill>
          <a:ln w="9525">
            <a:solidFill>
              <a:schemeClr val="tx1"/>
            </a:solidFill>
            <a:miter lim="800000"/>
            <a:headEnd/>
            <a:tailEnd/>
          </a:ln>
        </p:spPr>
        <p:txBody>
          <a:bodyPr wrap="none" anchor="ctr"/>
          <a:lstStyle/>
          <a:p>
            <a:pPr algn="ctr"/>
            <a:r>
              <a:rPr lang="en-US" sz="2000"/>
              <a:t>C.2</a:t>
            </a:r>
          </a:p>
        </p:txBody>
      </p:sp>
      <p:sp>
        <p:nvSpPr>
          <p:cNvPr id="50" name="Rectangle 90" descr="Wide downward diagonal"/>
          <p:cNvSpPr>
            <a:spLocks noChangeArrowheads="1"/>
          </p:cNvSpPr>
          <p:nvPr/>
        </p:nvSpPr>
        <p:spPr bwMode="auto">
          <a:xfrm>
            <a:off x="1185591" y="4624170"/>
            <a:ext cx="1511300" cy="287338"/>
          </a:xfrm>
          <a:prstGeom prst="rect">
            <a:avLst/>
          </a:prstGeom>
          <a:blipFill>
            <a:blip r:embed="rId3"/>
            <a:tile tx="0" ty="0" sx="100000" sy="100000" flip="none" algn="tl"/>
          </a:blipFill>
          <a:ln w="9525">
            <a:solidFill>
              <a:schemeClr val="tx1"/>
            </a:solidFill>
            <a:miter lim="800000"/>
            <a:headEnd/>
            <a:tailEnd/>
          </a:ln>
        </p:spPr>
        <p:txBody>
          <a:bodyPr wrap="none" anchor="ctr"/>
          <a:lstStyle/>
          <a:p>
            <a:pPr algn="ctr"/>
            <a:r>
              <a:rPr lang="en-US" sz="2000"/>
              <a:t>C.3</a:t>
            </a:r>
          </a:p>
        </p:txBody>
      </p:sp>
      <p:sp>
        <p:nvSpPr>
          <p:cNvPr id="45" name="Rectangle 93" descr="Light vertical"/>
          <p:cNvSpPr>
            <a:spLocks noChangeArrowheads="1"/>
          </p:cNvSpPr>
          <p:nvPr/>
        </p:nvSpPr>
        <p:spPr bwMode="auto">
          <a:xfrm>
            <a:off x="1201511" y="3167480"/>
            <a:ext cx="1511300" cy="287337"/>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D.1</a:t>
            </a:r>
          </a:p>
        </p:txBody>
      </p:sp>
      <p:sp>
        <p:nvSpPr>
          <p:cNvPr id="46" name="Rectangle 94" descr="Light vertical"/>
          <p:cNvSpPr>
            <a:spLocks noChangeArrowheads="1"/>
          </p:cNvSpPr>
          <p:nvPr/>
        </p:nvSpPr>
        <p:spPr bwMode="auto">
          <a:xfrm>
            <a:off x="1201511" y="3454817"/>
            <a:ext cx="1511300" cy="287338"/>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D.2</a:t>
            </a:r>
          </a:p>
        </p:txBody>
      </p:sp>
      <p:sp>
        <p:nvSpPr>
          <p:cNvPr id="52" name="Rectangle 95" descr="Light vertical"/>
          <p:cNvSpPr>
            <a:spLocks noChangeArrowheads="1"/>
          </p:cNvSpPr>
          <p:nvPr/>
        </p:nvSpPr>
        <p:spPr bwMode="auto">
          <a:xfrm>
            <a:off x="1201511" y="4896267"/>
            <a:ext cx="1511300" cy="287338"/>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D.3</a:t>
            </a:r>
          </a:p>
        </p:txBody>
      </p:sp>
      <p:sp>
        <p:nvSpPr>
          <p:cNvPr id="53" name="Rectangle 96" descr="Light vertical"/>
          <p:cNvSpPr>
            <a:spLocks noChangeArrowheads="1"/>
          </p:cNvSpPr>
          <p:nvPr/>
        </p:nvSpPr>
        <p:spPr bwMode="auto">
          <a:xfrm>
            <a:off x="1201511" y="2878555"/>
            <a:ext cx="1511300" cy="287337"/>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D.0</a:t>
            </a:r>
          </a:p>
        </p:txBody>
      </p:sp>
      <p:sp>
        <p:nvSpPr>
          <p:cNvPr id="54" name="Rectangle 97" descr="Light vertical"/>
          <p:cNvSpPr>
            <a:spLocks noChangeArrowheads="1"/>
          </p:cNvSpPr>
          <p:nvPr/>
        </p:nvSpPr>
        <p:spPr bwMode="auto">
          <a:xfrm>
            <a:off x="1201511" y="5183605"/>
            <a:ext cx="1511300" cy="287337"/>
          </a:xfrm>
          <a:prstGeom prst="rect">
            <a:avLst/>
          </a:prstGeom>
          <a:pattFill prst="ltVert">
            <a:fgClr>
              <a:schemeClr val="folHlink"/>
            </a:fgClr>
            <a:bgClr>
              <a:schemeClr val="bg1"/>
            </a:bgClr>
          </a:pattFill>
          <a:ln w="9525">
            <a:solidFill>
              <a:schemeClr val="tx1"/>
            </a:solidFill>
            <a:miter lim="800000"/>
            <a:headEnd/>
            <a:tailEnd/>
          </a:ln>
        </p:spPr>
        <p:txBody>
          <a:bodyPr wrap="none" anchor="ctr"/>
          <a:lstStyle/>
          <a:p>
            <a:pPr algn="ctr"/>
            <a:r>
              <a:rPr lang="en-US" sz="2000"/>
              <a:t>D.4</a:t>
            </a:r>
          </a:p>
        </p:txBody>
      </p:sp>
      <p:sp>
        <p:nvSpPr>
          <p:cNvPr id="51" name="Rectangle 48" descr="20%"/>
          <p:cNvSpPr>
            <a:spLocks noChangeArrowheads="1"/>
          </p:cNvSpPr>
          <p:nvPr/>
        </p:nvSpPr>
        <p:spPr bwMode="auto">
          <a:xfrm>
            <a:off x="6743810" y="2036763"/>
            <a:ext cx="1008062"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a:t>
            </a:r>
          </a:p>
        </p:txBody>
      </p:sp>
      <p:sp>
        <p:nvSpPr>
          <p:cNvPr id="55" name="Rectangle 49" descr="20%"/>
          <p:cNvSpPr>
            <a:spLocks noChangeArrowheads="1"/>
          </p:cNvSpPr>
          <p:nvPr/>
        </p:nvSpPr>
        <p:spPr bwMode="auto">
          <a:xfrm>
            <a:off x="5448410" y="2397125"/>
            <a:ext cx="1008062"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9</a:t>
            </a:r>
          </a:p>
        </p:txBody>
      </p:sp>
      <p:sp>
        <p:nvSpPr>
          <p:cNvPr id="56" name="Rectangle 50" descr="20%"/>
          <p:cNvSpPr>
            <a:spLocks noChangeArrowheads="1"/>
          </p:cNvSpPr>
          <p:nvPr/>
        </p:nvSpPr>
        <p:spPr bwMode="auto">
          <a:xfrm>
            <a:off x="6743810" y="1676400"/>
            <a:ext cx="1008062"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a:t>
            </a:r>
          </a:p>
        </p:txBody>
      </p:sp>
      <p:sp>
        <p:nvSpPr>
          <p:cNvPr id="57" name="Rectangle 51" descr="20%"/>
          <p:cNvSpPr>
            <a:spLocks noChangeArrowheads="1"/>
          </p:cNvSpPr>
          <p:nvPr/>
        </p:nvSpPr>
        <p:spPr bwMode="auto">
          <a:xfrm>
            <a:off x="5448410" y="2036763"/>
            <a:ext cx="1008062"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8</a:t>
            </a:r>
          </a:p>
        </p:txBody>
      </p:sp>
      <p:sp>
        <p:nvSpPr>
          <p:cNvPr id="58" name="Rectangle 52" descr="20%"/>
          <p:cNvSpPr>
            <a:spLocks noChangeArrowheads="1"/>
          </p:cNvSpPr>
          <p:nvPr/>
        </p:nvSpPr>
        <p:spPr bwMode="auto">
          <a:xfrm>
            <a:off x="5448410" y="1676400"/>
            <a:ext cx="1008062"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7</a:t>
            </a:r>
          </a:p>
        </p:txBody>
      </p:sp>
      <p:sp>
        <p:nvSpPr>
          <p:cNvPr id="59" name="Rectangle 53" descr="20%"/>
          <p:cNvSpPr>
            <a:spLocks noChangeArrowheads="1"/>
          </p:cNvSpPr>
          <p:nvPr/>
        </p:nvSpPr>
        <p:spPr bwMode="auto">
          <a:xfrm>
            <a:off x="4151422" y="3117850"/>
            <a:ext cx="1008063"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12</a:t>
            </a:r>
          </a:p>
        </p:txBody>
      </p:sp>
      <p:sp>
        <p:nvSpPr>
          <p:cNvPr id="60" name="Rectangle 54" descr="20%"/>
          <p:cNvSpPr>
            <a:spLocks noChangeArrowheads="1"/>
          </p:cNvSpPr>
          <p:nvPr/>
        </p:nvSpPr>
        <p:spPr bwMode="auto">
          <a:xfrm>
            <a:off x="4151422" y="2397125"/>
            <a:ext cx="1008063"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6</a:t>
            </a:r>
          </a:p>
        </p:txBody>
      </p:sp>
      <p:sp>
        <p:nvSpPr>
          <p:cNvPr id="61" name="Rectangle 55" descr="20%"/>
          <p:cNvSpPr>
            <a:spLocks noChangeArrowheads="1"/>
          </p:cNvSpPr>
          <p:nvPr/>
        </p:nvSpPr>
        <p:spPr bwMode="auto">
          <a:xfrm>
            <a:off x="4151422" y="2036763"/>
            <a:ext cx="1008063"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5</a:t>
            </a:r>
          </a:p>
        </p:txBody>
      </p:sp>
      <p:sp>
        <p:nvSpPr>
          <p:cNvPr id="62" name="Rectangle 56" descr="20%"/>
          <p:cNvSpPr>
            <a:spLocks noChangeArrowheads="1"/>
          </p:cNvSpPr>
          <p:nvPr/>
        </p:nvSpPr>
        <p:spPr bwMode="auto">
          <a:xfrm>
            <a:off x="4151422" y="1676400"/>
            <a:ext cx="1008063"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4</a:t>
            </a:r>
          </a:p>
        </p:txBody>
      </p:sp>
      <p:sp>
        <p:nvSpPr>
          <p:cNvPr id="63" name="Rectangle 57" descr="20%"/>
          <p:cNvSpPr>
            <a:spLocks noChangeArrowheads="1"/>
          </p:cNvSpPr>
          <p:nvPr/>
        </p:nvSpPr>
        <p:spPr bwMode="auto">
          <a:xfrm>
            <a:off x="4151422" y="2757488"/>
            <a:ext cx="1008063"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11</a:t>
            </a:r>
          </a:p>
        </p:txBody>
      </p:sp>
      <p:sp>
        <p:nvSpPr>
          <p:cNvPr id="64" name="Rectangle 58" descr="20%"/>
          <p:cNvSpPr>
            <a:spLocks noChangeArrowheads="1"/>
          </p:cNvSpPr>
          <p:nvPr/>
        </p:nvSpPr>
        <p:spPr bwMode="auto">
          <a:xfrm>
            <a:off x="2927460" y="2036763"/>
            <a:ext cx="1008062"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14</a:t>
            </a:r>
          </a:p>
        </p:txBody>
      </p:sp>
      <p:sp>
        <p:nvSpPr>
          <p:cNvPr id="65" name="Rectangle 59" descr="20%"/>
          <p:cNvSpPr>
            <a:spLocks noChangeArrowheads="1"/>
          </p:cNvSpPr>
          <p:nvPr/>
        </p:nvSpPr>
        <p:spPr bwMode="auto">
          <a:xfrm>
            <a:off x="2927460" y="1676400"/>
            <a:ext cx="1008062"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13</a:t>
            </a:r>
          </a:p>
        </p:txBody>
      </p:sp>
      <p:sp>
        <p:nvSpPr>
          <p:cNvPr id="66" name="Rectangle 60" descr="20%"/>
          <p:cNvSpPr>
            <a:spLocks noChangeArrowheads="1"/>
          </p:cNvSpPr>
          <p:nvPr/>
        </p:nvSpPr>
        <p:spPr bwMode="auto">
          <a:xfrm>
            <a:off x="6743810" y="2397125"/>
            <a:ext cx="1008062"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a:t>
            </a:r>
          </a:p>
        </p:txBody>
      </p:sp>
      <p:sp>
        <p:nvSpPr>
          <p:cNvPr id="67" name="Rectangle 61" descr="20%"/>
          <p:cNvSpPr>
            <a:spLocks noChangeArrowheads="1"/>
          </p:cNvSpPr>
          <p:nvPr/>
        </p:nvSpPr>
        <p:spPr bwMode="auto">
          <a:xfrm>
            <a:off x="5448410" y="2757488"/>
            <a:ext cx="1008062"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10</a:t>
            </a:r>
          </a:p>
        </p:txBody>
      </p:sp>
      <p:sp>
        <p:nvSpPr>
          <p:cNvPr id="68" name="Rectangle 62" descr="20%"/>
          <p:cNvSpPr>
            <a:spLocks noChangeArrowheads="1"/>
          </p:cNvSpPr>
          <p:nvPr/>
        </p:nvSpPr>
        <p:spPr bwMode="auto">
          <a:xfrm>
            <a:off x="7967772" y="2397125"/>
            <a:ext cx="1008063"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2</a:t>
            </a:r>
          </a:p>
        </p:txBody>
      </p:sp>
      <p:sp>
        <p:nvSpPr>
          <p:cNvPr id="69" name="Rectangle 63" descr="20%"/>
          <p:cNvSpPr>
            <a:spLocks noChangeArrowheads="1"/>
          </p:cNvSpPr>
          <p:nvPr/>
        </p:nvSpPr>
        <p:spPr bwMode="auto">
          <a:xfrm>
            <a:off x="7967772" y="2036763"/>
            <a:ext cx="1008063"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1</a:t>
            </a:r>
          </a:p>
        </p:txBody>
      </p:sp>
      <p:sp>
        <p:nvSpPr>
          <p:cNvPr id="70" name="Rectangle 64" descr="20%"/>
          <p:cNvSpPr>
            <a:spLocks noChangeArrowheads="1"/>
          </p:cNvSpPr>
          <p:nvPr/>
        </p:nvSpPr>
        <p:spPr bwMode="auto">
          <a:xfrm>
            <a:off x="7967772" y="1676400"/>
            <a:ext cx="1008063"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0</a:t>
            </a:r>
          </a:p>
        </p:txBody>
      </p:sp>
      <p:sp>
        <p:nvSpPr>
          <p:cNvPr id="71" name="Rectangle 65" descr="20%"/>
          <p:cNvSpPr>
            <a:spLocks noChangeArrowheads="1"/>
          </p:cNvSpPr>
          <p:nvPr/>
        </p:nvSpPr>
        <p:spPr bwMode="auto">
          <a:xfrm>
            <a:off x="7967772" y="2757488"/>
            <a:ext cx="1008063" cy="358775"/>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p>
            <a:pPr algn="ctr"/>
            <a:r>
              <a:rPr lang="en-US" sz="2000"/>
              <a:t>3</a:t>
            </a:r>
          </a:p>
        </p:txBody>
      </p:sp>
      <p:sp>
        <p:nvSpPr>
          <p:cNvPr id="72" name="Text Box 67"/>
          <p:cNvSpPr txBox="1">
            <a:spLocks noChangeArrowheads="1"/>
          </p:cNvSpPr>
          <p:nvPr/>
        </p:nvSpPr>
        <p:spPr bwMode="auto">
          <a:xfrm>
            <a:off x="4037231" y="3478213"/>
            <a:ext cx="10935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eaLnBrk="1" hangingPunct="1"/>
            <a:r>
              <a:rPr lang="fa-IR">
                <a:cs typeface="B Nazanin" pitchFamily="2" charset="-78"/>
              </a:rPr>
              <a:t>جدول صفحه</a:t>
            </a:r>
          </a:p>
          <a:p>
            <a:pPr algn="ctr" rtl="1" eaLnBrk="1" hangingPunct="1"/>
            <a:r>
              <a:rPr lang="fa-IR">
                <a:cs typeface="B Nazanin" pitchFamily="2" charset="-78"/>
              </a:rPr>
              <a:t>فرایند </a:t>
            </a:r>
            <a:r>
              <a:rPr lang="en-US" sz="1600">
                <a:cs typeface="B Nazanin" pitchFamily="2" charset="-78"/>
              </a:rPr>
              <a:t>D</a:t>
            </a:r>
          </a:p>
        </p:txBody>
      </p:sp>
      <p:sp>
        <p:nvSpPr>
          <p:cNvPr id="73" name="Text Box 68"/>
          <p:cNvSpPr txBox="1">
            <a:spLocks noChangeArrowheads="1"/>
          </p:cNvSpPr>
          <p:nvPr/>
        </p:nvSpPr>
        <p:spPr bwMode="auto">
          <a:xfrm>
            <a:off x="5432644" y="3087688"/>
            <a:ext cx="10935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eaLnBrk="1" hangingPunct="1"/>
            <a:r>
              <a:rPr lang="fa-IR">
                <a:cs typeface="B Nazanin" pitchFamily="2" charset="-78"/>
              </a:rPr>
              <a:t>جدول صفحه</a:t>
            </a:r>
          </a:p>
          <a:p>
            <a:pPr algn="ctr" rtl="1" eaLnBrk="1" hangingPunct="1"/>
            <a:r>
              <a:rPr lang="fa-IR">
                <a:cs typeface="B Nazanin" pitchFamily="2" charset="-78"/>
              </a:rPr>
              <a:t>فرایند </a:t>
            </a:r>
            <a:r>
              <a:rPr lang="en-US" sz="1600">
                <a:cs typeface="B Nazanin" pitchFamily="2" charset="-78"/>
              </a:rPr>
              <a:t>C</a:t>
            </a:r>
          </a:p>
        </p:txBody>
      </p:sp>
      <p:sp>
        <p:nvSpPr>
          <p:cNvPr id="74" name="Text Box 69"/>
          <p:cNvSpPr txBox="1">
            <a:spLocks noChangeArrowheads="1"/>
          </p:cNvSpPr>
          <p:nvPr/>
        </p:nvSpPr>
        <p:spPr bwMode="auto">
          <a:xfrm>
            <a:off x="6656606" y="2798763"/>
            <a:ext cx="10935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eaLnBrk="1" hangingPunct="1"/>
            <a:r>
              <a:rPr lang="fa-IR">
                <a:cs typeface="B Nazanin" pitchFamily="2" charset="-78"/>
              </a:rPr>
              <a:t>جدول صفحه</a:t>
            </a:r>
          </a:p>
          <a:p>
            <a:pPr algn="ctr" rtl="1" eaLnBrk="1" hangingPunct="1"/>
            <a:r>
              <a:rPr lang="fa-IR">
                <a:cs typeface="B Nazanin" pitchFamily="2" charset="-78"/>
              </a:rPr>
              <a:t>فرایند </a:t>
            </a:r>
            <a:r>
              <a:rPr lang="en-US" sz="1600">
                <a:cs typeface="B Nazanin" pitchFamily="2" charset="-78"/>
              </a:rPr>
              <a:t>B</a:t>
            </a:r>
          </a:p>
        </p:txBody>
      </p:sp>
      <p:sp>
        <p:nvSpPr>
          <p:cNvPr id="75" name="Text Box 70"/>
          <p:cNvSpPr txBox="1">
            <a:spLocks noChangeArrowheads="1"/>
          </p:cNvSpPr>
          <p:nvPr/>
        </p:nvSpPr>
        <p:spPr bwMode="auto">
          <a:xfrm>
            <a:off x="7898031" y="3087688"/>
            <a:ext cx="10935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eaLnBrk="1" hangingPunct="1"/>
            <a:r>
              <a:rPr lang="fa-IR" dirty="0">
                <a:cs typeface="B Nazanin" pitchFamily="2" charset="-78"/>
              </a:rPr>
              <a:t>جدول صفحه</a:t>
            </a:r>
          </a:p>
          <a:p>
            <a:pPr algn="ctr" rtl="1" eaLnBrk="1" hangingPunct="1"/>
            <a:r>
              <a:rPr lang="fa-IR" dirty="0" smtClean="0">
                <a:cs typeface="B Nazanin" pitchFamily="2" charset="-78"/>
              </a:rPr>
              <a:t>فرایند </a:t>
            </a:r>
            <a:r>
              <a:rPr lang="en-US" sz="1600" dirty="0" smtClean="0">
                <a:cs typeface="B Nazanin" pitchFamily="2" charset="-78"/>
              </a:rPr>
              <a:t>A</a:t>
            </a:r>
            <a:endParaRPr lang="en-US" sz="1600" dirty="0">
              <a:cs typeface="B Nazanin" pitchFamily="2" charset="-78"/>
            </a:endParaRPr>
          </a:p>
        </p:txBody>
      </p:sp>
      <p:sp>
        <p:nvSpPr>
          <p:cNvPr id="76" name="Text Box 66"/>
          <p:cNvSpPr txBox="1">
            <a:spLocks noChangeArrowheads="1"/>
          </p:cNvSpPr>
          <p:nvPr/>
        </p:nvSpPr>
        <p:spPr bwMode="auto">
          <a:xfrm>
            <a:off x="2691040" y="2432734"/>
            <a:ext cx="1371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algn="ctr" eaLnBrk="1" hangingPunct="1"/>
            <a:r>
              <a:rPr lang="fa-IR" dirty="0">
                <a:cs typeface="B Nazanin" pitchFamily="2" charset="-78"/>
              </a:rPr>
              <a:t>فهرست </a:t>
            </a:r>
          </a:p>
          <a:p>
            <a:pPr algn="ctr" eaLnBrk="1" hangingPunct="1"/>
            <a:r>
              <a:rPr lang="fa-IR" dirty="0" smtClean="0">
                <a:cs typeface="B Nazanin" pitchFamily="2" charset="-78"/>
              </a:rPr>
              <a:t>قاب های </a:t>
            </a:r>
            <a:r>
              <a:rPr lang="fa-IR" dirty="0">
                <a:cs typeface="B Nazanin" pitchFamily="2" charset="-78"/>
              </a:rPr>
              <a:t>خالی</a:t>
            </a:r>
            <a:endParaRPr lang="en-US" dirty="0">
              <a:cs typeface="B Nazanin" pitchFamily="2" charset="-78"/>
            </a:endParaRPr>
          </a:p>
        </p:txBody>
      </p:sp>
      <p:sp>
        <p:nvSpPr>
          <p:cNvPr id="3" name="Rectangle 2"/>
          <p:cNvSpPr/>
          <p:nvPr/>
        </p:nvSpPr>
        <p:spPr>
          <a:xfrm>
            <a:off x="2847866" y="4598193"/>
            <a:ext cx="5989637" cy="1384995"/>
          </a:xfrm>
          <a:prstGeom prst="rect">
            <a:avLst/>
          </a:prstGeom>
        </p:spPr>
        <p:txBody>
          <a:bodyPr wrap="square">
            <a:spAutoFit/>
          </a:bodyPr>
          <a:lstStyle/>
          <a:p>
            <a:pPr marL="342900" indent="-342900" algn="just" rtl="1">
              <a:lnSpc>
                <a:spcPct val="150000"/>
              </a:lnSpc>
              <a:buFont typeface="Wingdings" pitchFamily="2" charset="2"/>
              <a:buChar char="ü"/>
            </a:pPr>
            <a:r>
              <a:rPr lang="fa-IR" sz="2000" dirty="0">
                <a:cs typeface="B Nazanin" pitchFamily="2" charset="-78"/>
              </a:rPr>
              <a:t>سیستم عامل برای هر فرایند یک جدول صفحه نگه می دارد.</a:t>
            </a:r>
          </a:p>
          <a:p>
            <a:pPr marL="742950" lvl="1" indent="-285750" algn="just" rtl="1">
              <a:lnSpc>
                <a:spcPct val="150000"/>
              </a:lnSpc>
              <a:buFont typeface="Wingdings" pitchFamily="2" charset="2"/>
              <a:buChar char="ü"/>
            </a:pPr>
            <a:r>
              <a:rPr lang="fa-IR" dirty="0">
                <a:cs typeface="B Nazanin" pitchFamily="2" charset="-78"/>
              </a:rPr>
              <a:t>محل قابی که هر صفحه از فرایند را در بر دارد، نگه می دارد.</a:t>
            </a:r>
          </a:p>
          <a:p>
            <a:pPr marL="742950" lvl="1" indent="-285750" algn="just" rtl="1">
              <a:lnSpc>
                <a:spcPct val="150000"/>
              </a:lnSpc>
              <a:buFont typeface="Wingdings" pitchFamily="2" charset="2"/>
              <a:buChar char="ü"/>
            </a:pPr>
            <a:r>
              <a:rPr lang="fa-IR" dirty="0">
                <a:cs typeface="B Nazanin" pitchFamily="2" charset="-78"/>
              </a:rPr>
              <a:t>هر آدرس منطقی شامل شماره صفحه و یک انحراف در صفحه است.</a:t>
            </a:r>
            <a:endParaRPr lang="en-US" dirty="0">
              <a:cs typeface="B Nazanin" pitchFamily="2" charset="-78"/>
            </a:endParaRPr>
          </a:p>
        </p:txBody>
      </p:sp>
    </p:spTree>
    <p:extLst>
      <p:ext uri="{BB962C8B-B14F-4D97-AF65-F5344CB8AC3E}">
        <p14:creationId xmlns:p14="http://schemas.microsoft.com/office/powerpoint/2010/main" val="3751580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dissolve">
                                      <p:cBhvr>
                                        <p:cTn id="7" dur="500"/>
                                        <p:tgtEl>
                                          <p:spTgt spid="6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dissolve">
                                      <p:cBhvr>
                                        <p:cTn id="10" dur="500"/>
                                        <p:tgtEl>
                                          <p:spTgt spid="6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dissolve">
                                      <p:cBhvr>
                                        <p:cTn id="13" dur="500"/>
                                        <p:tgtEl>
                                          <p:spTgt spid="76"/>
                                        </p:tgtEl>
                                      </p:cBhvr>
                                    </p:animEffect>
                                  </p:childTnLst>
                                </p:cTn>
                              </p:par>
                            </p:childTnLst>
                          </p:cTn>
                        </p:par>
                        <p:par>
                          <p:cTn id="14" fill="hold">
                            <p:stCondLst>
                              <p:cond delay="500"/>
                            </p:stCondLst>
                            <p:childTnLst>
                              <p:par>
                                <p:cTn id="15" presetID="9"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dissolve">
                                      <p:cBhvr>
                                        <p:cTn id="17" dur="500"/>
                                        <p:tgtEl>
                                          <p:spTgt spid="62"/>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dissolve">
                                      <p:cBhvr>
                                        <p:cTn id="20" dur="500"/>
                                        <p:tgtEl>
                                          <p:spTgt spid="61"/>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dissolve">
                                      <p:cBhvr>
                                        <p:cTn id="23" dur="500"/>
                                        <p:tgtEl>
                                          <p:spTgt spid="60"/>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dissolve">
                                      <p:cBhvr>
                                        <p:cTn id="26" dur="500"/>
                                        <p:tgtEl>
                                          <p:spTgt spid="63"/>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dissolve">
                                      <p:cBhvr>
                                        <p:cTn id="29" dur="500"/>
                                        <p:tgtEl>
                                          <p:spTgt spid="59"/>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dissolve">
                                      <p:cBhvr>
                                        <p:cTn id="32" dur="500"/>
                                        <p:tgtEl>
                                          <p:spTgt spid="72"/>
                                        </p:tgtEl>
                                      </p:cBhvr>
                                    </p:animEffect>
                                  </p:childTnLst>
                                </p:cTn>
                              </p:par>
                            </p:childTnLst>
                          </p:cTn>
                        </p:par>
                        <p:par>
                          <p:cTn id="33" fill="hold">
                            <p:stCondLst>
                              <p:cond delay="1000"/>
                            </p:stCondLst>
                            <p:childTnLst>
                              <p:par>
                                <p:cTn id="34" presetID="9" presetClass="entr" presetSubtype="0"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dissolve">
                                      <p:cBhvr>
                                        <p:cTn id="36" dur="500"/>
                                        <p:tgtEl>
                                          <p:spTgt spid="58"/>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dissolve">
                                      <p:cBhvr>
                                        <p:cTn id="39" dur="500"/>
                                        <p:tgtEl>
                                          <p:spTgt spid="57"/>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dissolve">
                                      <p:cBhvr>
                                        <p:cTn id="42" dur="500"/>
                                        <p:tgtEl>
                                          <p:spTgt spid="55"/>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dissolve">
                                      <p:cBhvr>
                                        <p:cTn id="45" dur="500"/>
                                        <p:tgtEl>
                                          <p:spTgt spid="67"/>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dissolve">
                                      <p:cBhvr>
                                        <p:cTn id="48" dur="500"/>
                                        <p:tgtEl>
                                          <p:spTgt spid="73"/>
                                        </p:tgtEl>
                                      </p:cBhvr>
                                    </p:animEffect>
                                  </p:childTnLst>
                                </p:cTn>
                              </p:par>
                            </p:childTnLst>
                          </p:cTn>
                        </p:par>
                        <p:par>
                          <p:cTn id="49" fill="hold">
                            <p:stCondLst>
                              <p:cond delay="1500"/>
                            </p:stCondLst>
                            <p:childTnLst>
                              <p:par>
                                <p:cTn id="50" presetID="9" presetClass="entr" presetSubtype="0" fill="hold" grpId="0"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dissolve">
                                      <p:cBhvr>
                                        <p:cTn id="52" dur="500"/>
                                        <p:tgtEl>
                                          <p:spTgt spid="56"/>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dissolve">
                                      <p:cBhvr>
                                        <p:cTn id="55" dur="500"/>
                                        <p:tgtEl>
                                          <p:spTgt spid="51"/>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dissolve">
                                      <p:cBhvr>
                                        <p:cTn id="58" dur="500"/>
                                        <p:tgtEl>
                                          <p:spTgt spid="66"/>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dissolve">
                                      <p:cBhvr>
                                        <p:cTn id="61" dur="500"/>
                                        <p:tgtEl>
                                          <p:spTgt spid="74"/>
                                        </p:tgtEl>
                                      </p:cBhvr>
                                    </p:animEffect>
                                  </p:childTnLst>
                                </p:cTn>
                              </p:par>
                            </p:childTnLst>
                          </p:cTn>
                        </p:par>
                        <p:par>
                          <p:cTn id="62" fill="hold">
                            <p:stCondLst>
                              <p:cond delay="2000"/>
                            </p:stCondLst>
                            <p:childTnLst>
                              <p:par>
                                <p:cTn id="63" presetID="9" presetClass="entr" presetSubtype="0" fill="hold" grpId="0" nodeType="after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dissolve">
                                      <p:cBhvr>
                                        <p:cTn id="65" dur="500"/>
                                        <p:tgtEl>
                                          <p:spTgt spid="70"/>
                                        </p:tgtEl>
                                      </p:cBhvr>
                                    </p:animEffect>
                                  </p:childTnLst>
                                </p:cTn>
                              </p:par>
                              <p:par>
                                <p:cTn id="66" presetID="9" presetClass="entr" presetSubtype="0" fill="hold" nodeType="with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dissolve">
                                      <p:cBhvr>
                                        <p:cTn id="68" dur="500"/>
                                        <p:tgtEl>
                                          <p:spTgt spid="69"/>
                                        </p:tgtEl>
                                      </p:cBhvr>
                                    </p:animEffect>
                                  </p:childTnLst>
                                </p:cTn>
                              </p:par>
                              <p:par>
                                <p:cTn id="69" presetID="9" presetClass="entr" presetSubtype="0" fill="hold" nodeType="with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dissolve">
                                      <p:cBhvr>
                                        <p:cTn id="71" dur="500"/>
                                        <p:tgtEl>
                                          <p:spTgt spid="68"/>
                                        </p:tgtEl>
                                      </p:cBhvr>
                                    </p:animEffect>
                                  </p:childTnLst>
                                </p:cTn>
                              </p:par>
                              <p:par>
                                <p:cTn id="72" presetID="9" presetClass="entr" presetSubtype="0" fill="hold"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dissolve">
                                      <p:cBhvr>
                                        <p:cTn id="74" dur="500"/>
                                        <p:tgtEl>
                                          <p:spTgt spid="75"/>
                                        </p:tgtEl>
                                      </p:cBhvr>
                                    </p:animEffect>
                                  </p:childTnLst>
                                </p:cTn>
                              </p:par>
                              <p:par>
                                <p:cTn id="75" presetID="9" presetClass="entr" presetSubtype="0" fill="hold" nodeType="with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dissolve">
                                      <p:cBhvr>
                                        <p:cTn id="7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70" grpId="0" animBg="1"/>
      <p:bldP spid="72" grpId="0"/>
      <p:bldP spid="73" grpId="0"/>
      <p:bldP spid="74" grpId="0"/>
      <p:bldP spid="76" grpId="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a:xfrm>
            <a:off x="762000" y="457200"/>
            <a:ext cx="7543800" cy="685800"/>
          </a:xfrm>
        </p:spPr>
        <p:txBody>
          <a:bodyPr/>
          <a:lstStyle/>
          <a:p>
            <a:pPr>
              <a:defRPr/>
            </a:pPr>
            <a:r>
              <a:rPr lang="fa-IR" sz="3600" kern="1200" dirty="0"/>
              <a:t>قطعه بندی:</a:t>
            </a:r>
            <a:endParaRPr lang="en-US" sz="3600" kern="1200" dirty="0"/>
          </a:p>
        </p:txBody>
      </p:sp>
      <p:sp>
        <p:nvSpPr>
          <p:cNvPr id="48131" name="Rectangle 3"/>
          <p:cNvSpPr>
            <a:spLocks noGrp="1" noChangeArrowheads="1"/>
          </p:cNvSpPr>
          <p:nvPr>
            <p:ph type="body" idx="1"/>
          </p:nvPr>
        </p:nvSpPr>
        <p:spPr>
          <a:xfrm>
            <a:off x="457200" y="1371600"/>
            <a:ext cx="8229600" cy="4800600"/>
          </a:xfrm>
        </p:spPr>
        <p:txBody>
          <a:bodyPr>
            <a:noAutofit/>
          </a:bodyPr>
          <a:lstStyle/>
          <a:p>
            <a:pPr algn="just">
              <a:lnSpc>
                <a:spcPct val="120000"/>
              </a:lnSpc>
            </a:pPr>
            <a:r>
              <a:rPr lang="fa-IR" dirty="0"/>
              <a:t>قطعه بندي روش ديگري براي تقسيم بندي برنامه كاربر است</a:t>
            </a:r>
            <a:r>
              <a:rPr lang="fa-IR" dirty="0" smtClean="0"/>
              <a:t>. دراين </a:t>
            </a:r>
            <a:r>
              <a:rPr lang="fa-IR" dirty="0"/>
              <a:t>روش</a:t>
            </a:r>
            <a:r>
              <a:rPr lang="fa-IR" dirty="0" smtClean="0"/>
              <a:t>، برنامه </a:t>
            </a:r>
            <a:r>
              <a:rPr lang="fa-IR" dirty="0"/>
              <a:t>و داده هاي مربوط به آن به چند </a:t>
            </a:r>
            <a:r>
              <a:rPr lang="fa-IR" sz="2000" b="1" dirty="0"/>
              <a:t>قطعه</a:t>
            </a:r>
            <a:r>
              <a:rPr lang="fa-IR" b="1" dirty="0"/>
              <a:t> </a:t>
            </a:r>
            <a:r>
              <a:rPr lang="fa-IR" dirty="0"/>
              <a:t>تقسيم مي شود. لازم نيست اندازه تمام قطعات برنامه يكسان باشد</a:t>
            </a:r>
            <a:r>
              <a:rPr lang="fa-IR" dirty="0" smtClean="0"/>
              <a:t>، ولي </a:t>
            </a:r>
            <a:r>
              <a:rPr lang="fa-IR" dirty="0"/>
              <a:t>حداكثري براي طول قطعه وجود دارد</a:t>
            </a:r>
            <a:r>
              <a:rPr lang="fa-IR" dirty="0" smtClean="0"/>
              <a:t>. همانند </a:t>
            </a:r>
            <a:r>
              <a:rPr lang="fa-IR" dirty="0"/>
              <a:t>صفحه بندي</a:t>
            </a:r>
            <a:r>
              <a:rPr lang="fa-IR" dirty="0" smtClean="0"/>
              <a:t>، آدرس </a:t>
            </a:r>
            <a:r>
              <a:rPr lang="fa-IR" dirty="0"/>
              <a:t>منطقي در قطعه بندي شامل دو بخش شماره قطعه و آفست است</a:t>
            </a:r>
            <a:r>
              <a:rPr lang="fa-IR" dirty="0" smtClean="0"/>
              <a:t>.</a:t>
            </a:r>
          </a:p>
          <a:p>
            <a:pPr algn="just">
              <a:lnSpc>
                <a:spcPct val="120000"/>
              </a:lnSpc>
            </a:pPr>
            <a:r>
              <a:rPr lang="fa-IR" dirty="0"/>
              <a:t>برخلاف صفحه بندي كه توسط برنامه نويس قابل رويت نيست</a:t>
            </a:r>
            <a:r>
              <a:rPr lang="fa-IR" dirty="0" smtClean="0"/>
              <a:t>، قطعه </a:t>
            </a:r>
            <a:r>
              <a:rPr lang="fa-IR" dirty="0"/>
              <a:t>بندي معمولاً قابل رويت است و موجب تسهيل سازمان دهي برنامه ها و داده ها مي شود. معمولاً، برنامه نويس يا كامپايلر</a:t>
            </a:r>
            <a:r>
              <a:rPr lang="fa-IR" dirty="0" smtClean="0"/>
              <a:t>، برنامه </a:t>
            </a:r>
            <a:r>
              <a:rPr lang="fa-IR" dirty="0"/>
              <a:t>ها و داده </a:t>
            </a:r>
            <a:r>
              <a:rPr lang="fa-IR" dirty="0" smtClean="0"/>
              <a:t>ها را </a:t>
            </a:r>
            <a:r>
              <a:rPr lang="fa-IR" dirty="0"/>
              <a:t>به قطعات مختلفي تخصيص مي دهند</a:t>
            </a:r>
            <a:r>
              <a:rPr lang="fa-IR" dirty="0" smtClean="0"/>
              <a:t>. به </a:t>
            </a:r>
            <a:r>
              <a:rPr lang="fa-IR" dirty="0"/>
              <a:t>منظور برنامه نويسي </a:t>
            </a:r>
            <a:r>
              <a:rPr lang="fa-IR" dirty="0" smtClean="0"/>
              <a:t>مولفه اي</a:t>
            </a:r>
            <a:r>
              <a:rPr lang="fa-IR" dirty="0"/>
              <a:t>، برنامه يا داده ها ممكن است به قطعات بيشتري تبديل شوند. </a:t>
            </a:r>
            <a:endParaRPr lang="fa-IR" dirty="0" smtClean="0"/>
          </a:p>
          <a:p>
            <a:pPr algn="just">
              <a:lnSpc>
                <a:spcPct val="120000"/>
              </a:lnSpc>
            </a:pPr>
            <a:r>
              <a:rPr lang="fa-IR" dirty="0" smtClean="0"/>
              <a:t>مشكل </a:t>
            </a:r>
            <a:r>
              <a:rPr lang="fa-IR" dirty="0"/>
              <a:t>اين روش اين است كه برنامه نويس بايد از حداكثر اندازه قطعه آگاه باشد</a:t>
            </a:r>
            <a:r>
              <a:rPr lang="fa-IR" dirty="0" smtClean="0"/>
              <a:t>.</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18828405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8305800" y="6416675"/>
            <a:ext cx="762000" cy="365125"/>
          </a:xfrm>
        </p:spPr>
        <p:txBody>
          <a:bodyPr/>
          <a:lstStyle/>
          <a:p>
            <a:fld id="{B6F15528-21DE-4FAA-801E-634DDDAF4B2B}" type="slidenum">
              <a:rPr lang="en-US" smtClean="0"/>
              <a:pPr/>
              <a:t>45</a:t>
            </a:fld>
            <a:endParaRPr lang="en-US" dirty="0"/>
          </a:p>
        </p:txBody>
      </p:sp>
      <p:sp>
        <p:nvSpPr>
          <p:cNvPr id="2" name="Rectangle 2"/>
          <p:cNvSpPr>
            <a:spLocks noGrp="1" noChangeArrowheads="1"/>
          </p:cNvSpPr>
          <p:nvPr>
            <p:ph type="title"/>
          </p:nvPr>
        </p:nvSpPr>
        <p:spPr>
          <a:xfrm>
            <a:off x="304800" y="6412819"/>
            <a:ext cx="7924800" cy="445181"/>
          </a:xfrm>
          <a:solidFill>
            <a:schemeClr val="bg1"/>
          </a:solidFill>
        </p:spPr>
        <p:txBody>
          <a:bodyPr/>
          <a:lstStyle/>
          <a:p>
            <a:pPr algn="ctr">
              <a:defRPr/>
            </a:pPr>
            <a:r>
              <a:rPr lang="fa-IR" sz="1600" kern="1200" dirty="0" smtClean="0"/>
              <a:t>آدرس های منطقی</a:t>
            </a:r>
            <a:endParaRPr lang="en-US" sz="1600" kern="1200" dirty="0"/>
          </a:p>
        </p:txBody>
      </p:sp>
      <p:pic>
        <p:nvPicPr>
          <p:cNvPr id="5" name="Picture 5"/>
          <p:cNvPicPr>
            <a:picLocks noChangeAspect="1" noChangeArrowheads="1"/>
          </p:cNvPicPr>
          <p:nvPr/>
        </p:nvPicPr>
        <p:blipFill>
          <a:blip r:embed="rId3"/>
          <a:srcRect l="8479" t="14886" r="13850" b="7530"/>
          <a:stretch>
            <a:fillRect/>
          </a:stretch>
        </p:blipFill>
        <p:spPr bwMode="auto">
          <a:xfrm>
            <a:off x="609600" y="533400"/>
            <a:ext cx="7821612" cy="5922962"/>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687189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345363" y="5910943"/>
            <a:ext cx="12192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457200"/>
            <a:ext cx="8305800" cy="685800"/>
          </a:xfrm>
        </p:spPr>
        <p:txBody>
          <a:bodyPr/>
          <a:lstStyle/>
          <a:p>
            <a:r>
              <a:rPr lang="fa-IR" sz="3600" dirty="0"/>
              <a:t>ترجمه آدرس منطقی به فیزیکی در صفحه بندی:</a:t>
            </a:r>
            <a:endParaRPr lang="en-US" sz="3600" dirty="0"/>
          </a:p>
        </p:txBody>
      </p:sp>
      <p:sp>
        <p:nvSpPr>
          <p:cNvPr id="4" name="Slide Number Placeholder 3"/>
          <p:cNvSpPr>
            <a:spLocks noGrp="1"/>
          </p:cNvSpPr>
          <p:nvPr>
            <p:ph type="sldNum" sz="quarter" idx="12"/>
          </p:nvPr>
        </p:nvSpPr>
        <p:spPr>
          <a:xfrm>
            <a:off x="7696200" y="6215743"/>
            <a:ext cx="762000" cy="365125"/>
          </a:xfrm>
        </p:spPr>
        <p:txBody>
          <a:bodyPr/>
          <a:lstStyle/>
          <a:p>
            <a:fld id="{B6F15528-21DE-4FAA-801E-634DDDAF4B2B}" type="slidenum">
              <a:rPr lang="en-US" smtClean="0"/>
              <a:pPr/>
              <a:t>46</a:t>
            </a:fld>
            <a:endParaRPr lang="en-US" dirty="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2400" y="2333625"/>
            <a:ext cx="7345363" cy="4524375"/>
          </a:xfrm>
          <a:prstGeom prst="rect">
            <a:avLst/>
          </a:prstGeom>
          <a:noFill/>
        </p:spPr>
      </p:pic>
      <p:sp>
        <p:nvSpPr>
          <p:cNvPr id="3" name="Content Placeholder 2"/>
          <p:cNvSpPr>
            <a:spLocks noGrp="1"/>
          </p:cNvSpPr>
          <p:nvPr>
            <p:ph idx="1"/>
          </p:nvPr>
        </p:nvSpPr>
        <p:spPr>
          <a:xfrm>
            <a:off x="4648200" y="1524000"/>
            <a:ext cx="4267200" cy="2209800"/>
          </a:xfrm>
          <a:solidFill>
            <a:srgbClr val="FFFF99"/>
          </a:solidFill>
        </p:spPr>
        <p:txBody>
          <a:bodyPr>
            <a:normAutofit fontScale="92500" lnSpcReduction="10000"/>
          </a:bodyPr>
          <a:lstStyle/>
          <a:p>
            <a:pPr marL="0" indent="0" algn="just">
              <a:buNone/>
            </a:pPr>
            <a:r>
              <a:rPr lang="fa-IR" sz="2000" dirty="0"/>
              <a:t>براي ترجمه آدرس مراحل زير را انجام دهيد:</a:t>
            </a:r>
            <a:endParaRPr lang="en-US" sz="2000" dirty="0"/>
          </a:p>
          <a:p>
            <a:pPr marL="457200" indent="-457200" algn="just">
              <a:buFont typeface="+mj-lt"/>
              <a:buAutoNum type="arabicPeriod"/>
            </a:pPr>
            <a:r>
              <a:rPr lang="fa-IR" sz="2000" dirty="0"/>
              <a:t> استخراج </a:t>
            </a:r>
            <a:r>
              <a:rPr lang="en-US" sz="2000" dirty="0"/>
              <a:t>n</a:t>
            </a:r>
            <a:r>
              <a:rPr lang="fa-IR" sz="2000" dirty="0"/>
              <a:t> بيت سمت چپ آدرس منطقي به عنوان شماره صفحه.</a:t>
            </a:r>
            <a:endParaRPr lang="en-US" sz="2000" dirty="0"/>
          </a:p>
          <a:p>
            <a:pPr marL="457200" indent="-457200" algn="just">
              <a:buFont typeface="+mj-lt"/>
              <a:buAutoNum type="arabicPeriod"/>
            </a:pPr>
            <a:r>
              <a:rPr lang="fa-IR" sz="2000" dirty="0"/>
              <a:t> استفاده از شماره صفحه به عنوان شاخصي </a:t>
            </a:r>
            <a:r>
              <a:rPr lang="fa-IR" sz="2000" dirty="0" smtClean="0"/>
              <a:t>در جدول </a:t>
            </a:r>
            <a:r>
              <a:rPr lang="fa-IR" sz="2000" dirty="0"/>
              <a:t>صفحه فرآيند براي يافتن شماره قاب (</a:t>
            </a:r>
            <a:r>
              <a:rPr lang="en-US" sz="2000" dirty="0"/>
              <a:t>K</a:t>
            </a:r>
            <a:r>
              <a:rPr lang="fa-IR" sz="2000" dirty="0"/>
              <a:t>).</a:t>
            </a:r>
            <a:endParaRPr lang="en-US" sz="2000" dirty="0"/>
          </a:p>
          <a:p>
            <a:pPr marL="457200" indent="-457200" algn="just">
              <a:buFont typeface="+mj-lt"/>
              <a:buAutoNum type="arabicPeriod"/>
            </a:pPr>
            <a:r>
              <a:rPr lang="fa-IR" sz="2000" dirty="0" smtClean="0"/>
              <a:t>آدرس </a:t>
            </a:r>
            <a:r>
              <a:rPr lang="fa-IR" sz="2000" dirty="0"/>
              <a:t>فيزيكيِ بايت مورد مراجعه برابر با </a:t>
            </a:r>
            <a:r>
              <a:rPr lang="fa-IR" sz="2000" dirty="0" smtClean="0"/>
              <a:t>ترکیب </a:t>
            </a:r>
            <a:r>
              <a:rPr lang="fa-IR" sz="2000" dirty="0"/>
              <a:t>آن عدد و </a:t>
            </a:r>
            <a:r>
              <a:rPr lang="fa-IR" sz="2000" dirty="0" smtClean="0"/>
              <a:t>آفست است</a:t>
            </a:r>
            <a:r>
              <a:rPr lang="fa-IR" sz="2000" dirty="0"/>
              <a:t>.</a:t>
            </a:r>
            <a:endParaRPr lang="en-US" sz="2000" dirty="0"/>
          </a:p>
        </p:txBody>
      </p:sp>
      <p:sp>
        <p:nvSpPr>
          <p:cNvPr id="7" name="Rectangle 6"/>
          <p:cNvSpPr/>
          <p:nvPr/>
        </p:nvSpPr>
        <p:spPr>
          <a:xfrm>
            <a:off x="304800" y="1687294"/>
            <a:ext cx="3810000" cy="646331"/>
          </a:xfrm>
          <a:prstGeom prst="rect">
            <a:avLst/>
          </a:prstGeom>
          <a:solidFill>
            <a:schemeClr val="bg1"/>
          </a:solidFill>
          <a:ln>
            <a:solidFill>
              <a:schemeClr val="tx1"/>
            </a:solidFill>
          </a:ln>
        </p:spPr>
        <p:txBody>
          <a:bodyPr wrap="square">
            <a:spAutoFit/>
          </a:bodyPr>
          <a:lstStyle/>
          <a:p>
            <a:pPr algn="just" rtl="1"/>
            <a:r>
              <a:rPr lang="fa-IR" dirty="0">
                <a:cs typeface="B Nazanin" pitchFamily="2" charset="-78"/>
              </a:rPr>
              <a:t>آدرس منطقی برابر با 0000010111011110 است كه شماره صفحه آن 1و آفست آن  478 است.</a:t>
            </a:r>
          </a:p>
        </p:txBody>
      </p:sp>
      <p:sp>
        <p:nvSpPr>
          <p:cNvPr id="8" name="Content Placeholder 2"/>
          <p:cNvSpPr txBox="1">
            <a:spLocks/>
          </p:cNvSpPr>
          <p:nvPr/>
        </p:nvSpPr>
        <p:spPr>
          <a:xfrm>
            <a:off x="32657" y="4996543"/>
            <a:ext cx="2155372" cy="1828800"/>
          </a:xfrm>
          <a:prstGeom prst="rect">
            <a:avLst/>
          </a:prstGeom>
          <a:ln>
            <a:solidFill>
              <a:schemeClr val="tx1"/>
            </a:solidFill>
          </a:ln>
        </p:spPr>
        <p:txBody>
          <a:bodyPr vert="horz" lIns="91440" tIns="45720" rIns="91440" bIns="45720" rtlCol="0" anchor="ctr" anchorCtr="0">
            <a:normAutofit/>
          </a:bodyPr>
          <a:lstStyle>
            <a:lvl1pPr marL="274320" indent="-274320" algn="r" defTabSz="914400" rtl="1" eaLnBrk="1" latinLnBrk="0" hangingPunct="1">
              <a:spcBef>
                <a:spcPct val="20000"/>
              </a:spcBef>
              <a:buClr>
                <a:schemeClr val="accent1"/>
              </a:buClr>
              <a:buFont typeface="Arial" pitchFamily="34" charset="0"/>
              <a:buChar char="•"/>
              <a:defRPr sz="2400" kern="1200">
                <a:solidFill>
                  <a:schemeClr val="tx1"/>
                </a:solidFill>
                <a:latin typeface="+mn-lt"/>
                <a:ea typeface="+mn-ea"/>
                <a:cs typeface="B Nazanin" pitchFamily="2" charset="-78"/>
              </a:defRPr>
            </a:lvl1pPr>
            <a:lvl2pPr marL="594360" indent="-27432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B Nazanin" pitchFamily="2" charset="-78"/>
              </a:defRPr>
            </a:lvl2pPr>
            <a:lvl3pPr marL="868680" indent="-228600" algn="r" defTabSz="914400" rtl="1" eaLnBrk="1" latinLnBrk="0" hangingPunct="1">
              <a:spcBef>
                <a:spcPct val="20000"/>
              </a:spcBef>
              <a:buClr>
                <a:schemeClr val="accent1"/>
              </a:buClr>
              <a:buFont typeface="Arial" pitchFamily="34" charset="0"/>
              <a:buChar char="•"/>
              <a:defRPr sz="2000" kern="1200">
                <a:solidFill>
                  <a:schemeClr val="tx1"/>
                </a:solidFill>
                <a:latin typeface="+mn-lt"/>
                <a:ea typeface="+mn-ea"/>
                <a:cs typeface="B Nazanin" pitchFamily="2" charset="-78"/>
              </a:defRPr>
            </a:lvl3pPr>
            <a:lvl4pPr marL="1143000" indent="-228600" algn="r" defTabSz="914400" rtl="1" eaLnBrk="1" latinLnBrk="0" hangingPunct="1">
              <a:spcBef>
                <a:spcPct val="20000"/>
              </a:spcBef>
              <a:buClr>
                <a:schemeClr val="accent1"/>
              </a:buClr>
              <a:buFont typeface="Arial" pitchFamily="34" charset="0"/>
              <a:buChar char="•"/>
              <a:defRPr sz="1800" kern="1200">
                <a:solidFill>
                  <a:schemeClr val="tx1"/>
                </a:solidFill>
                <a:latin typeface="+mn-lt"/>
                <a:ea typeface="+mn-ea"/>
                <a:cs typeface="B Nazanin" pitchFamily="2" charset="-78"/>
              </a:defRPr>
            </a:lvl4pPr>
            <a:lvl5pPr marL="1371600" indent="-228600" algn="r" defTabSz="914400" rtl="1"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B Nazanin" pitchFamily="2" charset="-78"/>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a:lstStyle>
          <a:p>
            <a:pPr marL="0" indent="0" algn="just">
              <a:buNone/>
            </a:pPr>
            <a:r>
              <a:rPr lang="fa-IR" sz="1600" dirty="0" smtClean="0"/>
              <a:t>فرض كنيد اين صفحه درقاب شماره 6 درحافظه قرار دارد (000110 = 6). بنابراين، آدرس فيزيكي برابر است با شماره قاب 6 و آفست 478 كه برابر با 000110011101110 است.</a:t>
            </a:r>
            <a:endParaRPr lang="en-US" sz="1600" dirty="0"/>
          </a:p>
        </p:txBody>
      </p:sp>
    </p:spTree>
    <p:extLst>
      <p:ext uri="{BB962C8B-B14F-4D97-AF65-F5344CB8AC3E}">
        <p14:creationId xmlns:p14="http://schemas.microsoft.com/office/powerpoint/2010/main" val="8738064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458200" cy="762000"/>
          </a:xfrm>
        </p:spPr>
        <p:txBody>
          <a:bodyPr/>
          <a:lstStyle/>
          <a:p>
            <a:r>
              <a:rPr lang="fa-IR" sz="4000" dirty="0"/>
              <a:t>ترجمه آدرس منطقی به فیزیکی در قطعه بندی:</a:t>
            </a:r>
            <a:endParaRPr lang="en-US" sz="4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47</a:t>
            </a:fld>
            <a:endParaRPr lang="en-US"/>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742732"/>
            <a:ext cx="680931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a:spLocks noGrp="1"/>
          </p:cNvSpPr>
          <p:nvPr>
            <p:ph idx="1"/>
          </p:nvPr>
        </p:nvSpPr>
        <p:spPr>
          <a:xfrm>
            <a:off x="4267200" y="1458218"/>
            <a:ext cx="4724400" cy="2438400"/>
          </a:xfrm>
          <a:solidFill>
            <a:srgbClr val="FFFF99"/>
          </a:solidFill>
        </p:spPr>
        <p:txBody>
          <a:bodyPr>
            <a:noAutofit/>
          </a:bodyPr>
          <a:lstStyle/>
          <a:p>
            <a:pPr marL="0" indent="0" algn="just">
              <a:buNone/>
            </a:pPr>
            <a:r>
              <a:rPr lang="fa-IR" sz="1600" dirty="0"/>
              <a:t>براي ترجمه آدرس مراحل زير بايد انجام گيرند:</a:t>
            </a:r>
          </a:p>
          <a:p>
            <a:pPr algn="just"/>
            <a:endParaRPr lang="fa-IR" sz="1600" dirty="0"/>
          </a:p>
          <a:p>
            <a:pPr marL="342900" indent="-342900" algn="just">
              <a:buFont typeface="+mj-lt"/>
              <a:buAutoNum type="arabicPeriod"/>
            </a:pPr>
            <a:r>
              <a:rPr lang="fa-IR" sz="1600" dirty="0"/>
              <a:t> استخراج </a:t>
            </a:r>
            <a:r>
              <a:rPr lang="en-US" sz="1600" dirty="0"/>
              <a:t>n</a:t>
            </a:r>
            <a:r>
              <a:rPr lang="fa-IR" sz="1600" dirty="0"/>
              <a:t> بيت سمت چپ آدرس منطقي به عنوان شماره قطعه.</a:t>
            </a:r>
            <a:endParaRPr lang="en-US" sz="1600" dirty="0"/>
          </a:p>
          <a:p>
            <a:pPr marL="342900" indent="-342900" algn="just">
              <a:buFont typeface="+mj-lt"/>
              <a:buAutoNum type="arabicPeriod"/>
            </a:pPr>
            <a:r>
              <a:rPr lang="fa-IR" sz="1600" dirty="0"/>
              <a:t> استفاده از شماره قطعه به عنوان شاخصي در جدول قطعه براي يافتن آدرس شروع قطعه.</a:t>
            </a:r>
            <a:endParaRPr lang="en-US" sz="1600" dirty="0"/>
          </a:p>
          <a:p>
            <a:pPr marL="342900" indent="-342900" algn="just">
              <a:buFont typeface="+mj-lt"/>
              <a:buAutoNum type="arabicPeriod"/>
            </a:pPr>
            <a:r>
              <a:rPr lang="fa-IR" sz="1600" dirty="0"/>
              <a:t> مقايسه آفست (</a:t>
            </a:r>
            <a:r>
              <a:rPr lang="en-US" sz="1600" dirty="0"/>
              <a:t>m</a:t>
            </a:r>
            <a:r>
              <a:rPr lang="fa-IR" sz="1600" dirty="0"/>
              <a:t> بيت سمت راست آدرس منطقي) با طول </a:t>
            </a:r>
            <a:r>
              <a:rPr lang="fa-IR" sz="1600" dirty="0" smtClean="0"/>
              <a:t>قطعه. اگر </a:t>
            </a:r>
            <a:r>
              <a:rPr lang="fa-IR" sz="1600" dirty="0"/>
              <a:t>آفست بزرگ تر از طول قطعه باشد، آدرس نامعتبر است.</a:t>
            </a:r>
            <a:endParaRPr lang="en-US" sz="1600" dirty="0"/>
          </a:p>
          <a:p>
            <a:pPr marL="457200" indent="-457200" algn="just">
              <a:buFont typeface="+mj-lt"/>
              <a:buAutoNum type="arabicPeriod"/>
            </a:pPr>
            <a:r>
              <a:rPr lang="fa-IR" sz="1600" dirty="0"/>
              <a:t> آدرس فيزيكي مورد نظر برابر با مجموع شروع آدرس فيزيكي قطعه و آفست است.</a:t>
            </a:r>
          </a:p>
        </p:txBody>
      </p:sp>
      <p:sp>
        <p:nvSpPr>
          <p:cNvPr id="8" name="Rectangle 7"/>
          <p:cNvSpPr/>
          <p:nvPr/>
        </p:nvSpPr>
        <p:spPr>
          <a:xfrm>
            <a:off x="304800" y="1600200"/>
            <a:ext cx="3429000" cy="1077218"/>
          </a:xfrm>
          <a:prstGeom prst="rect">
            <a:avLst/>
          </a:prstGeom>
          <a:ln>
            <a:solidFill>
              <a:schemeClr val="tx1"/>
            </a:solidFill>
          </a:ln>
        </p:spPr>
        <p:txBody>
          <a:bodyPr wrap="square">
            <a:spAutoFit/>
          </a:bodyPr>
          <a:lstStyle/>
          <a:p>
            <a:pPr algn="r" rtl="1"/>
            <a:r>
              <a:rPr lang="fa-IR" sz="1600" dirty="0" smtClean="0">
                <a:cs typeface="B Nazanin" pitchFamily="2" charset="-78"/>
              </a:rPr>
              <a:t>آدرس </a:t>
            </a:r>
            <a:r>
              <a:rPr lang="fa-IR" sz="1600" dirty="0">
                <a:cs typeface="B Nazanin" pitchFamily="2" charset="-78"/>
              </a:rPr>
              <a:t>منطقي برابر با 0001001011110000است كه شماره قطعه برابر با 1 و آفست برابر با 752 است. فرض كنيد آدرس </a:t>
            </a:r>
            <a:r>
              <a:rPr lang="fa-IR" sz="1600" dirty="0" smtClean="0">
                <a:cs typeface="B Nazanin" pitchFamily="2" charset="-78"/>
              </a:rPr>
              <a:t>فيزيكي شروع </a:t>
            </a:r>
            <a:r>
              <a:rPr lang="fa-IR" sz="1600" dirty="0">
                <a:cs typeface="B Nazanin" pitchFamily="2" charset="-78"/>
              </a:rPr>
              <a:t>اين قطعه در حافظه اصلي  0010000000100000 است. </a:t>
            </a:r>
          </a:p>
        </p:txBody>
      </p:sp>
      <mc:AlternateContent xmlns:mc="http://schemas.openxmlformats.org/markup-compatibility/2006" xmlns:a14="http://schemas.microsoft.com/office/drawing/2010/main">
        <mc:Choice Requires="a14">
          <p:sp>
            <p:nvSpPr>
              <p:cNvPr id="9" name="Rectangle 8"/>
              <p:cNvSpPr/>
              <p:nvPr/>
            </p:nvSpPr>
            <p:spPr>
              <a:xfrm>
                <a:off x="6172200" y="4639270"/>
                <a:ext cx="2438400" cy="923330"/>
              </a:xfrm>
              <a:prstGeom prst="rect">
                <a:avLst/>
              </a:prstGeom>
            </p:spPr>
            <p:txBody>
              <a:bodyPr wrap="square">
                <a:spAutoFit/>
              </a:bodyPr>
              <a:lstStyle/>
              <a:p>
                <a:pPr algn="r" rtl="1"/>
                <a:r>
                  <a:rPr lang="fa-IR" dirty="0">
                    <a:cs typeface="B Nazanin" pitchFamily="2" charset="-78"/>
                  </a:rPr>
                  <a:t>در مثال 4 </a:t>
                </a:r>
                <a:r>
                  <a:rPr lang="en-US" dirty="0">
                    <a:cs typeface="B Nazanin" pitchFamily="2" charset="-78"/>
                  </a:rPr>
                  <a:t>n =</a:t>
                </a:r>
                <a:r>
                  <a:rPr lang="fa-IR" dirty="0">
                    <a:cs typeface="B Nazanin" pitchFamily="2" charset="-78"/>
                  </a:rPr>
                  <a:t> و 12 </a:t>
                </a:r>
                <a:r>
                  <a:rPr lang="en-US" dirty="0">
                    <a:cs typeface="B Nazanin" pitchFamily="2" charset="-78"/>
                  </a:rPr>
                  <a:t>m =</a:t>
                </a:r>
                <a:r>
                  <a:rPr lang="fa-IR" dirty="0">
                    <a:cs typeface="B Nazanin" pitchFamily="2" charset="-78"/>
                  </a:rPr>
                  <a:t> است. لذا حداكثر اندازه قطعه برابر با </a:t>
                </a:r>
                <a14:m>
                  <m:oMath xmlns:m="http://schemas.openxmlformats.org/officeDocument/2006/math">
                    <m:sSup>
                      <m:sSupPr>
                        <m:ctrlPr>
                          <a:rPr lang="fa-IR" i="1">
                            <a:latin typeface="Cambria Math"/>
                          </a:rPr>
                        </m:ctrlPr>
                      </m:sSupPr>
                      <m:e>
                        <m:r>
                          <a:rPr lang="en-US" i="1">
                            <a:latin typeface="Cambria Math"/>
                          </a:rPr>
                          <m:t>2</m:t>
                        </m:r>
                      </m:e>
                      <m:sup>
                        <m:r>
                          <a:rPr lang="en-US" i="1">
                            <a:latin typeface="Cambria Math"/>
                          </a:rPr>
                          <m:t>12</m:t>
                        </m:r>
                      </m:sup>
                    </m:sSup>
                  </m:oMath>
                </a14:m>
                <a:r>
                  <a:rPr lang="en-US" dirty="0">
                    <a:cs typeface="B Nazanin" pitchFamily="2" charset="-78"/>
                  </a:rPr>
                  <a:t> = 4096</a:t>
                </a:r>
                <a:r>
                  <a:rPr lang="fa-IR" dirty="0">
                    <a:cs typeface="B Nazanin" pitchFamily="2" charset="-78"/>
                  </a:rPr>
                  <a:t> است. </a:t>
                </a:r>
                <a:endParaRPr lang="en-US" dirty="0">
                  <a:cs typeface="B Nazanin" pitchFamily="2" charset="-78"/>
                </a:endParaRPr>
              </a:p>
            </p:txBody>
          </p:sp>
        </mc:Choice>
        <mc:Fallback xmlns="">
          <p:sp>
            <p:nvSpPr>
              <p:cNvPr id="9" name="Rectangle 8"/>
              <p:cNvSpPr>
                <a:spLocks noRot="1" noChangeAspect="1" noMove="1" noResize="1" noEditPoints="1" noAdjustHandles="1" noChangeArrowheads="1" noChangeShapeType="1" noTextEdit="1"/>
              </p:cNvSpPr>
              <p:nvPr/>
            </p:nvSpPr>
            <p:spPr>
              <a:xfrm>
                <a:off x="6172200" y="4639270"/>
                <a:ext cx="2438400" cy="923330"/>
              </a:xfrm>
              <a:prstGeom prst="rect">
                <a:avLst/>
              </a:prstGeom>
              <a:blipFill rotWithShape="1">
                <a:blip r:embed="rId3"/>
                <a:stretch>
                  <a:fillRect t="-5921" r="-2000" b="-11184"/>
                </a:stretch>
              </a:blipFill>
            </p:spPr>
            <p:txBody>
              <a:bodyPr/>
              <a:lstStyle/>
              <a:p>
                <a:r>
                  <a:rPr lang="en-US">
                    <a:noFill/>
                  </a:rPr>
                  <a:t> </a:t>
                </a:r>
              </a:p>
            </p:txBody>
          </p:sp>
        </mc:Fallback>
      </mc:AlternateContent>
      <p:sp>
        <p:nvSpPr>
          <p:cNvPr id="10" name="Rectangle 9"/>
          <p:cNvSpPr/>
          <p:nvPr/>
        </p:nvSpPr>
        <p:spPr>
          <a:xfrm>
            <a:off x="0" y="5380672"/>
            <a:ext cx="2667001" cy="1477328"/>
          </a:xfrm>
          <a:prstGeom prst="rect">
            <a:avLst/>
          </a:prstGeom>
          <a:solidFill>
            <a:schemeClr val="bg1"/>
          </a:solidFill>
          <a:ln>
            <a:solidFill>
              <a:schemeClr val="tx1"/>
            </a:solidFill>
          </a:ln>
        </p:spPr>
        <p:txBody>
          <a:bodyPr wrap="square">
            <a:spAutoFit/>
          </a:bodyPr>
          <a:lstStyle/>
          <a:p>
            <a:pPr algn="r" rtl="1"/>
            <a:r>
              <a:rPr lang="fa-IR" dirty="0">
                <a:cs typeface="B Nazanin" pitchFamily="2" charset="-78"/>
              </a:rPr>
              <a:t>بنابراين آدرس فيزيكي برابر است </a:t>
            </a:r>
            <a:r>
              <a:rPr lang="fa-IR" dirty="0" smtClean="0">
                <a:cs typeface="B Nazanin" pitchFamily="2" charset="-78"/>
              </a:rPr>
              <a:t>با 0010001100010000 می باشد که از حاصل جمع 00101110000</a:t>
            </a:r>
            <a:r>
              <a:rPr lang="en-US" dirty="0" smtClean="0">
                <a:cs typeface="B Nazanin" pitchFamily="2" charset="-78"/>
              </a:rPr>
              <a:t>  </a:t>
            </a:r>
            <a:r>
              <a:rPr lang="fa-IR" dirty="0" smtClean="0">
                <a:cs typeface="B Nazanin" pitchFamily="2" charset="-78"/>
              </a:rPr>
              <a:t> و 0010000000100000</a:t>
            </a:r>
            <a:r>
              <a:rPr lang="fa-IR" dirty="0">
                <a:cs typeface="B Nazanin" pitchFamily="2" charset="-78"/>
              </a:rPr>
              <a:t> </a:t>
            </a:r>
            <a:r>
              <a:rPr lang="fa-IR" dirty="0" smtClean="0">
                <a:cs typeface="B Nazanin" pitchFamily="2" charset="-78"/>
              </a:rPr>
              <a:t>بدست آمده است.</a:t>
            </a:r>
            <a:endParaRPr lang="en-US" dirty="0">
              <a:cs typeface="B Nazanin" pitchFamily="2" charset="-78"/>
            </a:endParaRPr>
          </a:p>
        </p:txBody>
      </p:sp>
    </p:spTree>
    <p:extLst>
      <p:ext uri="{BB962C8B-B14F-4D97-AF65-F5344CB8AC3E}">
        <p14:creationId xmlns:p14="http://schemas.microsoft.com/office/powerpoint/2010/main" val="39599632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down)">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down)">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down)">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down)">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randombar(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animBg="1"/>
      <p:bldP spid="9" grpId="0"/>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2133600"/>
            <a:ext cx="6784848" cy="1600200"/>
          </a:xfrm>
        </p:spPr>
        <p:txBody>
          <a:bodyPr>
            <a:normAutofit/>
          </a:bodyPr>
          <a:lstStyle/>
          <a:p>
            <a:pPr algn="ctr"/>
            <a:r>
              <a:rPr lang="fa-IR" sz="8000" dirty="0" smtClean="0">
                <a:latin typeface="Tabass"/>
                <a:cs typeface="B Farnaz" pitchFamily="2" charset="-78"/>
              </a:rPr>
              <a:t>پایان فصل هفتم</a:t>
            </a:r>
            <a:endParaRPr lang="en-US" sz="8000" dirty="0">
              <a:latin typeface="Tabass"/>
              <a:cs typeface="B Farnaz" pitchFamily="2" charset="-78"/>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1679756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Rectangle 2"/>
          <p:cNvSpPr/>
          <p:nvPr/>
        </p:nvSpPr>
        <p:spPr>
          <a:xfrm>
            <a:off x="152400" y="5943600"/>
            <a:ext cx="83058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66" name="Rectangle 2"/>
          <p:cNvSpPr>
            <a:spLocks noGrp="1" noChangeArrowheads="1"/>
          </p:cNvSpPr>
          <p:nvPr>
            <p:ph type="title"/>
          </p:nvPr>
        </p:nvSpPr>
        <p:spPr>
          <a:xfrm>
            <a:off x="762000" y="457200"/>
            <a:ext cx="7543800" cy="685800"/>
          </a:xfrm>
        </p:spPr>
        <p:txBody>
          <a:bodyPr/>
          <a:lstStyle/>
          <a:p>
            <a:pPr eaLnBrk="1" hangingPunct="1"/>
            <a:r>
              <a:rPr lang="fa-IR" sz="3600" dirty="0" smtClean="0"/>
              <a:t>نمایی از نیازهای آدرس دهی فرایند:</a:t>
            </a:r>
            <a:endParaRPr lang="en-US" sz="3600" dirty="0" smtClean="0"/>
          </a:p>
        </p:txBody>
      </p:sp>
      <p:pic>
        <p:nvPicPr>
          <p:cNvPr id="6" name="Picture 4"/>
          <p:cNvPicPr>
            <a:picLocks noChangeAspect="1" noChangeArrowheads="1"/>
          </p:cNvPicPr>
          <p:nvPr/>
        </p:nvPicPr>
        <p:blipFill>
          <a:blip r:embed="rId3"/>
          <a:srcRect l="8318" t="15474" r="40771" b="15082"/>
          <a:stretch>
            <a:fillRect/>
          </a:stretch>
        </p:blipFill>
        <p:spPr bwMode="auto">
          <a:xfrm>
            <a:off x="762001" y="1563215"/>
            <a:ext cx="5029200" cy="5123107"/>
          </a:xfrm>
          <a:prstGeom prst="rect">
            <a:avLst/>
          </a:prstGeom>
          <a:noFill/>
          <a:ln w="28575" algn="ctr">
            <a:solidFill>
              <a:schemeClr val="tx1"/>
            </a:solidFill>
            <a:miter lim="800000"/>
            <a:headEnd/>
            <a:tailEnd/>
          </a:ln>
          <a:effectLst/>
          <a:extLst>
            <a:ext uri="{909E8E84-426E-40DD-AFC4-6F175D3DCCD1}">
              <a14:hiddenFill xmlns:a14="http://schemas.microsoft.com/office/drawing/2010/main">
                <a:gradFill rotWithShape="1">
                  <a:gsLst>
                    <a:gs pos="0">
                      <a:srgbClr val="ECF204"/>
                    </a:gs>
                    <a:gs pos="50000">
                      <a:schemeClr val="bg1"/>
                    </a:gs>
                    <a:gs pos="100000">
                      <a:srgbClr val="ECF204"/>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5</a:t>
            </a:fld>
            <a:endParaRPr lang="en-US"/>
          </a:p>
        </p:txBody>
      </p:sp>
      <p:sp>
        <p:nvSpPr>
          <p:cNvPr id="4" name="TextBox 3"/>
          <p:cNvSpPr txBox="1"/>
          <p:nvPr/>
        </p:nvSpPr>
        <p:spPr>
          <a:xfrm>
            <a:off x="838200" y="1981200"/>
            <a:ext cx="1407758" cy="369332"/>
          </a:xfrm>
          <a:prstGeom prst="rect">
            <a:avLst/>
          </a:prstGeom>
          <a:solidFill>
            <a:schemeClr val="accent2"/>
          </a:solidFill>
        </p:spPr>
        <p:txBody>
          <a:bodyPr wrap="none" rtlCol="0">
            <a:spAutoFit/>
          </a:bodyPr>
          <a:lstStyle/>
          <a:p>
            <a:r>
              <a:rPr lang="fa-IR" dirty="0" smtClean="0">
                <a:cs typeface="2  Mitra" pitchFamily="2" charset="-78"/>
              </a:rPr>
              <a:t>نقطه ورود به برنامه</a:t>
            </a:r>
            <a:endParaRPr lang="en-US" dirty="0">
              <a:cs typeface="2  Mitra" pitchFamily="2" charset="-78"/>
            </a:endParaRPr>
          </a:p>
        </p:txBody>
      </p:sp>
      <p:sp>
        <p:nvSpPr>
          <p:cNvPr id="7" name="TextBox 6"/>
          <p:cNvSpPr txBox="1"/>
          <p:nvPr/>
        </p:nvSpPr>
        <p:spPr>
          <a:xfrm>
            <a:off x="1066800" y="1564703"/>
            <a:ext cx="1600200" cy="307777"/>
          </a:xfrm>
          <a:prstGeom prst="rect">
            <a:avLst/>
          </a:prstGeom>
          <a:solidFill>
            <a:schemeClr val="accent2"/>
          </a:solidFill>
        </p:spPr>
        <p:txBody>
          <a:bodyPr wrap="square" rtlCol="0">
            <a:spAutoFit/>
          </a:bodyPr>
          <a:lstStyle/>
          <a:p>
            <a:r>
              <a:rPr lang="fa-IR" sz="1400" dirty="0" smtClean="0">
                <a:cs typeface="2  Mitra" pitchFamily="2" charset="-78"/>
              </a:rPr>
              <a:t>اطلاعات کنترل فرایند</a:t>
            </a:r>
            <a:endParaRPr lang="en-US" sz="1400" dirty="0">
              <a:cs typeface="2  Mitra" pitchFamily="2" charset="-78"/>
            </a:endParaRPr>
          </a:p>
        </p:txBody>
      </p:sp>
      <p:sp>
        <p:nvSpPr>
          <p:cNvPr id="8" name="TextBox 7"/>
          <p:cNvSpPr txBox="1"/>
          <p:nvPr/>
        </p:nvSpPr>
        <p:spPr>
          <a:xfrm>
            <a:off x="3026229" y="1903256"/>
            <a:ext cx="1447800" cy="307777"/>
          </a:xfrm>
          <a:prstGeom prst="rect">
            <a:avLst/>
          </a:prstGeom>
          <a:solidFill>
            <a:schemeClr val="accent2"/>
          </a:solidFill>
          <a:ln>
            <a:solidFill>
              <a:schemeClr val="tx1"/>
            </a:solidFill>
          </a:ln>
        </p:spPr>
        <p:txBody>
          <a:bodyPr wrap="square" rtlCol="0">
            <a:spAutoFit/>
          </a:bodyPr>
          <a:lstStyle/>
          <a:p>
            <a:pPr algn="ctr"/>
            <a:r>
              <a:rPr lang="fa-IR" sz="1400" dirty="0" smtClean="0">
                <a:cs typeface="2  Mitra" pitchFamily="2" charset="-78"/>
              </a:rPr>
              <a:t>بلوک کنترل فرایند</a:t>
            </a:r>
            <a:endParaRPr lang="en-US" sz="1400" dirty="0">
              <a:cs typeface="2  Mitra" pitchFamily="2" charset="-78"/>
            </a:endParaRPr>
          </a:p>
        </p:txBody>
      </p:sp>
      <p:sp>
        <p:nvSpPr>
          <p:cNvPr id="9" name="TextBox 8"/>
          <p:cNvSpPr txBox="1"/>
          <p:nvPr/>
        </p:nvSpPr>
        <p:spPr>
          <a:xfrm>
            <a:off x="3118758" y="2743200"/>
            <a:ext cx="1164771" cy="369332"/>
          </a:xfrm>
          <a:prstGeom prst="rect">
            <a:avLst/>
          </a:prstGeom>
          <a:solidFill>
            <a:schemeClr val="accent2"/>
          </a:solidFill>
          <a:ln>
            <a:solidFill>
              <a:schemeClr val="bg1"/>
            </a:solidFill>
          </a:ln>
        </p:spPr>
        <p:txBody>
          <a:bodyPr wrap="square" rtlCol="0">
            <a:spAutoFit/>
          </a:bodyPr>
          <a:lstStyle/>
          <a:p>
            <a:pPr algn="ctr"/>
            <a:r>
              <a:rPr lang="fa-IR" dirty="0" smtClean="0">
                <a:cs typeface="2  Mitra" pitchFamily="2" charset="-78"/>
              </a:rPr>
              <a:t>برنامه</a:t>
            </a:r>
            <a:endParaRPr lang="en-US" dirty="0">
              <a:cs typeface="2  Mitra" pitchFamily="2" charset="-78"/>
            </a:endParaRPr>
          </a:p>
        </p:txBody>
      </p:sp>
      <p:sp>
        <p:nvSpPr>
          <p:cNvPr id="10" name="TextBox 9"/>
          <p:cNvSpPr txBox="1"/>
          <p:nvPr/>
        </p:nvSpPr>
        <p:spPr>
          <a:xfrm>
            <a:off x="3118757" y="4495800"/>
            <a:ext cx="1164771" cy="369332"/>
          </a:xfrm>
          <a:prstGeom prst="rect">
            <a:avLst/>
          </a:prstGeom>
          <a:solidFill>
            <a:schemeClr val="accent2"/>
          </a:solidFill>
          <a:ln>
            <a:solidFill>
              <a:schemeClr val="bg1"/>
            </a:solidFill>
          </a:ln>
        </p:spPr>
        <p:txBody>
          <a:bodyPr wrap="square" rtlCol="0">
            <a:spAutoFit/>
          </a:bodyPr>
          <a:lstStyle/>
          <a:p>
            <a:pPr algn="ctr"/>
            <a:r>
              <a:rPr lang="fa-IR" dirty="0" smtClean="0">
                <a:cs typeface="2  Mitra" pitchFamily="2" charset="-78"/>
              </a:rPr>
              <a:t>داده</a:t>
            </a:r>
            <a:endParaRPr lang="en-US" dirty="0">
              <a:cs typeface="2  Mitra" pitchFamily="2" charset="-78"/>
            </a:endParaRPr>
          </a:p>
        </p:txBody>
      </p:sp>
      <p:sp>
        <p:nvSpPr>
          <p:cNvPr id="11" name="TextBox 10"/>
          <p:cNvSpPr txBox="1"/>
          <p:nvPr/>
        </p:nvSpPr>
        <p:spPr>
          <a:xfrm>
            <a:off x="3151413" y="5911334"/>
            <a:ext cx="1164771" cy="369332"/>
          </a:xfrm>
          <a:prstGeom prst="rect">
            <a:avLst/>
          </a:prstGeom>
          <a:solidFill>
            <a:schemeClr val="accent2"/>
          </a:solidFill>
          <a:ln>
            <a:solidFill>
              <a:schemeClr val="bg1"/>
            </a:solidFill>
          </a:ln>
        </p:spPr>
        <p:txBody>
          <a:bodyPr wrap="square" rtlCol="0">
            <a:spAutoFit/>
          </a:bodyPr>
          <a:lstStyle/>
          <a:p>
            <a:pPr algn="ctr"/>
            <a:r>
              <a:rPr lang="fa-IR" dirty="0" smtClean="0">
                <a:cs typeface="2  Mitra" pitchFamily="2" charset="-78"/>
              </a:rPr>
              <a:t>پشته</a:t>
            </a:r>
            <a:endParaRPr lang="en-US" dirty="0">
              <a:cs typeface="2  Mitra" pitchFamily="2" charset="-78"/>
            </a:endParaRPr>
          </a:p>
        </p:txBody>
      </p:sp>
      <p:sp>
        <p:nvSpPr>
          <p:cNvPr id="12" name="TextBox 11"/>
          <p:cNvSpPr txBox="1"/>
          <p:nvPr/>
        </p:nvSpPr>
        <p:spPr>
          <a:xfrm>
            <a:off x="4571999" y="3243161"/>
            <a:ext cx="1219201" cy="369332"/>
          </a:xfrm>
          <a:prstGeom prst="rect">
            <a:avLst/>
          </a:prstGeom>
          <a:solidFill>
            <a:schemeClr val="accent2"/>
          </a:solidFill>
          <a:ln>
            <a:solidFill>
              <a:schemeClr val="bg1"/>
            </a:solidFill>
          </a:ln>
        </p:spPr>
        <p:txBody>
          <a:bodyPr wrap="square" rtlCol="0">
            <a:spAutoFit/>
          </a:bodyPr>
          <a:lstStyle/>
          <a:p>
            <a:pPr algn="ctr"/>
            <a:r>
              <a:rPr lang="fa-IR" dirty="0" smtClean="0">
                <a:cs typeface="2  Mitra" pitchFamily="2" charset="-78"/>
              </a:rPr>
              <a:t>مراجعه به داده</a:t>
            </a:r>
            <a:endParaRPr lang="en-US" dirty="0">
              <a:cs typeface="2  Mitra" pitchFamily="2" charset="-78"/>
            </a:endParaRPr>
          </a:p>
        </p:txBody>
      </p:sp>
      <p:sp>
        <p:nvSpPr>
          <p:cNvPr id="13" name="TextBox 12"/>
          <p:cNvSpPr txBox="1"/>
          <p:nvPr/>
        </p:nvSpPr>
        <p:spPr>
          <a:xfrm>
            <a:off x="4571998" y="2196643"/>
            <a:ext cx="1219201" cy="307777"/>
          </a:xfrm>
          <a:prstGeom prst="rect">
            <a:avLst/>
          </a:prstGeom>
          <a:solidFill>
            <a:schemeClr val="accent2"/>
          </a:solidFill>
          <a:ln>
            <a:solidFill>
              <a:schemeClr val="bg1"/>
            </a:solidFill>
          </a:ln>
        </p:spPr>
        <p:txBody>
          <a:bodyPr wrap="square" rtlCol="0">
            <a:spAutoFit/>
          </a:bodyPr>
          <a:lstStyle/>
          <a:p>
            <a:pPr algn="ctr"/>
            <a:r>
              <a:rPr lang="fa-IR" sz="1400" dirty="0" smtClean="0">
                <a:cs typeface="2  Mitra" pitchFamily="2" charset="-78"/>
              </a:rPr>
              <a:t>دستورالعمل انشعاب</a:t>
            </a:r>
            <a:endParaRPr lang="en-US" sz="1400" dirty="0">
              <a:cs typeface="2  Mitra" pitchFamily="2" charset="-78"/>
            </a:endParaRPr>
          </a:p>
        </p:txBody>
      </p:sp>
      <p:sp>
        <p:nvSpPr>
          <p:cNvPr id="14" name="TextBox 13"/>
          <p:cNvSpPr txBox="1"/>
          <p:nvPr/>
        </p:nvSpPr>
        <p:spPr>
          <a:xfrm>
            <a:off x="887186" y="3600825"/>
            <a:ext cx="1495922" cy="369332"/>
          </a:xfrm>
          <a:prstGeom prst="rect">
            <a:avLst/>
          </a:prstGeom>
          <a:solidFill>
            <a:schemeClr val="accent2"/>
          </a:solidFill>
        </p:spPr>
        <p:txBody>
          <a:bodyPr wrap="none" rtlCol="0">
            <a:spAutoFit/>
          </a:bodyPr>
          <a:lstStyle/>
          <a:p>
            <a:r>
              <a:rPr lang="fa-IR" dirty="0" smtClean="0">
                <a:cs typeface="2  Mitra" pitchFamily="2" charset="-78"/>
              </a:rPr>
              <a:t>افزایش مقادیر آدرس</a:t>
            </a:r>
            <a:endParaRPr lang="en-US" dirty="0">
              <a:cs typeface="2  Mitra" pitchFamily="2" charset="-78"/>
            </a:endParaRPr>
          </a:p>
        </p:txBody>
      </p:sp>
    </p:spTree>
    <p:extLst>
      <p:ext uri="{BB962C8B-B14F-4D97-AF65-F5344CB8AC3E}">
        <p14:creationId xmlns:p14="http://schemas.microsoft.com/office/powerpoint/2010/main" val="5012382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fa-IR" sz="3600" dirty="0" smtClean="0"/>
              <a:t>نیازمندی های مدیریت حافظه:</a:t>
            </a:r>
            <a:endParaRPr lang="en-US" sz="3600" dirty="0" smtClean="0"/>
          </a:p>
        </p:txBody>
      </p:sp>
      <p:sp>
        <p:nvSpPr>
          <p:cNvPr id="12291" name="Rectangle 3"/>
          <p:cNvSpPr>
            <a:spLocks noGrp="1" noChangeArrowheads="1"/>
          </p:cNvSpPr>
          <p:nvPr>
            <p:ph type="body" idx="1"/>
          </p:nvPr>
        </p:nvSpPr>
        <p:spPr/>
        <p:txBody>
          <a:bodyPr>
            <a:normAutofit/>
          </a:bodyPr>
          <a:lstStyle/>
          <a:p>
            <a:pPr marL="0" indent="0" algn="just" eaLnBrk="1" hangingPunct="1">
              <a:buNone/>
            </a:pPr>
            <a:r>
              <a:rPr lang="fa-IR" b="1" u="sng" dirty="0" smtClean="0"/>
              <a:t>حفاظت</a:t>
            </a:r>
          </a:p>
          <a:p>
            <a:pPr marL="320040" lvl="1" indent="0" algn="just" eaLnBrk="1" hangingPunct="1">
              <a:buNone/>
            </a:pPr>
            <a:r>
              <a:rPr lang="fa-IR" sz="2400" dirty="0" smtClean="0"/>
              <a:t>فرایندها نباید بدون اجازه قادر به مراجعه به اطلاعات سایر فرایندها باشند.</a:t>
            </a:r>
          </a:p>
          <a:p>
            <a:pPr marL="320040" lvl="1" indent="0" algn="just" eaLnBrk="1" hangingPunct="1">
              <a:buNone/>
            </a:pPr>
            <a:r>
              <a:rPr lang="fa-IR" sz="2400" dirty="0" smtClean="0"/>
              <a:t>به دلایل زیر بررسی آدرس های فیزیکی در زمان ترجمه غیر ممکن است:</a:t>
            </a:r>
          </a:p>
          <a:p>
            <a:pPr lvl="2" algn="just" eaLnBrk="1" hangingPunct="1"/>
            <a:r>
              <a:rPr lang="fa-IR" sz="2000" dirty="0" smtClean="0"/>
              <a:t>مکان برنامه در حافظه اصلی در زمان ترجمه مشخص نیست.</a:t>
            </a:r>
          </a:p>
          <a:p>
            <a:pPr lvl="2" algn="just" eaLnBrk="1" hangingPunct="1"/>
            <a:r>
              <a:rPr lang="fa-IR" sz="2000" dirty="0" smtClean="0"/>
              <a:t>اکثر زبان های برنامه سازی محاسبه پویای آدرس در زمان اجرا را اجازه می دهند.</a:t>
            </a:r>
          </a:p>
          <a:p>
            <a:pPr marL="0" indent="0" algn="just">
              <a:lnSpc>
                <a:spcPct val="140000"/>
              </a:lnSpc>
              <a:spcBef>
                <a:spcPct val="50000"/>
              </a:spcBef>
              <a:buNone/>
              <a:defRPr/>
            </a:pPr>
            <a:r>
              <a:rPr lang="fa-IR" dirty="0" smtClean="0"/>
              <a:t>هر</a:t>
            </a:r>
            <a:r>
              <a:rPr lang="fa-IR" dirty="0"/>
              <a:t> </a:t>
            </a:r>
            <a:r>
              <a:rPr lang="fa-IR" dirty="0" smtClean="0"/>
              <a:t>فرآيند </a:t>
            </a:r>
            <a:r>
              <a:rPr lang="fa-IR" dirty="0"/>
              <a:t>بايد </a:t>
            </a:r>
            <a:r>
              <a:rPr lang="fa-IR" dirty="0" smtClean="0"/>
              <a:t>در مقابل </a:t>
            </a:r>
            <a:r>
              <a:rPr lang="fa-IR" dirty="0"/>
              <a:t>مراجعه </a:t>
            </a:r>
            <a:r>
              <a:rPr lang="fa-IR" dirty="0" smtClean="0"/>
              <a:t>ناخواسته </a:t>
            </a:r>
            <a:r>
              <a:rPr lang="fa-IR" dirty="0"/>
              <a:t>فرآيندهاي ديگر(چه به صورت تصادفي </a:t>
            </a:r>
            <a:r>
              <a:rPr lang="fa-IR" dirty="0" smtClean="0"/>
              <a:t>و چه </a:t>
            </a:r>
            <a:r>
              <a:rPr lang="fa-IR" dirty="0"/>
              <a:t>عمدي) حفاظت شود. </a:t>
            </a:r>
            <a:r>
              <a:rPr lang="fa-IR" sz="2400" dirty="0" smtClean="0"/>
              <a:t>نیازهای حفاظتی باید توسط پردازنده (سخت افزار) برآورده شود نه توسط سیستم عامل (نرم افزار).</a:t>
            </a:r>
          </a:p>
        </p:txBody>
      </p:sp>
      <p:sp>
        <p:nvSpPr>
          <p:cNvPr id="2" name="Slide Number Placeholder 1"/>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697738159"/>
      </p:ext>
    </p:extLst>
  </p:cSld>
  <p:clrMapOvr>
    <a:masterClrMapping/>
  </p:clrMapOvr>
  <p:transition spd="slow">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fa-IR" sz="3600" smtClean="0"/>
              <a:t>نیازمندی های مدیریت حافظه:</a:t>
            </a:r>
            <a:endParaRPr lang="en-US" sz="3600" smtClean="0"/>
          </a:p>
        </p:txBody>
      </p:sp>
      <p:sp>
        <p:nvSpPr>
          <p:cNvPr id="13315" name="Rectangle 3"/>
          <p:cNvSpPr>
            <a:spLocks noGrp="1" noChangeArrowheads="1"/>
          </p:cNvSpPr>
          <p:nvPr>
            <p:ph type="body" idx="1"/>
          </p:nvPr>
        </p:nvSpPr>
        <p:spPr>
          <a:xfrm>
            <a:off x="762000" y="1676400"/>
            <a:ext cx="7848600" cy="4419600"/>
          </a:xfrm>
        </p:spPr>
        <p:txBody>
          <a:bodyPr/>
          <a:lstStyle/>
          <a:p>
            <a:pPr marL="0" indent="0" algn="just" eaLnBrk="1" hangingPunct="1">
              <a:lnSpc>
                <a:spcPct val="150000"/>
              </a:lnSpc>
              <a:buNone/>
            </a:pPr>
            <a:r>
              <a:rPr lang="fa-IR" b="1" u="sng" dirty="0" smtClean="0"/>
              <a:t>اشتراک:</a:t>
            </a:r>
          </a:p>
          <a:p>
            <a:pPr lvl="1" algn="just" eaLnBrk="1" hangingPunct="1">
              <a:lnSpc>
                <a:spcPct val="150000"/>
              </a:lnSpc>
            </a:pPr>
            <a:r>
              <a:rPr lang="fa-IR" dirty="0" smtClean="0"/>
              <a:t>اشتراک امکان دسترسی چندین فرایند به یک بخش یکسان از حافظه را می دهد.</a:t>
            </a:r>
          </a:p>
          <a:p>
            <a:pPr lvl="1" algn="just" eaLnBrk="1" hangingPunct="1">
              <a:lnSpc>
                <a:spcPct val="150000"/>
              </a:lnSpc>
            </a:pPr>
            <a:r>
              <a:rPr lang="fa-IR" dirty="0" smtClean="0"/>
              <a:t>اگر چند فرایند در حال اجرای یک برنامه هستند، به جای اینکه هر فرایند کپی جداگانه ای از برنامه داشته باشد بهتر است همه فرایندها به یک کپی از برنامه دسترسی داشته باشند.</a:t>
            </a:r>
            <a:endParaRPr lang="en-US" dirty="0" smtClean="0"/>
          </a:p>
          <a:p>
            <a:pPr lvl="1" algn="just" eaLnBrk="1" hangingPunct="1">
              <a:lnSpc>
                <a:spcPct val="150000"/>
              </a:lnSpc>
            </a:pPr>
            <a:endParaRPr lang="en-US" dirty="0"/>
          </a:p>
          <a:p>
            <a:pPr lvl="1" algn="just" eaLnBrk="1" hangingPunct="1">
              <a:lnSpc>
                <a:spcPct val="150000"/>
              </a:lnSpc>
            </a:pP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205101493"/>
      </p:ext>
    </p:extLst>
  </p:cSld>
  <p:clrMapOvr>
    <a:masterClrMapping/>
  </p:clrMapOvr>
  <p:transition spd="slow">
    <p:pull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fa-IR" sz="3600" smtClean="0"/>
              <a:t>نیازمندی های مدیریت حافظه:</a:t>
            </a:r>
            <a:endParaRPr lang="en-US" sz="3600" smtClean="0"/>
          </a:p>
        </p:txBody>
      </p:sp>
      <p:sp>
        <p:nvSpPr>
          <p:cNvPr id="14339" name="Rectangle 3"/>
          <p:cNvSpPr>
            <a:spLocks noGrp="1" noChangeArrowheads="1"/>
          </p:cNvSpPr>
          <p:nvPr>
            <p:ph type="body" idx="1"/>
          </p:nvPr>
        </p:nvSpPr>
        <p:spPr>
          <a:xfrm>
            <a:off x="762000" y="1676400"/>
            <a:ext cx="7543800" cy="4495800"/>
          </a:xfrm>
        </p:spPr>
        <p:txBody>
          <a:bodyPr/>
          <a:lstStyle/>
          <a:p>
            <a:pPr marL="0" indent="0" algn="just" eaLnBrk="1" hangingPunct="1">
              <a:buNone/>
            </a:pPr>
            <a:r>
              <a:rPr lang="fa-IR" b="1" u="sng" dirty="0" smtClean="0"/>
              <a:t>سازمان منطقی:</a:t>
            </a:r>
          </a:p>
          <a:p>
            <a:pPr lvl="1" algn="just" eaLnBrk="1" hangingPunct="1">
              <a:lnSpc>
                <a:spcPct val="150000"/>
              </a:lnSpc>
            </a:pPr>
            <a:r>
              <a:rPr lang="fa-IR" dirty="0" smtClean="0"/>
              <a:t>اکثر برنامه ها به صورت مؤلفه ای سازمان یافته اند.</a:t>
            </a:r>
          </a:p>
          <a:p>
            <a:pPr lvl="1" algn="just">
              <a:lnSpc>
                <a:spcPct val="150000"/>
              </a:lnSpc>
            </a:pPr>
            <a:r>
              <a:rPr lang="fa-IR" dirty="0" smtClean="0"/>
              <a:t>هر مؤلفه را می توان به طور مستقل نوشت و کامپایل کرد.</a:t>
            </a:r>
          </a:p>
          <a:p>
            <a:pPr lvl="1" algn="just">
              <a:lnSpc>
                <a:spcPct val="150000"/>
              </a:lnSpc>
            </a:pPr>
            <a:r>
              <a:rPr lang="fa-IR" dirty="0" smtClean="0"/>
              <a:t>سطوح مختلف حفاظتی (فقط خواندنی، فقط اجرایی) می تواند به مؤلفه های مختلف نسبت داده شود.</a:t>
            </a:r>
          </a:p>
          <a:p>
            <a:pPr lvl="1" algn="just">
              <a:lnSpc>
                <a:spcPct val="150000"/>
              </a:lnSpc>
            </a:pPr>
            <a:r>
              <a:rPr lang="fa-IR" dirty="0" smtClean="0"/>
              <a:t>امکان اشتراک مؤلفه ها بین فرایندها نیز وجود دارد.</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318883031"/>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fa-IR" sz="3600" smtClean="0"/>
              <a:t>نیازمندی های مدیریت حافظه:</a:t>
            </a:r>
            <a:endParaRPr lang="en-US" sz="3600" smtClean="0"/>
          </a:p>
        </p:txBody>
      </p:sp>
      <p:sp>
        <p:nvSpPr>
          <p:cNvPr id="15363" name="Rectangle 3"/>
          <p:cNvSpPr>
            <a:spLocks noGrp="1" noChangeArrowheads="1"/>
          </p:cNvSpPr>
          <p:nvPr>
            <p:ph type="body" idx="1"/>
          </p:nvPr>
        </p:nvSpPr>
        <p:spPr>
          <a:xfrm>
            <a:off x="762000" y="1752600"/>
            <a:ext cx="7543800" cy="4419600"/>
          </a:xfrm>
        </p:spPr>
        <p:txBody>
          <a:bodyPr>
            <a:normAutofit fontScale="92500" lnSpcReduction="20000"/>
          </a:bodyPr>
          <a:lstStyle/>
          <a:p>
            <a:pPr marL="0" indent="0" algn="just" eaLnBrk="1" hangingPunct="1">
              <a:buNone/>
            </a:pPr>
            <a:r>
              <a:rPr lang="fa-IR" b="1" u="sng" dirty="0" smtClean="0"/>
              <a:t>سازمان فیزیکی:</a:t>
            </a:r>
          </a:p>
          <a:p>
            <a:pPr marL="320040" lvl="1" indent="0" algn="just" eaLnBrk="1" hangingPunct="1">
              <a:lnSpc>
                <a:spcPct val="150000"/>
              </a:lnSpc>
              <a:buNone/>
            </a:pPr>
            <a:r>
              <a:rPr lang="fa-IR" dirty="0" smtClean="0"/>
              <a:t>سطوح مختلف حافظه: حافظه اصلی، حافظه جانبی</a:t>
            </a:r>
          </a:p>
          <a:p>
            <a:pPr marL="320040" lvl="1" indent="0" algn="just" eaLnBrk="1" hangingPunct="1">
              <a:lnSpc>
                <a:spcPct val="150000"/>
              </a:lnSpc>
              <a:buNone/>
            </a:pPr>
            <a:r>
              <a:rPr lang="fa-IR" dirty="0" smtClean="0"/>
              <a:t>روند جریان اطلاعات بین حافظه اصلی و ثانوی (مبادله) از دغدغه های اصلی سیستم عامل است.</a:t>
            </a:r>
          </a:p>
          <a:p>
            <a:pPr marL="320040" lvl="1" indent="0" algn="just" eaLnBrk="1" hangingPunct="1">
              <a:lnSpc>
                <a:spcPct val="150000"/>
              </a:lnSpc>
              <a:buNone/>
            </a:pPr>
            <a:r>
              <a:rPr lang="fa-IR" b="1" u="sng" dirty="0" smtClean="0"/>
              <a:t>دلایل عدم امکان سپردن مدیریت مبادله به برنامه ساز:</a:t>
            </a:r>
          </a:p>
          <a:p>
            <a:pPr lvl="2" algn="just">
              <a:lnSpc>
                <a:spcPct val="150000"/>
              </a:lnSpc>
            </a:pPr>
            <a:r>
              <a:rPr lang="fa-IR" dirty="0" smtClean="0"/>
              <a:t>ممکن است حافظه موجود، برای یک برنامه و داده های آن کافی نباشد. در این صورت از </a:t>
            </a:r>
            <a:r>
              <a:rPr lang="fa-IR" b="1" dirty="0" smtClean="0"/>
              <a:t>روی هم گذاری </a:t>
            </a:r>
            <a:r>
              <a:rPr lang="fa-IR" dirty="0" smtClean="0"/>
              <a:t>استفاده می شود. روی هم گذاری اجازه می دهد یک ناحیه از حافظه به نوبت به چندین مؤلفه تخصیص یابد.</a:t>
            </a:r>
          </a:p>
          <a:p>
            <a:pPr lvl="2" algn="just">
              <a:lnSpc>
                <a:spcPct val="150000"/>
              </a:lnSpc>
            </a:pPr>
            <a:r>
              <a:rPr lang="fa-IR" dirty="0" smtClean="0"/>
              <a:t>در یک محیط چندبرنامگی، برنامه ساز در زمان نوشتن برنامه نمی داند چه مقدار از فضا در دسترس است و آن فضا کجاست.</a:t>
            </a:r>
            <a:endParaRPr lang="en-US" dirty="0" smtClean="0"/>
          </a:p>
        </p:txBody>
      </p:sp>
      <p:sp>
        <p:nvSpPr>
          <p:cNvPr id="2" name="Slide Number Placeholder 1"/>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3085608454"/>
      </p:ext>
    </p:extLst>
  </p:cSld>
  <p:clrMapOvr>
    <a:masterClrMapping/>
  </p:clrMapOvr>
  <p:transition spd="slow">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Custom 4">
      <a:dk1>
        <a:sysClr val="windowText" lastClr="000000"/>
      </a:dk1>
      <a:lt1>
        <a:sysClr val="window" lastClr="FFFFFF"/>
      </a:lt1>
      <a:dk2>
        <a:srgbClr val="303030"/>
      </a:dk2>
      <a:lt2>
        <a:srgbClr val="FFFFFF"/>
      </a:lt2>
      <a:accent1>
        <a:srgbClr val="AF6E24"/>
      </a:accent1>
      <a:accent2>
        <a:srgbClr val="FFFFFF"/>
      </a:accent2>
      <a:accent3>
        <a:srgbClr val="FFFFFF"/>
      </a:accent3>
      <a:accent4>
        <a:srgbClr val="FFFFFF"/>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1765</TotalTime>
  <Words>3409</Words>
  <Application>Microsoft Office PowerPoint</Application>
  <PresentationFormat>On-screen Show (4:3)</PresentationFormat>
  <Paragraphs>777</Paragraphs>
  <Slides>48</Slides>
  <Notes>32</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NewsPrint</vt:lpstr>
      <vt:lpstr>فصل هفتم:  مدیریت حافظه</vt:lpstr>
      <vt:lpstr>عناوین</vt:lpstr>
      <vt:lpstr>مدیریت حافظه:</vt:lpstr>
      <vt:lpstr>نیازمندی های مدیریت حافظه:</vt:lpstr>
      <vt:lpstr>نمایی از نیازهای آدرس دهی فرایند:</vt:lpstr>
      <vt:lpstr>نیازمندی های مدیریت حافظه:</vt:lpstr>
      <vt:lpstr>نیازمندی های مدیریت حافظه:</vt:lpstr>
      <vt:lpstr>نیازمندی های مدیریت حافظه:</vt:lpstr>
      <vt:lpstr>نیازمندی های مدیریت حافظه:</vt:lpstr>
      <vt:lpstr>بخش بندی حافظه</vt:lpstr>
      <vt:lpstr>انواع هرزرفتگی حافظه</vt:lpstr>
      <vt:lpstr>بخش بندی ایستا:</vt:lpstr>
      <vt:lpstr>بخش بندی ایستا:</vt:lpstr>
      <vt:lpstr>الگوریتم جاگذاری بخش بندی ایستا:</vt:lpstr>
      <vt:lpstr>تخصیص حافظه برای بخش بندی ایستا:</vt:lpstr>
      <vt:lpstr>مثالی برای درک تکه تکه شدن داخلی:</vt:lpstr>
      <vt:lpstr>بخش بندی پویا:</vt:lpstr>
      <vt:lpstr>مثالی برای درک پراکندگی خارجی:</vt:lpstr>
      <vt:lpstr>مثالی برای درک پراکندگی خارجی:</vt:lpstr>
      <vt:lpstr>مثالی برای درک پراکندگی خارجی:</vt:lpstr>
      <vt:lpstr>مثالی برای درک پراکندگی خارجی:</vt:lpstr>
      <vt:lpstr>مثالی برای درک پراکندگی خارجی:</vt:lpstr>
      <vt:lpstr>الگوریتم جاگذاری بخش بندی پویا:</vt:lpstr>
      <vt:lpstr>الگوریتم جاگذاری بخش بندی پویا:</vt:lpstr>
      <vt:lpstr>الگوریتم جاگذاری بخش بندی پویا:</vt:lpstr>
      <vt:lpstr>الگوریتم جاگذاری بخش بندی پویا:</vt:lpstr>
      <vt:lpstr>پیکر بندی حافظه قبل و بعد تخصیص یک بلوک 16 مگا بایتی</vt:lpstr>
      <vt:lpstr>سیستم رفاقتی:</vt:lpstr>
      <vt:lpstr>سیستم رفاقتی:</vt:lpstr>
      <vt:lpstr>سیستم رفاقتی:</vt:lpstr>
      <vt:lpstr>سیستم رفاقتی:</vt:lpstr>
      <vt:lpstr>جابجایی:</vt:lpstr>
      <vt:lpstr>انواع آدرس:</vt:lpstr>
      <vt:lpstr>حمایت سخت افزاری برای جابجایی:</vt:lpstr>
      <vt:lpstr>حمایت سخت افزاری برای جابجایی:</vt:lpstr>
      <vt:lpstr>صفحه بندی:</vt:lpstr>
      <vt:lpstr>مثالی از اختصاص قاب های آزاد به فرایندها:</vt:lpstr>
      <vt:lpstr>مثالی از اختصاص قاب های آزاد به فرایندها:</vt:lpstr>
      <vt:lpstr>مثالی از اختصاص قاب های آزاد به فرایندها:</vt:lpstr>
      <vt:lpstr>مثالی از اختصاص قاب های آزاد به فرایندها:</vt:lpstr>
      <vt:lpstr>مثالی از اختصاص قاب های آزاد به فرایندها:</vt:lpstr>
      <vt:lpstr>مثالی از اختصاص قاب های آزاد به فرایندها:</vt:lpstr>
      <vt:lpstr>مثالی از اختصاص قاب های آزاد به فرایندها:</vt:lpstr>
      <vt:lpstr>قطعه بندی:</vt:lpstr>
      <vt:lpstr>آدرس های منطقی</vt:lpstr>
      <vt:lpstr>ترجمه آدرس منطقی به فیزیکی در صفحه بندی:</vt:lpstr>
      <vt:lpstr>ترجمه آدرس منطقی به فیزیکی در قطعه بندی:</vt:lpstr>
      <vt:lpstr>پایان فصل هفتم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153</cp:revision>
  <dcterms:created xsi:type="dcterms:W3CDTF">2006-08-16T00:00:00Z</dcterms:created>
  <dcterms:modified xsi:type="dcterms:W3CDTF">2014-10-10T09:06:58Z</dcterms:modified>
</cp:coreProperties>
</file>