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3"/>
  </p:notesMasterIdLst>
  <p:sldIdLst>
    <p:sldId id="415" r:id="rId2"/>
    <p:sldId id="434" r:id="rId3"/>
    <p:sldId id="486" r:id="rId4"/>
    <p:sldId id="489" r:id="rId5"/>
    <p:sldId id="491" r:id="rId6"/>
    <p:sldId id="495" r:id="rId7"/>
    <p:sldId id="492" r:id="rId8"/>
    <p:sldId id="494" r:id="rId9"/>
    <p:sldId id="496" r:id="rId10"/>
    <p:sldId id="497" r:id="rId11"/>
    <p:sldId id="505" r:id="rId12"/>
    <p:sldId id="498" r:id="rId13"/>
    <p:sldId id="499" r:id="rId14"/>
    <p:sldId id="500" r:id="rId15"/>
    <p:sldId id="501" r:id="rId16"/>
    <p:sldId id="502" r:id="rId17"/>
    <p:sldId id="503" r:id="rId18"/>
    <p:sldId id="508" r:id="rId19"/>
    <p:sldId id="509" r:id="rId20"/>
    <p:sldId id="510" r:id="rId21"/>
    <p:sldId id="511" r:id="rId22"/>
    <p:sldId id="504" r:id="rId23"/>
    <p:sldId id="512" r:id="rId24"/>
    <p:sldId id="513" r:id="rId25"/>
    <p:sldId id="514" r:id="rId26"/>
    <p:sldId id="515" r:id="rId27"/>
    <p:sldId id="516" r:id="rId28"/>
    <p:sldId id="517" r:id="rId29"/>
    <p:sldId id="519" r:id="rId30"/>
    <p:sldId id="518" r:id="rId31"/>
    <p:sldId id="520" r:id="rId32"/>
    <p:sldId id="521" r:id="rId33"/>
    <p:sldId id="522" r:id="rId34"/>
    <p:sldId id="523" r:id="rId35"/>
    <p:sldId id="524" r:id="rId36"/>
    <p:sldId id="525" r:id="rId37"/>
    <p:sldId id="526" r:id="rId38"/>
    <p:sldId id="527" r:id="rId39"/>
    <p:sldId id="528" r:id="rId40"/>
    <p:sldId id="529" r:id="rId41"/>
    <p:sldId id="530" r:id="rId42"/>
    <p:sldId id="531" r:id="rId43"/>
    <p:sldId id="532" r:id="rId44"/>
    <p:sldId id="535" r:id="rId45"/>
    <p:sldId id="536" r:id="rId46"/>
    <p:sldId id="537" r:id="rId47"/>
    <p:sldId id="533" r:id="rId48"/>
    <p:sldId id="534" r:id="rId49"/>
    <p:sldId id="538" r:id="rId50"/>
    <p:sldId id="539" r:id="rId51"/>
    <p:sldId id="540" r:id="rId52"/>
    <p:sldId id="541" r:id="rId53"/>
    <p:sldId id="542" r:id="rId54"/>
    <p:sldId id="543" r:id="rId55"/>
    <p:sldId id="544" r:id="rId56"/>
    <p:sldId id="545" r:id="rId57"/>
    <p:sldId id="546" r:id="rId58"/>
    <p:sldId id="547" r:id="rId59"/>
    <p:sldId id="548" r:id="rId60"/>
    <p:sldId id="549" r:id="rId61"/>
    <p:sldId id="416"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E4E1CC"/>
    <a:srgbClr val="B5F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00" autoAdjust="0"/>
    <p:restoredTop sz="94676" autoAdjust="0"/>
  </p:normalViewPr>
  <p:slideViewPr>
    <p:cSldViewPr>
      <p:cViewPr varScale="1">
        <p:scale>
          <a:sx n="87" d="100"/>
          <a:sy n="87" d="100"/>
        </p:scale>
        <p:origin x="-1056"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9F9E26-806B-4E51-B85A-9BCB62E68646}" type="datetimeFigureOut">
              <a:rPr lang="en-US" smtClean="0"/>
              <a:t>10/10/2014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F788F0-A518-4A71-92E4-13B940F83B9D}" type="slidenum">
              <a:rPr lang="en-US" smtClean="0"/>
              <a:t>‹#›</a:t>
            </a:fld>
            <a:endParaRPr lang="en-US"/>
          </a:p>
        </p:txBody>
      </p:sp>
    </p:spTree>
    <p:extLst>
      <p:ext uri="{BB962C8B-B14F-4D97-AF65-F5344CB8AC3E}">
        <p14:creationId xmlns:p14="http://schemas.microsoft.com/office/powerpoint/2010/main" val="322250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885C5B11-4A1B-4993-89F1-71E8629FC272}" type="slidenum">
              <a:rPr lang="ar-SA" smtClean="0">
                <a:latin typeface="Arial" charset="0"/>
              </a:rPr>
              <a:pPr eaLnBrk="1" hangingPunct="1"/>
              <a:t>4</a:t>
            </a:fld>
            <a:endParaRPr lang="en-US" smtClean="0">
              <a:latin typeface="Arial"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D80C1E05-A653-4EA2-B8A7-849345931023}" type="slidenum">
              <a:rPr lang="ar-SA" smtClean="0">
                <a:latin typeface="Arial" charset="0"/>
              </a:rPr>
              <a:pPr eaLnBrk="1" hangingPunct="1"/>
              <a:t>5</a:t>
            </a:fld>
            <a:endParaRPr lang="en-US" smtClean="0">
              <a:latin typeface="Arial"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10</a:t>
            </a:fld>
            <a:endParaRPr lang="en-US"/>
          </a:p>
        </p:txBody>
      </p:sp>
    </p:spTree>
    <p:extLst>
      <p:ext uri="{BB962C8B-B14F-4D97-AF65-F5344CB8AC3E}">
        <p14:creationId xmlns:p14="http://schemas.microsoft.com/office/powerpoint/2010/main" val="2524921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01CD5F07-4AC5-4A85-9AF7-3FBCAD8DD15C}" type="slidenum">
              <a:rPr lang="ar-SA" smtClean="0">
                <a:latin typeface="Arial" charset="0"/>
              </a:rPr>
              <a:pPr eaLnBrk="1" hangingPunct="1"/>
              <a:t>18</a:t>
            </a:fld>
            <a:endParaRPr lang="en-US" smtClean="0">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19</a:t>
            </a:fld>
            <a:endParaRPr lang="en-US"/>
          </a:p>
        </p:txBody>
      </p:sp>
    </p:spTree>
    <p:extLst>
      <p:ext uri="{BB962C8B-B14F-4D97-AF65-F5344CB8AC3E}">
        <p14:creationId xmlns:p14="http://schemas.microsoft.com/office/powerpoint/2010/main" val="644019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D87F5909-1F8C-4C10-92CF-E3E2A6276207}" type="slidenum">
              <a:rPr lang="ar-SA" smtClean="0">
                <a:latin typeface="Arial" charset="0"/>
              </a:rPr>
              <a:pPr eaLnBrk="1" hangingPunct="1"/>
              <a:t>20</a:t>
            </a:fld>
            <a:endParaRPr lang="en-US" smtClean="0">
              <a:latin typeface="Arial"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EC4E9E70-FB73-4F8E-BEE2-A8382A810691}" type="slidenum">
              <a:rPr lang="ar-SA" smtClean="0">
                <a:latin typeface="Arial" charset="0"/>
              </a:rPr>
              <a:pPr eaLnBrk="1" hangingPunct="1"/>
              <a:t>21</a:t>
            </a:fld>
            <a:endParaRPr lang="en-US" smtClean="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31</a:t>
            </a:fld>
            <a:endParaRPr lang="en-US"/>
          </a:p>
        </p:txBody>
      </p:sp>
    </p:spTree>
    <p:extLst>
      <p:ext uri="{BB962C8B-B14F-4D97-AF65-F5344CB8AC3E}">
        <p14:creationId xmlns:p14="http://schemas.microsoft.com/office/powerpoint/2010/main" val="2337377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lgn="ctr" rtl="1">
              <a:defRPr sz="8000">
                <a:cs typeface="B Nazanin" pitchFamily="2" charset="-78"/>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ctr" rtl="1">
              <a:buNone/>
              <a:defRPr sz="2800">
                <a:solidFill>
                  <a:schemeClr val="tx2"/>
                </a:solidFill>
                <a:cs typeface="B Nazanin" pitchFamily="2" charset="-7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20000" y="6324600"/>
            <a:ext cx="762000" cy="365125"/>
          </a:xfrm>
        </p:spPr>
        <p:txBody>
          <a:bodyPr/>
          <a:lstStyle/>
          <a:p>
            <a:fld id="{B6F15528-21DE-4FAA-801E-634DDDAF4B2B}"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1066800"/>
          </a:xfrm>
        </p:spPr>
        <p:txBody>
          <a:bodyPr>
            <a:noAutofit/>
          </a:bodyPr>
          <a:lstStyle>
            <a:lvl1pPr algn="r" rtl="1">
              <a:defRPr sz="4800" b="1">
                <a:latin typeface="+mn-lt"/>
                <a:cs typeface="B Nazanin"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762000" y="1676400"/>
            <a:ext cx="7543800" cy="4419600"/>
          </a:xfrm>
        </p:spPr>
        <p:txBody>
          <a:bodyPr/>
          <a:lstStyle>
            <a:lvl1pPr algn="r" rtl="1">
              <a:defRPr>
                <a:solidFill>
                  <a:schemeClr val="tx1"/>
                </a:solidFill>
                <a:cs typeface="B Nazanin" pitchFamily="2" charset="-78"/>
              </a:defRPr>
            </a:lvl1pPr>
            <a:lvl2pPr algn="r" rtl="1">
              <a:defRPr>
                <a:solidFill>
                  <a:schemeClr val="tx1"/>
                </a:solidFill>
                <a:cs typeface="B Nazanin" pitchFamily="2" charset="-78"/>
              </a:defRPr>
            </a:lvl2pPr>
            <a:lvl3pPr algn="r" rtl="1">
              <a:defRPr>
                <a:solidFill>
                  <a:schemeClr val="tx1"/>
                </a:solidFill>
                <a:cs typeface="B Nazanin" pitchFamily="2" charset="-78"/>
              </a:defRPr>
            </a:lvl3pPr>
            <a:lvl4pPr algn="r" rtl="1">
              <a:defRPr>
                <a:solidFill>
                  <a:schemeClr val="tx1"/>
                </a:solidFill>
                <a:cs typeface="B Nazanin" pitchFamily="2" charset="-78"/>
              </a:defRPr>
            </a:lvl4pPr>
            <a:lvl5pPr algn="r" rtl="1">
              <a:defRPr>
                <a:solidFill>
                  <a:schemeClr val="tx1"/>
                </a:solidFill>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96200" y="6248400"/>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6F15528-21DE-4FAA-801E-634DDDAF4B2B}"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2.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3124200"/>
            <a:ext cx="7543800" cy="1676400"/>
          </a:xfrm>
        </p:spPr>
        <p:txBody>
          <a:bodyPr>
            <a:normAutofit/>
          </a:bodyPr>
          <a:lstStyle/>
          <a:p>
            <a:pPr marL="0" indent="0" algn="ctr" rtl="1"/>
            <a:r>
              <a:rPr lang="fa-IR" sz="4400" dirty="0" smtClean="0">
                <a:cs typeface="B Nazanin" pitchFamily="2" charset="-78"/>
              </a:rPr>
              <a:t>فصل ششم: </a:t>
            </a:r>
            <a:br>
              <a:rPr lang="fa-IR" sz="4400" dirty="0" smtClean="0">
                <a:cs typeface="B Nazanin" pitchFamily="2" charset="-78"/>
              </a:rPr>
            </a:br>
            <a:r>
              <a:rPr lang="fa-IR" sz="4400" dirty="0" smtClean="0">
                <a:cs typeface="B Nazanin" pitchFamily="2" charset="-78"/>
              </a:rPr>
              <a:t>همزمانی (بن بست و گرسنگی)</a:t>
            </a:r>
            <a:endParaRPr lang="en-US" sz="4400" dirty="0">
              <a:cs typeface="B Nazanin" pitchFamily="2" charset="-78"/>
            </a:endParaRPr>
          </a:p>
        </p:txBody>
      </p:sp>
      <p:sp>
        <p:nvSpPr>
          <p:cNvPr id="6" name="Text Placeholder 5"/>
          <p:cNvSpPr>
            <a:spLocks noGrp="1"/>
          </p:cNvSpPr>
          <p:nvPr>
            <p:ph type="body" idx="1"/>
          </p:nvPr>
        </p:nvSpPr>
        <p:spPr>
          <a:xfrm>
            <a:off x="990600" y="914400"/>
            <a:ext cx="6858000" cy="914400"/>
          </a:xfrm>
        </p:spPr>
        <p:txBody>
          <a:bodyPr>
            <a:noAutofit/>
          </a:bodyPr>
          <a:lstStyle/>
          <a:p>
            <a:pPr algn="r" rtl="1"/>
            <a:r>
              <a:rPr lang="fa-IR" sz="6000" b="1" dirty="0">
                <a:solidFill>
                  <a:schemeClr val="bg1"/>
                </a:solidFill>
                <a:cs typeface="B Nazanin" pitchFamily="2" charset="-78"/>
              </a:rPr>
              <a:t>قسمت </a:t>
            </a:r>
            <a:r>
              <a:rPr lang="fa-IR" sz="6000" b="1" dirty="0" smtClean="0">
                <a:solidFill>
                  <a:schemeClr val="bg1"/>
                </a:solidFill>
                <a:cs typeface="B Nazanin" pitchFamily="2" charset="-78"/>
              </a:rPr>
              <a:t>دوم: فرایندها</a:t>
            </a:r>
            <a:endParaRPr lang="en-US" sz="6000" dirty="0">
              <a:solidFill>
                <a:schemeClr val="bg1"/>
              </a:solidFill>
            </a:endParaRPr>
          </a:p>
        </p:txBody>
      </p:sp>
      <p:sp>
        <p:nvSpPr>
          <p:cNvPr id="5" name="Subtitle 2"/>
          <p:cNvSpPr txBox="1">
            <a:spLocks/>
          </p:cNvSpPr>
          <p:nvPr/>
        </p:nvSpPr>
        <p:spPr>
          <a:xfrm>
            <a:off x="914400" y="5040086"/>
            <a:ext cx="6858000" cy="1066800"/>
          </a:xfrm>
          <a:prstGeom prst="rect">
            <a:avLst/>
          </a:prstGeom>
        </p:spPr>
        <p:txBody>
          <a:bodyPr vert="horz" lIns="91440" tIns="45720" rIns="91440" bIns="45720" rtlCol="0" anchor="t" anchorCtr="0">
            <a:normAutofit/>
          </a:bodyPr>
          <a:lstStyle>
            <a:lvl1pPr marL="0" indent="0" algn="l" defTabSz="914400" rtl="0" eaLnBrk="1" latinLnBrk="0" hangingPunct="1">
              <a:spcBef>
                <a:spcPct val="20000"/>
              </a:spcBef>
              <a:buClr>
                <a:schemeClr val="accent1"/>
              </a:buClr>
              <a:buFont typeface="Arial" pitchFamily="34" charset="0"/>
              <a:buNone/>
              <a:defRPr sz="2800" kern="1200">
                <a:solidFill>
                  <a:schemeClr val="tx2"/>
                </a:solidFill>
                <a:latin typeface="+mn-lt"/>
                <a:ea typeface="+mn-ea"/>
                <a:cs typeface="+mn-cs"/>
              </a:defRPr>
            </a:lvl1pPr>
            <a:lvl2pPr marL="457200" indent="0" algn="l" defTabSz="914400" rtl="0" eaLnBrk="1" latinLnBrk="0" hangingPunct="1">
              <a:spcBef>
                <a:spcPct val="20000"/>
              </a:spcBef>
              <a:buClr>
                <a:schemeClr val="accent1"/>
              </a:buClr>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1"/>
              </a:buClr>
              <a:buFont typeface="Arial" pitchFamily="34" charset="0"/>
              <a:buNone/>
              <a:defRPr sz="1400" kern="12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9pPr>
          </a:lstStyle>
          <a:p>
            <a:pPr algn="ctr"/>
            <a:r>
              <a:rPr lang="fa-IR" sz="1800" smtClean="0">
                <a:solidFill>
                  <a:schemeClr val="tx1"/>
                </a:solidFill>
                <a:cs typeface="B Nazanin" pitchFamily="2" charset="-78"/>
              </a:rPr>
              <a:t>وحیده </a:t>
            </a:r>
            <a:r>
              <a:rPr lang="fa-IR" sz="1800" dirty="0" smtClean="0">
                <a:solidFill>
                  <a:schemeClr val="tx1"/>
                </a:solidFill>
                <a:cs typeface="B Nazanin" pitchFamily="2" charset="-78"/>
              </a:rPr>
              <a:t>بابائیان</a:t>
            </a:r>
          </a:p>
          <a:p>
            <a:pPr algn="ctr"/>
            <a:r>
              <a:rPr lang="en-US" sz="1800" dirty="0" smtClean="0">
                <a:solidFill>
                  <a:schemeClr val="tx1"/>
                </a:solidFill>
                <a:cs typeface="B Nazanin" pitchFamily="2" charset="-78"/>
              </a:rPr>
              <a:t>vahidebabaiyan@yahoo.com</a:t>
            </a:r>
          </a:p>
        </p:txBody>
      </p:sp>
    </p:spTree>
    <p:extLst>
      <p:ext uri="{BB962C8B-B14F-4D97-AF65-F5344CB8AC3E}">
        <p14:creationId xmlns:p14="http://schemas.microsoft.com/office/powerpoint/2010/main" val="21094175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102" y="5626302"/>
            <a:ext cx="9122898" cy="6096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381000"/>
            <a:ext cx="7543800" cy="762000"/>
          </a:xfrm>
        </p:spPr>
        <p:txBody>
          <a:bodyPr/>
          <a:lstStyle/>
          <a:p>
            <a:r>
              <a:rPr lang="fa-IR" sz="4400" dirty="0"/>
              <a:t>مثال عدم بن بست:</a:t>
            </a:r>
            <a:endParaRPr lang="en-US" sz="4400"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09" y="1921878"/>
            <a:ext cx="8044208" cy="47837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304800" y="1219200"/>
            <a:ext cx="8534400" cy="838200"/>
          </a:xfrm>
        </p:spPr>
        <p:txBody>
          <a:bodyPr>
            <a:normAutofit/>
          </a:bodyPr>
          <a:lstStyle/>
          <a:p>
            <a:pPr marL="0" indent="0" algn="just">
              <a:buNone/>
            </a:pPr>
            <a:r>
              <a:rPr lang="fa-IR" dirty="0"/>
              <a:t>اين وضعيت در </a:t>
            </a:r>
            <a:r>
              <a:rPr lang="fa-IR" dirty="0" smtClean="0"/>
              <a:t>شکل زیر ديده </a:t>
            </a:r>
            <a:r>
              <a:rPr lang="fa-IR" dirty="0"/>
              <a:t>مي شود. با كمي دقت متوجه مي شويد كه صرف نظر از زمان نسبي دو فرآيند، بن بست نمي تواند رخ دهد</a:t>
            </a:r>
            <a:r>
              <a:rPr lang="fa-IR" dirty="0" smtClean="0"/>
              <a:t>.</a:t>
            </a:r>
            <a:endParaRPr lang="en-US" dirty="0"/>
          </a:p>
        </p:txBody>
      </p:sp>
      <p:sp>
        <p:nvSpPr>
          <p:cNvPr id="4" name="Slide Number Placeholder 3"/>
          <p:cNvSpPr>
            <a:spLocks noGrp="1"/>
          </p:cNvSpPr>
          <p:nvPr>
            <p:ph type="sldNum" sz="quarter" idx="12"/>
          </p:nvPr>
        </p:nvSpPr>
        <p:spPr>
          <a:xfrm>
            <a:off x="8358249" y="6477000"/>
            <a:ext cx="762000" cy="365125"/>
          </a:xfrm>
        </p:spPr>
        <p:txBody>
          <a:bodyPr/>
          <a:lstStyle/>
          <a:p>
            <a:fld id="{B6F15528-21DE-4FAA-801E-634DDDAF4B2B}" type="slidenum">
              <a:rPr lang="en-US" smtClean="0"/>
              <a:pPr/>
              <a:t>10</a:t>
            </a:fld>
            <a:endParaRPr lang="en-US" dirty="0"/>
          </a:p>
        </p:txBody>
      </p:sp>
      <p:sp>
        <p:nvSpPr>
          <p:cNvPr id="8" name="TextBox 7"/>
          <p:cNvSpPr txBox="1"/>
          <p:nvPr/>
        </p:nvSpPr>
        <p:spPr>
          <a:xfrm>
            <a:off x="1499905" y="1752600"/>
            <a:ext cx="1011382" cy="338554"/>
          </a:xfrm>
          <a:prstGeom prst="rect">
            <a:avLst/>
          </a:prstGeom>
          <a:solidFill>
            <a:schemeClr val="bg1"/>
          </a:solidFill>
        </p:spPr>
        <p:txBody>
          <a:bodyPr wrap="square" rtlCol="0">
            <a:spAutoFit/>
          </a:bodyPr>
          <a:lstStyle/>
          <a:p>
            <a:pPr algn="r" rtl="1"/>
            <a:r>
              <a:rPr lang="fa-IR" sz="1600" dirty="0" smtClean="0">
                <a:cs typeface="B Nazanin" pitchFamily="2" charset="-78"/>
              </a:rPr>
              <a:t>پیشرفت </a:t>
            </a:r>
            <a:r>
              <a:rPr lang="en-US" sz="1600" dirty="0" smtClean="0">
                <a:cs typeface="B Nazanin" pitchFamily="2" charset="-78"/>
              </a:rPr>
              <a:t>Q</a:t>
            </a:r>
            <a:endParaRPr lang="en-US" sz="1600" dirty="0">
              <a:cs typeface="B Nazanin" pitchFamily="2" charset="-78"/>
            </a:endParaRPr>
          </a:p>
        </p:txBody>
      </p:sp>
      <p:sp>
        <p:nvSpPr>
          <p:cNvPr id="9" name="TextBox 8"/>
          <p:cNvSpPr txBox="1"/>
          <p:nvPr/>
        </p:nvSpPr>
        <p:spPr>
          <a:xfrm>
            <a:off x="986780" y="2603089"/>
            <a:ext cx="1011382" cy="338554"/>
          </a:xfrm>
          <a:prstGeom prst="rect">
            <a:avLst/>
          </a:prstGeom>
          <a:solidFill>
            <a:schemeClr val="bg1"/>
          </a:solidFill>
        </p:spPr>
        <p:txBody>
          <a:bodyPr wrap="square" rtlCol="0">
            <a:spAutoFit/>
          </a:bodyPr>
          <a:lstStyle/>
          <a:p>
            <a:pPr algn="r" rtl="1"/>
            <a:r>
              <a:rPr lang="fa-IR" sz="1600" dirty="0" smtClean="0">
                <a:cs typeface="B Nazanin" pitchFamily="2" charset="-78"/>
              </a:rPr>
              <a:t>رها کردن </a:t>
            </a:r>
            <a:r>
              <a:rPr lang="en-US" sz="1600" dirty="0" smtClean="0">
                <a:cs typeface="B Nazanin" pitchFamily="2" charset="-78"/>
              </a:rPr>
              <a:t>A</a:t>
            </a:r>
            <a:endParaRPr lang="en-US" sz="1600" dirty="0">
              <a:cs typeface="B Nazanin" pitchFamily="2" charset="-78"/>
            </a:endParaRPr>
          </a:p>
        </p:txBody>
      </p:sp>
      <p:sp>
        <p:nvSpPr>
          <p:cNvPr id="10" name="TextBox 9"/>
          <p:cNvSpPr txBox="1"/>
          <p:nvPr/>
        </p:nvSpPr>
        <p:spPr>
          <a:xfrm>
            <a:off x="995151" y="3233795"/>
            <a:ext cx="1044038" cy="338554"/>
          </a:xfrm>
          <a:prstGeom prst="rect">
            <a:avLst/>
          </a:prstGeom>
          <a:solidFill>
            <a:schemeClr val="bg1"/>
          </a:solidFill>
        </p:spPr>
        <p:txBody>
          <a:bodyPr wrap="square" rtlCol="0">
            <a:spAutoFit/>
          </a:bodyPr>
          <a:lstStyle/>
          <a:p>
            <a:pPr algn="r" rtl="1"/>
            <a:r>
              <a:rPr lang="fa-IR" sz="1600" dirty="0" smtClean="0">
                <a:cs typeface="B Nazanin" pitchFamily="2" charset="-78"/>
              </a:rPr>
              <a:t>رها کردن </a:t>
            </a:r>
            <a:r>
              <a:rPr lang="en-US" sz="1600" dirty="0" smtClean="0">
                <a:cs typeface="B Nazanin" pitchFamily="2" charset="-78"/>
              </a:rPr>
              <a:t>B</a:t>
            </a:r>
            <a:endParaRPr lang="en-US" sz="1600" dirty="0">
              <a:cs typeface="B Nazanin" pitchFamily="2" charset="-78"/>
            </a:endParaRPr>
          </a:p>
        </p:txBody>
      </p:sp>
      <p:sp>
        <p:nvSpPr>
          <p:cNvPr id="11" name="TextBox 10"/>
          <p:cNvSpPr txBox="1"/>
          <p:nvPr/>
        </p:nvSpPr>
        <p:spPr>
          <a:xfrm>
            <a:off x="1223751" y="3831938"/>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گرفتن </a:t>
            </a:r>
            <a:r>
              <a:rPr lang="en-US" sz="1600" dirty="0" smtClean="0">
                <a:cs typeface="B Nazanin" pitchFamily="2" charset="-78"/>
              </a:rPr>
              <a:t>A</a:t>
            </a:r>
            <a:endParaRPr lang="en-US" sz="1600" dirty="0">
              <a:cs typeface="B Nazanin" pitchFamily="2" charset="-78"/>
            </a:endParaRPr>
          </a:p>
        </p:txBody>
      </p:sp>
      <p:sp>
        <p:nvSpPr>
          <p:cNvPr id="12" name="TextBox 11"/>
          <p:cNvSpPr txBox="1"/>
          <p:nvPr/>
        </p:nvSpPr>
        <p:spPr>
          <a:xfrm>
            <a:off x="1223751" y="4768728"/>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گرفتن </a:t>
            </a:r>
            <a:r>
              <a:rPr lang="en-US" sz="1600" dirty="0" smtClean="0">
                <a:cs typeface="B Nazanin" pitchFamily="2" charset="-78"/>
              </a:rPr>
              <a:t>B</a:t>
            </a:r>
            <a:endParaRPr lang="en-US" sz="1600" dirty="0">
              <a:cs typeface="B Nazanin" pitchFamily="2" charset="-78"/>
            </a:endParaRPr>
          </a:p>
        </p:txBody>
      </p:sp>
      <p:sp>
        <p:nvSpPr>
          <p:cNvPr id="13" name="TextBox 12"/>
          <p:cNvSpPr txBox="1"/>
          <p:nvPr/>
        </p:nvSpPr>
        <p:spPr>
          <a:xfrm>
            <a:off x="179713" y="4132547"/>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نیاز به </a:t>
            </a:r>
            <a:r>
              <a:rPr lang="en-US" sz="1600" dirty="0" smtClean="0">
                <a:cs typeface="B Nazanin" pitchFamily="2" charset="-78"/>
              </a:rPr>
              <a:t>B</a:t>
            </a:r>
            <a:endParaRPr lang="en-US" sz="1600" dirty="0">
              <a:cs typeface="B Nazanin" pitchFamily="2" charset="-78"/>
            </a:endParaRPr>
          </a:p>
        </p:txBody>
      </p:sp>
      <p:sp>
        <p:nvSpPr>
          <p:cNvPr id="14" name="TextBox 13"/>
          <p:cNvSpPr txBox="1"/>
          <p:nvPr/>
        </p:nvSpPr>
        <p:spPr>
          <a:xfrm>
            <a:off x="152400" y="3077886"/>
            <a:ext cx="593767" cy="584775"/>
          </a:xfrm>
          <a:prstGeom prst="rect">
            <a:avLst/>
          </a:prstGeom>
          <a:solidFill>
            <a:schemeClr val="bg1"/>
          </a:solidFill>
        </p:spPr>
        <p:txBody>
          <a:bodyPr wrap="square" rtlCol="0">
            <a:spAutoFit/>
          </a:bodyPr>
          <a:lstStyle/>
          <a:p>
            <a:pPr algn="r" rtl="1"/>
            <a:r>
              <a:rPr lang="fa-IR" sz="1600" dirty="0" smtClean="0">
                <a:cs typeface="B Nazanin" pitchFamily="2" charset="-78"/>
              </a:rPr>
              <a:t>نیاز به </a:t>
            </a:r>
            <a:r>
              <a:rPr lang="en-US" sz="1600" dirty="0" smtClean="0">
                <a:cs typeface="B Nazanin" pitchFamily="2" charset="-78"/>
              </a:rPr>
              <a:t>A</a:t>
            </a:r>
            <a:endParaRPr lang="en-US" sz="1600" dirty="0">
              <a:cs typeface="B Nazanin" pitchFamily="2" charset="-78"/>
            </a:endParaRPr>
          </a:p>
        </p:txBody>
      </p:sp>
      <p:sp>
        <p:nvSpPr>
          <p:cNvPr id="15" name="TextBox 14"/>
          <p:cNvSpPr txBox="1"/>
          <p:nvPr/>
        </p:nvSpPr>
        <p:spPr>
          <a:xfrm>
            <a:off x="7391400" y="6019800"/>
            <a:ext cx="1011382" cy="338554"/>
          </a:xfrm>
          <a:prstGeom prst="rect">
            <a:avLst/>
          </a:prstGeom>
          <a:solidFill>
            <a:schemeClr val="bg1"/>
          </a:solidFill>
        </p:spPr>
        <p:txBody>
          <a:bodyPr wrap="square" rtlCol="0">
            <a:spAutoFit/>
          </a:bodyPr>
          <a:lstStyle/>
          <a:p>
            <a:pPr algn="r" rtl="1"/>
            <a:r>
              <a:rPr lang="fa-IR" sz="1600" dirty="0" smtClean="0">
                <a:cs typeface="B Nazanin" pitchFamily="2" charset="-78"/>
              </a:rPr>
              <a:t>پیشرفت </a:t>
            </a:r>
            <a:r>
              <a:rPr lang="en-US" sz="1600" dirty="0" smtClean="0">
                <a:cs typeface="B Nazanin" pitchFamily="2" charset="-78"/>
              </a:rPr>
              <a:t>P</a:t>
            </a:r>
            <a:endParaRPr lang="en-US" sz="1600" dirty="0">
              <a:cs typeface="B Nazanin" pitchFamily="2" charset="-78"/>
            </a:endParaRPr>
          </a:p>
        </p:txBody>
      </p:sp>
      <p:sp>
        <p:nvSpPr>
          <p:cNvPr id="16" name="TextBox 15"/>
          <p:cNvSpPr txBox="1"/>
          <p:nvPr/>
        </p:nvSpPr>
        <p:spPr>
          <a:xfrm>
            <a:off x="5943600" y="5958553"/>
            <a:ext cx="1044038" cy="338554"/>
          </a:xfrm>
          <a:prstGeom prst="rect">
            <a:avLst/>
          </a:prstGeom>
          <a:solidFill>
            <a:schemeClr val="bg1"/>
          </a:solidFill>
        </p:spPr>
        <p:txBody>
          <a:bodyPr wrap="square" rtlCol="0">
            <a:spAutoFit/>
          </a:bodyPr>
          <a:lstStyle/>
          <a:p>
            <a:pPr algn="r" rtl="1"/>
            <a:r>
              <a:rPr lang="fa-IR" sz="1600" dirty="0" smtClean="0">
                <a:cs typeface="B Nazanin" pitchFamily="2" charset="-78"/>
              </a:rPr>
              <a:t>رها کردن </a:t>
            </a:r>
            <a:r>
              <a:rPr lang="en-US" sz="1600" dirty="0" smtClean="0">
                <a:cs typeface="B Nazanin" pitchFamily="2" charset="-78"/>
              </a:rPr>
              <a:t>B</a:t>
            </a:r>
            <a:endParaRPr lang="en-US" sz="1600" dirty="0">
              <a:cs typeface="B Nazanin" pitchFamily="2" charset="-78"/>
            </a:endParaRPr>
          </a:p>
        </p:txBody>
      </p:sp>
      <p:sp>
        <p:nvSpPr>
          <p:cNvPr id="17" name="TextBox 16"/>
          <p:cNvSpPr txBox="1"/>
          <p:nvPr/>
        </p:nvSpPr>
        <p:spPr>
          <a:xfrm>
            <a:off x="4123857" y="5987928"/>
            <a:ext cx="1011382" cy="338554"/>
          </a:xfrm>
          <a:prstGeom prst="rect">
            <a:avLst/>
          </a:prstGeom>
          <a:solidFill>
            <a:schemeClr val="bg1"/>
          </a:solidFill>
        </p:spPr>
        <p:txBody>
          <a:bodyPr wrap="square" rtlCol="0">
            <a:spAutoFit/>
          </a:bodyPr>
          <a:lstStyle/>
          <a:p>
            <a:pPr algn="r" rtl="1"/>
            <a:r>
              <a:rPr lang="fa-IR" sz="1600" dirty="0" smtClean="0">
                <a:cs typeface="B Nazanin" pitchFamily="2" charset="-78"/>
              </a:rPr>
              <a:t>رها کردن </a:t>
            </a:r>
            <a:r>
              <a:rPr lang="en-US" sz="1600" dirty="0" smtClean="0">
                <a:cs typeface="B Nazanin" pitchFamily="2" charset="-78"/>
              </a:rPr>
              <a:t>A</a:t>
            </a:r>
            <a:endParaRPr lang="en-US" sz="1600" dirty="0">
              <a:cs typeface="B Nazanin" pitchFamily="2" charset="-78"/>
            </a:endParaRPr>
          </a:p>
        </p:txBody>
      </p:sp>
      <p:sp>
        <p:nvSpPr>
          <p:cNvPr id="18" name="TextBox 17"/>
          <p:cNvSpPr txBox="1"/>
          <p:nvPr/>
        </p:nvSpPr>
        <p:spPr>
          <a:xfrm>
            <a:off x="5080811" y="5958553"/>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گرفتن </a:t>
            </a:r>
            <a:r>
              <a:rPr lang="en-US" sz="1600" dirty="0" smtClean="0">
                <a:cs typeface="B Nazanin" pitchFamily="2" charset="-78"/>
              </a:rPr>
              <a:t>B</a:t>
            </a:r>
            <a:endParaRPr lang="en-US" sz="1600" dirty="0">
              <a:cs typeface="B Nazanin" pitchFamily="2" charset="-78"/>
            </a:endParaRPr>
          </a:p>
        </p:txBody>
      </p:sp>
      <p:sp>
        <p:nvSpPr>
          <p:cNvPr id="19" name="TextBox 18"/>
          <p:cNvSpPr txBox="1"/>
          <p:nvPr/>
        </p:nvSpPr>
        <p:spPr>
          <a:xfrm>
            <a:off x="3194705" y="5958553"/>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گرفتن </a:t>
            </a:r>
            <a:r>
              <a:rPr lang="en-US" sz="1600" dirty="0" smtClean="0">
                <a:cs typeface="B Nazanin" pitchFamily="2" charset="-78"/>
              </a:rPr>
              <a:t>A</a:t>
            </a:r>
            <a:endParaRPr lang="en-US" sz="1600" dirty="0">
              <a:cs typeface="B Nazanin" pitchFamily="2" charset="-78"/>
            </a:endParaRPr>
          </a:p>
        </p:txBody>
      </p:sp>
      <p:sp>
        <p:nvSpPr>
          <p:cNvPr id="20" name="TextBox 19"/>
          <p:cNvSpPr txBox="1"/>
          <p:nvPr/>
        </p:nvSpPr>
        <p:spPr>
          <a:xfrm>
            <a:off x="3658122" y="6510754"/>
            <a:ext cx="1070883" cy="338554"/>
          </a:xfrm>
          <a:prstGeom prst="rect">
            <a:avLst/>
          </a:prstGeom>
          <a:solidFill>
            <a:schemeClr val="bg1"/>
          </a:solidFill>
        </p:spPr>
        <p:txBody>
          <a:bodyPr wrap="square" rtlCol="0">
            <a:spAutoFit/>
          </a:bodyPr>
          <a:lstStyle/>
          <a:p>
            <a:pPr algn="r" rtl="1"/>
            <a:r>
              <a:rPr lang="fa-IR" sz="1600" dirty="0" smtClean="0">
                <a:cs typeface="B Nazanin" pitchFamily="2" charset="-78"/>
              </a:rPr>
              <a:t>نیاز به </a:t>
            </a:r>
            <a:r>
              <a:rPr lang="en-US" sz="1600" dirty="0" smtClean="0">
                <a:cs typeface="B Nazanin" pitchFamily="2" charset="-78"/>
              </a:rPr>
              <a:t>A</a:t>
            </a:r>
            <a:endParaRPr lang="en-US" sz="1600" dirty="0">
              <a:cs typeface="B Nazanin" pitchFamily="2" charset="-78"/>
            </a:endParaRPr>
          </a:p>
        </p:txBody>
      </p:sp>
      <p:sp>
        <p:nvSpPr>
          <p:cNvPr id="21" name="TextBox 20"/>
          <p:cNvSpPr txBox="1"/>
          <p:nvPr/>
        </p:nvSpPr>
        <p:spPr>
          <a:xfrm>
            <a:off x="5486400" y="6477000"/>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نیاز به </a:t>
            </a:r>
            <a:r>
              <a:rPr lang="en-US" sz="1600" dirty="0" smtClean="0">
                <a:cs typeface="B Nazanin" pitchFamily="2" charset="-78"/>
              </a:rPr>
              <a:t>B</a:t>
            </a:r>
            <a:endParaRPr lang="en-US" sz="1600" dirty="0">
              <a:cs typeface="B Nazanin" pitchFamily="2" charset="-78"/>
            </a:endParaRPr>
          </a:p>
        </p:txBody>
      </p:sp>
      <p:sp>
        <p:nvSpPr>
          <p:cNvPr id="22" name="TextBox 21"/>
          <p:cNvSpPr txBox="1"/>
          <p:nvPr/>
        </p:nvSpPr>
        <p:spPr>
          <a:xfrm>
            <a:off x="5549192" y="3735047"/>
            <a:ext cx="689853" cy="646331"/>
          </a:xfrm>
          <a:prstGeom prst="rect">
            <a:avLst/>
          </a:prstGeom>
          <a:solidFill>
            <a:schemeClr val="bg1"/>
          </a:solidFill>
        </p:spPr>
        <p:txBody>
          <a:bodyPr wrap="square" rtlCol="0">
            <a:spAutoFit/>
          </a:bodyPr>
          <a:lstStyle/>
          <a:p>
            <a:pPr algn="r" rtl="1"/>
            <a:r>
              <a:rPr lang="en-US" sz="1200" dirty="0" smtClean="0">
                <a:cs typeface="B Nazanin" pitchFamily="2" charset="-78"/>
              </a:rPr>
              <a:t>P</a:t>
            </a:r>
            <a:r>
              <a:rPr lang="fa-IR" sz="1200" dirty="0" smtClean="0">
                <a:cs typeface="B Nazanin" pitchFamily="2" charset="-78"/>
              </a:rPr>
              <a:t> و </a:t>
            </a:r>
            <a:r>
              <a:rPr lang="en-US" sz="1200" dirty="0" smtClean="0">
                <a:cs typeface="B Nazanin" pitchFamily="2" charset="-78"/>
              </a:rPr>
              <a:t>Q</a:t>
            </a:r>
            <a:r>
              <a:rPr lang="fa-IR" sz="1200" dirty="0" smtClean="0">
                <a:cs typeface="B Nazanin" pitchFamily="2" charset="-78"/>
              </a:rPr>
              <a:t> به </a:t>
            </a:r>
            <a:r>
              <a:rPr lang="en-US" sz="1200" dirty="0" smtClean="0">
                <a:cs typeface="B Nazanin" pitchFamily="2" charset="-78"/>
              </a:rPr>
              <a:t>B</a:t>
            </a:r>
            <a:r>
              <a:rPr lang="fa-IR" sz="1200" dirty="0" smtClean="0">
                <a:cs typeface="B Nazanin" pitchFamily="2" charset="-78"/>
              </a:rPr>
              <a:t> نیاز دارند</a:t>
            </a:r>
            <a:endParaRPr lang="en-US" sz="1200" dirty="0">
              <a:cs typeface="B Nazanin" pitchFamily="2" charset="-78"/>
            </a:endParaRPr>
          </a:p>
        </p:txBody>
      </p:sp>
      <p:sp>
        <p:nvSpPr>
          <p:cNvPr id="23" name="TextBox 22"/>
          <p:cNvSpPr txBox="1"/>
          <p:nvPr/>
        </p:nvSpPr>
        <p:spPr>
          <a:xfrm>
            <a:off x="3790649" y="3016330"/>
            <a:ext cx="666416" cy="646331"/>
          </a:xfrm>
          <a:prstGeom prst="rect">
            <a:avLst/>
          </a:prstGeom>
          <a:solidFill>
            <a:schemeClr val="bg1"/>
          </a:solidFill>
        </p:spPr>
        <p:txBody>
          <a:bodyPr wrap="square" rtlCol="0">
            <a:spAutoFit/>
          </a:bodyPr>
          <a:lstStyle/>
          <a:p>
            <a:pPr algn="r" rtl="1"/>
            <a:r>
              <a:rPr lang="en-US" sz="1200" dirty="0" smtClean="0">
                <a:cs typeface="B Nazanin" pitchFamily="2" charset="-78"/>
              </a:rPr>
              <a:t>P</a:t>
            </a:r>
            <a:r>
              <a:rPr lang="fa-IR" sz="1200" dirty="0" smtClean="0">
                <a:cs typeface="B Nazanin" pitchFamily="2" charset="-78"/>
              </a:rPr>
              <a:t> و </a:t>
            </a:r>
            <a:r>
              <a:rPr lang="en-US" sz="1200" dirty="0" smtClean="0">
                <a:cs typeface="B Nazanin" pitchFamily="2" charset="-78"/>
              </a:rPr>
              <a:t>Q</a:t>
            </a:r>
            <a:r>
              <a:rPr lang="fa-IR" sz="1200" dirty="0" smtClean="0">
                <a:cs typeface="B Nazanin" pitchFamily="2" charset="-78"/>
              </a:rPr>
              <a:t> به </a:t>
            </a:r>
            <a:r>
              <a:rPr lang="en-US" sz="1200" dirty="0" smtClean="0">
                <a:cs typeface="B Nazanin" pitchFamily="2" charset="-78"/>
              </a:rPr>
              <a:t>A</a:t>
            </a:r>
            <a:r>
              <a:rPr lang="fa-IR" sz="1200" dirty="0" smtClean="0">
                <a:cs typeface="B Nazanin" pitchFamily="2" charset="-78"/>
              </a:rPr>
              <a:t> نیاز دارند</a:t>
            </a:r>
            <a:endParaRPr lang="en-US" sz="1200" dirty="0">
              <a:cs typeface="B Nazanin" pitchFamily="2" charset="-78"/>
            </a:endParaRPr>
          </a:p>
        </p:txBody>
      </p:sp>
    </p:spTree>
    <p:extLst>
      <p:ext uri="{BB962C8B-B14F-4D97-AF65-F5344CB8AC3E}">
        <p14:creationId xmlns:p14="http://schemas.microsoft.com/office/powerpoint/2010/main" val="211073288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انواع منابع:</a:t>
            </a:r>
            <a:endParaRPr lang="en-US" dirty="0"/>
          </a:p>
        </p:txBody>
      </p:sp>
      <p:sp>
        <p:nvSpPr>
          <p:cNvPr id="3" name="Content Placeholder 2"/>
          <p:cNvSpPr>
            <a:spLocks noGrp="1"/>
          </p:cNvSpPr>
          <p:nvPr>
            <p:ph idx="1"/>
          </p:nvPr>
        </p:nvSpPr>
        <p:spPr>
          <a:xfrm>
            <a:off x="457200" y="1676400"/>
            <a:ext cx="8229600" cy="4419600"/>
          </a:xfrm>
        </p:spPr>
        <p:txBody>
          <a:bodyPr>
            <a:normAutofit/>
          </a:bodyPr>
          <a:lstStyle/>
          <a:p>
            <a:pPr marL="0" indent="0">
              <a:buNone/>
            </a:pPr>
            <a:r>
              <a:rPr lang="fa-IR" sz="3600" dirty="0"/>
              <a:t>منابع نقش تعیین کننده ای در بن بست دارند</a:t>
            </a:r>
            <a:r>
              <a:rPr lang="fa-IR" sz="3600" dirty="0" smtClean="0"/>
              <a:t>.</a:t>
            </a:r>
          </a:p>
          <a:p>
            <a:pPr marL="0" indent="0">
              <a:buNone/>
            </a:pPr>
            <a:endParaRPr lang="fa-IR" sz="3200" dirty="0"/>
          </a:p>
          <a:p>
            <a:pPr marL="0" indent="0">
              <a:buNone/>
            </a:pPr>
            <a:r>
              <a:rPr lang="fa-IR" sz="3600" dirty="0"/>
              <a:t>منابع به دو دسته تقسیم </a:t>
            </a:r>
            <a:r>
              <a:rPr lang="fa-IR" sz="3600" dirty="0" smtClean="0"/>
              <a:t>می شوند</a:t>
            </a:r>
            <a:r>
              <a:rPr lang="fa-IR" sz="3600" dirty="0"/>
              <a:t>:</a:t>
            </a:r>
          </a:p>
          <a:p>
            <a:pPr marL="834390" lvl="1" indent="-514350">
              <a:buFont typeface="+mj-lt"/>
              <a:buAutoNum type="arabicPeriod"/>
            </a:pPr>
            <a:r>
              <a:rPr lang="fa-IR" sz="3200" dirty="0"/>
              <a:t>منابع قابل استفاده مجدد</a:t>
            </a:r>
          </a:p>
          <a:p>
            <a:pPr marL="834390" lvl="1" indent="-514350">
              <a:buFont typeface="+mj-lt"/>
              <a:buAutoNum type="arabicPeriod"/>
            </a:pPr>
            <a:r>
              <a:rPr lang="fa-IR" sz="3200" dirty="0"/>
              <a:t>منابع مصرف شدنی یا غیر قابل استفاده مجدد</a:t>
            </a:r>
            <a:endParaRPr lang="en-US" sz="3200" dirty="0"/>
          </a:p>
          <a:p>
            <a:pPr marL="742950" indent="-742950">
              <a:buFont typeface="+mj-lt"/>
              <a:buAutoNum type="arabicPeriod"/>
            </a:pPr>
            <a:endParaRPr lang="en-US" sz="36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368961652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منابع قابل استفاده </a:t>
            </a:r>
            <a:r>
              <a:rPr lang="fa-IR" dirty="0" smtClean="0"/>
              <a:t>مجدد</a:t>
            </a:r>
            <a:endParaRPr lang="en-US" dirty="0"/>
          </a:p>
        </p:txBody>
      </p:sp>
      <p:sp>
        <p:nvSpPr>
          <p:cNvPr id="3" name="Content Placeholder 2"/>
          <p:cNvSpPr>
            <a:spLocks noGrp="1"/>
          </p:cNvSpPr>
          <p:nvPr>
            <p:ph idx="1"/>
          </p:nvPr>
        </p:nvSpPr>
        <p:spPr>
          <a:xfrm>
            <a:off x="304800" y="1676400"/>
            <a:ext cx="8229600" cy="4419600"/>
          </a:xfrm>
        </p:spPr>
        <p:txBody>
          <a:bodyPr>
            <a:normAutofit/>
          </a:bodyPr>
          <a:lstStyle/>
          <a:p>
            <a:pPr algn="just">
              <a:lnSpc>
                <a:spcPct val="150000"/>
              </a:lnSpc>
            </a:pPr>
            <a:r>
              <a:rPr lang="fa-IR" sz="2800" dirty="0" smtClean="0"/>
              <a:t>منبع </a:t>
            </a:r>
            <a:r>
              <a:rPr lang="fa-IR" sz="2800" dirty="0"/>
              <a:t>قابل استفاده مجدد، منبعي است كه در هر زمان فقط يك فرآيند مي تواند از آن استفاده كند و در اثر آن استفاده، تمام نمي شود. </a:t>
            </a:r>
            <a:endParaRPr lang="en-US" sz="2800" dirty="0"/>
          </a:p>
          <a:p>
            <a:pPr algn="just">
              <a:lnSpc>
                <a:spcPct val="150000"/>
              </a:lnSpc>
            </a:pPr>
            <a:r>
              <a:rPr lang="fa-IR" sz="2800" dirty="0"/>
              <a:t>نمونه هايي از اين منابع پردازنده ها، كانال هاي </a:t>
            </a:r>
            <a:r>
              <a:rPr lang="en-US" sz="2800" dirty="0"/>
              <a:t>I/O</a:t>
            </a:r>
            <a:r>
              <a:rPr lang="fa-IR" sz="2800" dirty="0"/>
              <a:t>، حافظه اصلي و ثانويه، دستگاه ها، و ساختمان داده هايي مثل فايل ها، بانك ها اطلاعاتي و سمافورها هستند</a:t>
            </a:r>
            <a:r>
              <a:rPr lang="fa-IR" sz="2800" dirty="0" smtClean="0"/>
              <a:t>.</a:t>
            </a:r>
            <a:endParaRPr lang="fa-IR" sz="28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16760151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1102" y="5626302"/>
            <a:ext cx="9122898" cy="6096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10651" y="685800"/>
            <a:ext cx="7543800" cy="609600"/>
          </a:xfrm>
        </p:spPr>
        <p:txBody>
          <a:bodyPr/>
          <a:lstStyle/>
          <a:p>
            <a:r>
              <a:rPr lang="fa-IR" sz="3600" dirty="0" smtClean="0"/>
              <a:t>مثالی از بن بست و منابع قابل استفاده مجدد:</a:t>
            </a:r>
            <a:endParaRPr lang="en-US" sz="3600" dirty="0"/>
          </a:p>
        </p:txBody>
      </p:sp>
      <p:sp>
        <p:nvSpPr>
          <p:cNvPr id="3" name="Content Placeholder 2"/>
          <p:cNvSpPr>
            <a:spLocks noGrp="1"/>
          </p:cNvSpPr>
          <p:nvPr>
            <p:ph idx="1"/>
          </p:nvPr>
        </p:nvSpPr>
        <p:spPr>
          <a:xfrm>
            <a:off x="685800" y="1447800"/>
            <a:ext cx="8153400" cy="1371600"/>
          </a:xfrm>
        </p:spPr>
        <p:txBody>
          <a:bodyPr>
            <a:normAutofit/>
          </a:bodyPr>
          <a:lstStyle/>
          <a:p>
            <a:pPr marL="0" indent="0" algn="just">
              <a:buNone/>
            </a:pPr>
            <a:r>
              <a:rPr lang="fa-IR" dirty="0"/>
              <a:t>دو فرآيند را در نظر بگيريد كه براي دستيابي انحصاري به فايل ديسك </a:t>
            </a:r>
            <a:r>
              <a:rPr lang="en-US" dirty="0"/>
              <a:t>D</a:t>
            </a:r>
            <a:r>
              <a:rPr lang="fa-IR" dirty="0"/>
              <a:t> و گرداننده نوار </a:t>
            </a:r>
            <a:r>
              <a:rPr lang="en-US" dirty="0"/>
              <a:t>T</a:t>
            </a:r>
            <a:r>
              <a:rPr lang="fa-IR" dirty="0"/>
              <a:t> با هم رقابت مي كنند. برنامه هاي درگير در </a:t>
            </a:r>
            <a:r>
              <a:rPr lang="fa-IR" dirty="0" smtClean="0"/>
              <a:t>شکل زیر نشان </a:t>
            </a:r>
            <a:r>
              <a:rPr lang="fa-IR" dirty="0"/>
              <a:t>داده شده اند</a:t>
            </a:r>
            <a:r>
              <a:rPr lang="fa-IR" dirty="0" smtClean="0"/>
              <a:t>.</a:t>
            </a:r>
            <a:endParaRPr lang="fa-IR" dirty="0"/>
          </a:p>
        </p:txBody>
      </p:sp>
      <p:pic>
        <p:nvPicPr>
          <p:cNvPr id="5" name="Picture 4"/>
          <p:cNvPicPr>
            <a:picLocks noChangeAspect="1" noChangeArrowheads="1"/>
          </p:cNvPicPr>
          <p:nvPr/>
        </p:nvPicPr>
        <p:blipFill>
          <a:blip r:embed="rId2"/>
          <a:srcRect l="8333" t="15668" r="18604" b="24588"/>
          <a:stretch>
            <a:fillRect/>
          </a:stretch>
        </p:blipFill>
        <p:spPr bwMode="auto">
          <a:xfrm>
            <a:off x="1534551" y="2822917"/>
            <a:ext cx="6096000" cy="3738537"/>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94918446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1102" y="5626302"/>
            <a:ext cx="9122898" cy="6096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10651" y="685800"/>
            <a:ext cx="7543800" cy="609600"/>
          </a:xfrm>
        </p:spPr>
        <p:txBody>
          <a:bodyPr/>
          <a:lstStyle/>
          <a:p>
            <a:r>
              <a:rPr lang="fa-IR" sz="3600" dirty="0" smtClean="0"/>
              <a:t>مثالی از بن بست و منابع قابل استفاده مجدد:</a:t>
            </a:r>
            <a:endParaRPr lang="en-US" sz="3600" dirty="0"/>
          </a:p>
        </p:txBody>
      </p:sp>
      <p:sp>
        <p:nvSpPr>
          <p:cNvPr id="3" name="Content Placeholder 2"/>
          <p:cNvSpPr>
            <a:spLocks noGrp="1"/>
          </p:cNvSpPr>
          <p:nvPr>
            <p:ph idx="1"/>
          </p:nvPr>
        </p:nvSpPr>
        <p:spPr>
          <a:xfrm>
            <a:off x="304800" y="1447800"/>
            <a:ext cx="8534400" cy="4178502"/>
          </a:xfrm>
        </p:spPr>
        <p:txBody>
          <a:bodyPr>
            <a:normAutofit/>
          </a:bodyPr>
          <a:lstStyle/>
          <a:p>
            <a:pPr>
              <a:lnSpc>
                <a:spcPct val="110000"/>
              </a:lnSpc>
              <a:defRPr/>
            </a:pPr>
            <a:r>
              <a:rPr lang="fa-IR" dirty="0"/>
              <a:t>بن بست وقتي رخ مي دهد كه هر فرآيند يك منبع را در اختيار داشته باشد و ديگري را درخواست كند</a:t>
            </a:r>
            <a:r>
              <a:rPr lang="fa-IR" dirty="0" smtClean="0"/>
              <a:t>.</a:t>
            </a:r>
          </a:p>
          <a:p>
            <a:pPr>
              <a:lnSpc>
                <a:spcPct val="110000"/>
              </a:lnSpc>
              <a:defRPr/>
            </a:pPr>
            <a:r>
              <a:rPr lang="fa-IR" dirty="0" smtClean="0"/>
              <a:t>به عنوان مثال دنباله اجرای زیر منجر به بن بست می شود:</a:t>
            </a:r>
            <a:endParaRPr lang="en-US" dirty="0" smtClean="0"/>
          </a:p>
          <a:p>
            <a:pPr>
              <a:lnSpc>
                <a:spcPct val="110000"/>
              </a:lnSpc>
              <a:defRPr/>
            </a:pPr>
            <a:endParaRPr lang="en-US" dirty="0"/>
          </a:p>
          <a:p>
            <a:pPr>
              <a:lnSpc>
                <a:spcPct val="110000"/>
              </a:lnSpc>
              <a:defRPr/>
            </a:pPr>
            <a:endParaRPr lang="en-US" dirty="0" smtClean="0"/>
          </a:p>
          <a:p>
            <a:pPr>
              <a:lnSpc>
                <a:spcPct val="110000"/>
              </a:lnSpc>
              <a:defRPr/>
            </a:pPr>
            <a:endParaRPr lang="en-US" dirty="0"/>
          </a:p>
          <a:p>
            <a:pPr>
              <a:lnSpc>
                <a:spcPct val="110000"/>
              </a:lnSpc>
              <a:defRPr/>
            </a:pPr>
            <a:endParaRPr lang="fa-IR" dirty="0" smtClean="0"/>
          </a:p>
          <a:p>
            <a:pPr marL="0" indent="0" rtl="0">
              <a:lnSpc>
                <a:spcPct val="110000"/>
              </a:lnSpc>
              <a:buNone/>
              <a:defRPr/>
            </a:pPr>
            <a:r>
              <a:rPr lang="en-US" dirty="0" smtClean="0"/>
              <a:t>p0, p1, q0, q1, p2, q2</a:t>
            </a:r>
            <a:endParaRPr lang="en-US" dirty="0"/>
          </a:p>
        </p:txBody>
      </p:sp>
      <p:pic>
        <p:nvPicPr>
          <p:cNvPr id="6" name="Picture 5"/>
          <p:cNvPicPr>
            <a:picLocks noChangeAspect="1" noChangeArrowheads="1"/>
          </p:cNvPicPr>
          <p:nvPr/>
        </p:nvPicPr>
        <p:blipFill>
          <a:blip r:embed="rId2"/>
          <a:srcRect l="8333" t="15668" r="18604" b="24588"/>
          <a:stretch>
            <a:fillRect/>
          </a:stretch>
        </p:blipFill>
        <p:spPr bwMode="auto">
          <a:xfrm>
            <a:off x="200465" y="3733800"/>
            <a:ext cx="4859230" cy="2980054"/>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79618254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1102" y="5626302"/>
            <a:ext cx="9122898" cy="6096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0464" y="685800"/>
            <a:ext cx="8638735" cy="609600"/>
          </a:xfrm>
        </p:spPr>
        <p:txBody>
          <a:bodyPr/>
          <a:lstStyle/>
          <a:p>
            <a:r>
              <a:rPr lang="fa-IR" sz="3600" dirty="0" smtClean="0"/>
              <a:t>مثالی</a:t>
            </a:r>
            <a:r>
              <a:rPr lang="en-US" sz="3600" dirty="0" smtClean="0"/>
              <a:t> </a:t>
            </a:r>
            <a:r>
              <a:rPr lang="fa-IR" sz="3600" dirty="0" smtClean="0"/>
              <a:t>دیگر از بن بست با منبع</a:t>
            </a:r>
            <a:r>
              <a:rPr lang="en-US" sz="3600" dirty="0" smtClean="0"/>
              <a:t> </a:t>
            </a:r>
            <a:r>
              <a:rPr lang="fa-IR" sz="3600" dirty="0" smtClean="0"/>
              <a:t>قابل استفاده مجدد:</a:t>
            </a:r>
            <a:endParaRPr lang="en-US" sz="3600" dirty="0"/>
          </a:p>
        </p:txBody>
      </p:sp>
      <p:sp>
        <p:nvSpPr>
          <p:cNvPr id="3" name="Content Placeholder 2"/>
          <p:cNvSpPr>
            <a:spLocks noGrp="1"/>
          </p:cNvSpPr>
          <p:nvPr>
            <p:ph idx="1"/>
          </p:nvPr>
        </p:nvSpPr>
        <p:spPr>
          <a:xfrm>
            <a:off x="304800" y="1447800"/>
            <a:ext cx="8534400" cy="5181600"/>
          </a:xfrm>
        </p:spPr>
        <p:txBody>
          <a:bodyPr>
            <a:normAutofit/>
          </a:bodyPr>
          <a:lstStyle/>
          <a:p>
            <a:pPr algn="just">
              <a:spcBef>
                <a:spcPct val="50000"/>
              </a:spcBef>
              <a:defRPr/>
            </a:pPr>
            <a:r>
              <a:rPr lang="fa-IR" dirty="0"/>
              <a:t>درخواست هاي حافظه اصلي</a:t>
            </a:r>
            <a:r>
              <a:rPr lang="fa-IR" dirty="0" smtClean="0"/>
              <a:t>، مثال </a:t>
            </a:r>
            <a:r>
              <a:rPr lang="fa-IR" dirty="0"/>
              <a:t>ديگري از بن بست ناشي از درگيري منابع قابلِ استفاده مجدد است. </a:t>
            </a:r>
            <a:endParaRPr lang="fa-IR" dirty="0" smtClean="0"/>
          </a:p>
          <a:p>
            <a:pPr marL="320040" lvl="1" indent="0" algn="just">
              <a:spcBef>
                <a:spcPct val="50000"/>
              </a:spcBef>
              <a:buNone/>
              <a:defRPr/>
            </a:pPr>
            <a:r>
              <a:rPr lang="fa-IR" dirty="0" smtClean="0"/>
              <a:t>فرض </a:t>
            </a:r>
            <a:r>
              <a:rPr lang="fa-IR" dirty="0"/>
              <a:t>كنيد فضايي براي تخصيص 200 كيلوبايت وجود دارد و درخواست هاي زير انجام مي شود:</a:t>
            </a:r>
            <a:endParaRPr lang="en-US" dirty="0"/>
          </a:p>
          <a:p>
            <a:pPr algn="just">
              <a:lnSpc>
                <a:spcPct val="110000"/>
              </a:lnSpc>
              <a:defRPr/>
            </a:pPr>
            <a:endParaRPr lang="en-US" dirty="0"/>
          </a:p>
          <a:p>
            <a:pPr algn="just">
              <a:lnSpc>
                <a:spcPct val="110000"/>
              </a:lnSpc>
              <a:defRPr/>
            </a:pPr>
            <a:endParaRPr lang="en-US" dirty="0" smtClean="0"/>
          </a:p>
          <a:p>
            <a:pPr algn="just">
              <a:lnSpc>
                <a:spcPct val="110000"/>
              </a:lnSpc>
              <a:defRPr/>
            </a:pPr>
            <a:endParaRPr lang="en-US" dirty="0"/>
          </a:p>
          <a:p>
            <a:pPr algn="just">
              <a:lnSpc>
                <a:spcPct val="110000"/>
              </a:lnSpc>
              <a:defRPr/>
            </a:pPr>
            <a:endParaRPr lang="fa-IR" dirty="0" smtClean="0"/>
          </a:p>
          <a:p>
            <a:pPr algn="just">
              <a:lnSpc>
                <a:spcPct val="110000"/>
              </a:lnSpc>
              <a:defRPr/>
            </a:pPr>
            <a:endParaRPr lang="fa-IR" dirty="0" smtClean="0"/>
          </a:p>
          <a:p>
            <a:pPr marL="320040" lvl="1" indent="0" algn="just">
              <a:spcBef>
                <a:spcPct val="50000"/>
              </a:spcBef>
              <a:buNone/>
              <a:defRPr/>
            </a:pPr>
            <a:r>
              <a:rPr lang="fa-IR" dirty="0"/>
              <a:t>اگر هر دو منبع </a:t>
            </a:r>
            <a:r>
              <a:rPr lang="fa-IR" dirty="0" smtClean="0"/>
              <a:t>تا درخواست </a:t>
            </a:r>
            <a:r>
              <a:rPr lang="fa-IR" dirty="0"/>
              <a:t>دوم خود </a:t>
            </a:r>
            <a:r>
              <a:rPr lang="fa-IR" dirty="0" smtClean="0"/>
              <a:t>پیش روند، </a:t>
            </a:r>
            <a:r>
              <a:rPr lang="fa-IR" dirty="0"/>
              <a:t>بن بست رخ مي دهد.</a:t>
            </a:r>
            <a:endParaRPr lang="en-US" dirty="0"/>
          </a:p>
        </p:txBody>
      </p:sp>
      <p:pic>
        <p:nvPicPr>
          <p:cNvPr id="8" name="Picture 8"/>
          <p:cNvPicPr>
            <a:picLocks noChangeAspect="1" noChangeArrowheads="1"/>
          </p:cNvPicPr>
          <p:nvPr/>
        </p:nvPicPr>
        <p:blipFill>
          <a:blip r:embed="rId2"/>
          <a:srcRect l="6853" t="18056" r="28857" b="53168"/>
          <a:stretch>
            <a:fillRect/>
          </a:stretch>
        </p:blipFill>
        <p:spPr bwMode="auto">
          <a:xfrm>
            <a:off x="914400" y="3581400"/>
            <a:ext cx="7136486" cy="2044902"/>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a:xfrm>
            <a:off x="8229600" y="6400800"/>
            <a:ext cx="762000" cy="365125"/>
          </a:xfrm>
        </p:spPr>
        <p:txBody>
          <a:bodyPr/>
          <a:lstStyle/>
          <a:p>
            <a:fld id="{B6F15528-21DE-4FAA-801E-634DDDAF4B2B}" type="slidenum">
              <a:rPr lang="en-US" smtClean="0"/>
              <a:pPr/>
              <a:t>15</a:t>
            </a:fld>
            <a:endParaRPr lang="en-US" dirty="0"/>
          </a:p>
        </p:txBody>
      </p:sp>
    </p:spTree>
    <p:extLst>
      <p:ext uri="{BB962C8B-B14F-4D97-AF65-F5344CB8AC3E}">
        <p14:creationId xmlns:p14="http://schemas.microsoft.com/office/powerpoint/2010/main" val="267136512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منابع مصرف </a:t>
            </a:r>
            <a:r>
              <a:rPr lang="fa-IR" dirty="0" smtClean="0"/>
              <a:t>شدني</a:t>
            </a:r>
            <a:endParaRPr lang="en-US" dirty="0"/>
          </a:p>
        </p:txBody>
      </p:sp>
      <p:sp>
        <p:nvSpPr>
          <p:cNvPr id="3" name="Content Placeholder 2"/>
          <p:cNvSpPr>
            <a:spLocks noGrp="1"/>
          </p:cNvSpPr>
          <p:nvPr>
            <p:ph idx="1"/>
          </p:nvPr>
        </p:nvSpPr>
        <p:spPr>
          <a:xfrm>
            <a:off x="228600" y="1676400"/>
            <a:ext cx="8686800" cy="4419600"/>
          </a:xfrm>
        </p:spPr>
        <p:txBody>
          <a:bodyPr>
            <a:normAutofit/>
          </a:bodyPr>
          <a:lstStyle/>
          <a:p>
            <a:pPr algn="just"/>
            <a:r>
              <a:rPr lang="fa-IR" sz="2800" dirty="0"/>
              <a:t>منبع مصرف شدني</a:t>
            </a:r>
            <a:r>
              <a:rPr lang="fa-IR" sz="2800" dirty="0" smtClean="0"/>
              <a:t>، منبعي </a:t>
            </a:r>
            <a:r>
              <a:rPr lang="fa-IR" sz="2800" dirty="0"/>
              <a:t>است كه قابل ايجاد (توليد) </a:t>
            </a:r>
            <a:r>
              <a:rPr lang="fa-IR" sz="2800" dirty="0" smtClean="0"/>
              <a:t>و قابل از </a:t>
            </a:r>
            <a:r>
              <a:rPr lang="fa-IR" sz="2800" dirty="0"/>
              <a:t>بين رفتن (مصرف شدن) باشد. </a:t>
            </a:r>
            <a:endParaRPr lang="fa-IR" sz="2800" dirty="0" smtClean="0"/>
          </a:p>
          <a:p>
            <a:pPr algn="just"/>
            <a:r>
              <a:rPr lang="fa-IR" sz="2800" dirty="0" smtClean="0"/>
              <a:t>معمولاً، تعداد </a:t>
            </a:r>
            <a:r>
              <a:rPr lang="fa-IR" sz="2800" dirty="0"/>
              <a:t>منابع مصرف شدني از نوع خاص</a:t>
            </a:r>
            <a:r>
              <a:rPr lang="fa-IR" sz="2800" dirty="0" smtClean="0"/>
              <a:t>، محدود </a:t>
            </a:r>
            <a:r>
              <a:rPr lang="fa-IR" sz="2800" dirty="0"/>
              <a:t>نيست. </a:t>
            </a:r>
            <a:endParaRPr lang="fa-IR" sz="2800" dirty="0" smtClean="0"/>
          </a:p>
          <a:p>
            <a:pPr algn="just"/>
            <a:r>
              <a:rPr lang="fa-IR" sz="2800" dirty="0" smtClean="0"/>
              <a:t>ممکن است که یک فرآيند </a:t>
            </a:r>
            <a:r>
              <a:rPr lang="fa-IR" sz="2800" dirty="0"/>
              <a:t>توليدكننده </a:t>
            </a:r>
            <a:r>
              <a:rPr lang="fa-IR" sz="2800" dirty="0" smtClean="0"/>
              <a:t>ي غیر مسدود تعداد </a:t>
            </a:r>
            <a:r>
              <a:rPr lang="fa-IR" sz="2800" dirty="0"/>
              <a:t>زيادي </a:t>
            </a:r>
            <a:r>
              <a:rPr lang="fa-IR" sz="2800" dirty="0" smtClean="0"/>
              <a:t>از اين </a:t>
            </a:r>
            <a:r>
              <a:rPr lang="fa-IR" sz="2800" dirty="0"/>
              <a:t>منابع را توليد كند</a:t>
            </a:r>
            <a:r>
              <a:rPr lang="fa-IR" sz="2800" dirty="0" smtClean="0"/>
              <a:t>. وقتي از این منبع تعدادی در </a:t>
            </a:r>
            <a:r>
              <a:rPr lang="fa-IR" sz="2800" dirty="0"/>
              <a:t>اختيار فرآيندي قرار گرفت</a:t>
            </a:r>
            <a:r>
              <a:rPr lang="fa-IR" sz="2800" dirty="0" smtClean="0"/>
              <a:t>، آن تعداد منبع </a:t>
            </a:r>
            <a:r>
              <a:rPr lang="fa-IR" sz="2800" dirty="0"/>
              <a:t>از بين مي رود</a:t>
            </a:r>
            <a:r>
              <a:rPr lang="fa-IR" sz="2800" dirty="0" smtClean="0"/>
              <a:t>.</a:t>
            </a:r>
          </a:p>
          <a:p>
            <a:pPr algn="just"/>
            <a:r>
              <a:rPr lang="fa-IR" sz="2800" dirty="0" smtClean="0"/>
              <a:t>نمونه </a:t>
            </a:r>
            <a:r>
              <a:rPr lang="fa-IR" sz="2800" dirty="0"/>
              <a:t>هايي از منابع مصرف شدني وقفه ها</a:t>
            </a:r>
            <a:r>
              <a:rPr lang="fa-IR" sz="2800" dirty="0" smtClean="0"/>
              <a:t>، سيگنال </a:t>
            </a:r>
            <a:r>
              <a:rPr lang="fa-IR" sz="2800" dirty="0"/>
              <a:t>ها، پيام ها، و اطلاعات موجود در ميانگيرهاي </a:t>
            </a:r>
            <a:r>
              <a:rPr lang="en-US" sz="2800" dirty="0"/>
              <a:t>I/O</a:t>
            </a:r>
            <a:r>
              <a:rPr lang="fa-IR" sz="2800" dirty="0"/>
              <a:t> هستند</a:t>
            </a:r>
            <a:r>
              <a:rPr lang="fa-IR" sz="2800" dirty="0" smtClean="0"/>
              <a:t>.</a:t>
            </a:r>
            <a:endParaRPr lang="fa-IR" sz="2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1762354063"/>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458200" cy="838200"/>
          </a:xfrm>
        </p:spPr>
        <p:txBody>
          <a:bodyPr/>
          <a:lstStyle/>
          <a:p>
            <a:r>
              <a:rPr lang="fa-IR" sz="4000" dirty="0"/>
              <a:t>مثالي از بن بست ناشي از منابع مصرف </a:t>
            </a:r>
            <a:r>
              <a:rPr lang="fa-IR" sz="4000" dirty="0" smtClean="0"/>
              <a:t>شدني:</a:t>
            </a:r>
            <a:endParaRPr lang="en-US" sz="4000" dirty="0"/>
          </a:p>
        </p:txBody>
      </p:sp>
      <p:sp>
        <p:nvSpPr>
          <p:cNvPr id="3" name="Content Placeholder 2"/>
          <p:cNvSpPr>
            <a:spLocks noGrp="1"/>
          </p:cNvSpPr>
          <p:nvPr>
            <p:ph idx="1"/>
          </p:nvPr>
        </p:nvSpPr>
        <p:spPr>
          <a:xfrm>
            <a:off x="304800" y="1676400"/>
            <a:ext cx="8546123" cy="4495800"/>
          </a:xfrm>
        </p:spPr>
        <p:txBody>
          <a:bodyPr/>
          <a:lstStyle/>
          <a:p>
            <a:pPr marL="0" indent="0">
              <a:buNone/>
            </a:pPr>
            <a:r>
              <a:rPr lang="fa-IR" dirty="0" smtClean="0"/>
              <a:t>دو </a:t>
            </a:r>
            <a:r>
              <a:rPr lang="fa-IR" dirty="0"/>
              <a:t>فرآيند زير را درنظر بگيريد كه </a:t>
            </a:r>
            <a:r>
              <a:rPr lang="fa-IR" dirty="0" smtClean="0"/>
              <a:t>هر فرآيند </a:t>
            </a:r>
            <a:r>
              <a:rPr lang="fa-IR" dirty="0"/>
              <a:t>سعي مي كند پيامي را از فرآيند ديگر دريافت كند </a:t>
            </a:r>
            <a:r>
              <a:rPr lang="fa-IR" dirty="0" smtClean="0"/>
              <a:t>و سپس </a:t>
            </a:r>
            <a:r>
              <a:rPr lang="fa-IR" dirty="0"/>
              <a:t>پيامي را به فرآيند ديگر بفرستد:</a:t>
            </a:r>
            <a:endParaRPr lang="en-US" dirty="0"/>
          </a:p>
          <a:p>
            <a:endParaRPr lang="fa-IR" dirty="0" smtClean="0"/>
          </a:p>
          <a:p>
            <a:endParaRPr lang="fa-IR" dirty="0"/>
          </a:p>
          <a:p>
            <a:endParaRPr lang="fa-IR" dirty="0" smtClean="0"/>
          </a:p>
          <a:p>
            <a:endParaRPr lang="fa-IR" dirty="0"/>
          </a:p>
          <a:p>
            <a:endParaRPr lang="fa-IR" dirty="0" smtClean="0"/>
          </a:p>
          <a:p>
            <a:endParaRPr lang="fa-IR" dirty="0" smtClean="0"/>
          </a:p>
          <a:p>
            <a:pPr marL="0" indent="0">
              <a:buNone/>
            </a:pPr>
            <a:r>
              <a:rPr lang="fa-IR" dirty="0"/>
              <a:t>اگر </a:t>
            </a:r>
            <a:r>
              <a:rPr lang="en-US" dirty="0"/>
              <a:t>Receive</a:t>
            </a:r>
            <a:r>
              <a:rPr lang="fa-IR" dirty="0"/>
              <a:t> </a:t>
            </a:r>
            <a:r>
              <a:rPr lang="fa-IR" dirty="0" smtClean="0"/>
              <a:t>مسدود شونده باشد (</a:t>
            </a:r>
            <a:r>
              <a:rPr lang="fa-IR" dirty="0"/>
              <a:t>يعني فرآيندگيرنده </a:t>
            </a:r>
            <a:r>
              <a:rPr lang="fa-IR" dirty="0" smtClean="0"/>
              <a:t>تا پيامی را دریافت نکند، منتظر بماند)، بن </a:t>
            </a:r>
            <a:r>
              <a:rPr lang="fa-IR" dirty="0"/>
              <a:t>بست رخ مي دهد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pic>
        <p:nvPicPr>
          <p:cNvPr id="5" name="Picture 7"/>
          <p:cNvPicPr>
            <a:picLocks noChangeAspect="1" noChangeArrowheads="1"/>
          </p:cNvPicPr>
          <p:nvPr/>
        </p:nvPicPr>
        <p:blipFill>
          <a:blip r:embed="rId2"/>
          <a:srcRect l="6836" t="18056" r="9668" b="38693"/>
          <a:stretch>
            <a:fillRect/>
          </a:stretch>
        </p:blipFill>
        <p:spPr bwMode="auto">
          <a:xfrm>
            <a:off x="1295400" y="2895600"/>
            <a:ext cx="6787558" cy="2125662"/>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8928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762000" y="457200"/>
            <a:ext cx="7848600" cy="838200"/>
          </a:xfrm>
        </p:spPr>
        <p:txBody>
          <a:bodyPr/>
          <a:lstStyle/>
          <a:p>
            <a:pPr eaLnBrk="1" hangingPunct="1"/>
            <a:r>
              <a:rPr lang="fa-IR" sz="3600" dirty="0" smtClean="0"/>
              <a:t>گراف تخصیص منابع:</a:t>
            </a:r>
            <a:endParaRPr lang="en-US" sz="3600" dirty="0" smtClean="0"/>
          </a:p>
        </p:txBody>
      </p:sp>
      <p:sp>
        <p:nvSpPr>
          <p:cNvPr id="19459" name="Rectangle 3"/>
          <p:cNvSpPr>
            <a:spLocks noGrp="1" noChangeArrowheads="1"/>
          </p:cNvSpPr>
          <p:nvPr>
            <p:ph type="body" idx="1"/>
          </p:nvPr>
        </p:nvSpPr>
        <p:spPr>
          <a:xfrm>
            <a:off x="304800" y="1371600"/>
            <a:ext cx="8534400" cy="2633662"/>
          </a:xfrm>
        </p:spPr>
        <p:txBody>
          <a:bodyPr/>
          <a:lstStyle/>
          <a:p>
            <a:pPr algn="just" eaLnBrk="1" hangingPunct="1">
              <a:lnSpc>
                <a:spcPct val="90000"/>
              </a:lnSpc>
            </a:pPr>
            <a:r>
              <a:rPr lang="fa-IR" dirty="0" smtClean="0"/>
              <a:t>گراف تخصیص منابع یک گراف جهت دار است که نحوه تخصیص منابع به فرایند ها را در هر لحظه از زمان نشان می دهد.</a:t>
            </a:r>
          </a:p>
          <a:p>
            <a:pPr algn="just" eaLnBrk="1" hangingPunct="1">
              <a:lnSpc>
                <a:spcPct val="90000"/>
              </a:lnSpc>
            </a:pPr>
            <a:r>
              <a:rPr lang="fa-IR" dirty="0" smtClean="0"/>
              <a:t>برای تشخیص بن بست باید گراف تخصیص منابع را بعد از هر درخواست، هر تخصیص، یا هر ترخیص به روز کرد.</a:t>
            </a:r>
          </a:p>
          <a:p>
            <a:pPr algn="just" eaLnBrk="1" hangingPunct="1">
              <a:lnSpc>
                <a:spcPct val="90000"/>
              </a:lnSpc>
            </a:pPr>
            <a:r>
              <a:rPr lang="fa-IR" dirty="0" smtClean="0"/>
              <a:t>در گراف ، منابع را با مربع و فرایند را با دایره نشان می دهیم.</a:t>
            </a:r>
          </a:p>
          <a:p>
            <a:pPr algn="just" eaLnBrk="1" hangingPunct="1">
              <a:lnSpc>
                <a:spcPct val="90000"/>
              </a:lnSpc>
            </a:pPr>
            <a:r>
              <a:rPr lang="fa-IR" dirty="0" smtClean="0"/>
              <a:t>وجود چرخه در گراف بیانگر بروز بن بست است.</a:t>
            </a:r>
            <a:endParaRPr lang="en-US" dirty="0" smtClean="0"/>
          </a:p>
        </p:txBody>
      </p:sp>
      <p:pic>
        <p:nvPicPr>
          <p:cNvPr id="2560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924884"/>
            <a:ext cx="8639104" cy="180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2" name="Text Box 16"/>
          <p:cNvSpPr txBox="1">
            <a:spLocks noChangeArrowheads="1"/>
          </p:cNvSpPr>
          <p:nvPr/>
        </p:nvSpPr>
        <p:spPr bwMode="auto">
          <a:xfrm>
            <a:off x="5148263" y="5181600"/>
            <a:ext cx="2952750" cy="369888"/>
          </a:xfrm>
          <a:prstGeom prst="rect">
            <a:avLst/>
          </a:prstGeom>
          <a:solidFill>
            <a:schemeClr val="accent2"/>
          </a:solidFill>
          <a:ln w="9525">
            <a:solidFill>
              <a:schemeClr val="bg1"/>
            </a:solidFill>
            <a:miter lim="800000"/>
            <a:headEnd/>
            <a:tailEnd/>
          </a:ln>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r" rtl="1" eaLnBrk="1" hangingPunct="1"/>
            <a:r>
              <a:rPr lang="fa-IR" dirty="0" smtClean="0">
                <a:cs typeface="B Nazanin" pitchFamily="2" charset="-78"/>
              </a:rPr>
              <a:t>فرایند </a:t>
            </a:r>
            <a:r>
              <a:rPr lang="en-US" dirty="0" smtClean="0">
                <a:cs typeface="B Nazanin" pitchFamily="2" charset="-78"/>
              </a:rPr>
              <a:t>P1</a:t>
            </a:r>
            <a:r>
              <a:rPr lang="fa-IR" dirty="0" smtClean="0">
                <a:cs typeface="B Nazanin" pitchFamily="2" charset="-78"/>
              </a:rPr>
              <a:t>  </a:t>
            </a:r>
            <a:r>
              <a:rPr lang="fa-IR" dirty="0">
                <a:cs typeface="B Nazanin" pitchFamily="2" charset="-78"/>
              </a:rPr>
              <a:t>منبع </a:t>
            </a:r>
            <a:r>
              <a:rPr lang="en-US" dirty="0">
                <a:cs typeface="B Nazanin" pitchFamily="2" charset="-78"/>
              </a:rPr>
              <a:t>Ra</a:t>
            </a:r>
            <a:r>
              <a:rPr lang="fa-IR" dirty="0">
                <a:cs typeface="B Nazanin" pitchFamily="2" charset="-78"/>
              </a:rPr>
              <a:t> را در اختیار دارد</a:t>
            </a:r>
            <a:endParaRPr lang="en-US" dirty="0">
              <a:cs typeface="B Nazanin" pitchFamily="2" charset="-78"/>
            </a:endParaRPr>
          </a:p>
        </p:txBody>
      </p:sp>
      <p:sp>
        <p:nvSpPr>
          <p:cNvPr id="19473" name="Text Box 17"/>
          <p:cNvSpPr txBox="1">
            <a:spLocks noChangeArrowheads="1"/>
          </p:cNvSpPr>
          <p:nvPr/>
        </p:nvSpPr>
        <p:spPr bwMode="auto">
          <a:xfrm>
            <a:off x="849386" y="5181600"/>
            <a:ext cx="2952750" cy="369888"/>
          </a:xfrm>
          <a:prstGeom prst="rect">
            <a:avLst/>
          </a:prstGeom>
          <a:solidFill>
            <a:schemeClr val="accent2"/>
          </a:solidFill>
          <a:ln>
            <a:noFill/>
          </a:ln>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r" rtl="1" eaLnBrk="1" hangingPunct="1"/>
            <a:r>
              <a:rPr lang="fa-IR" dirty="0">
                <a:cs typeface="B Nazanin" pitchFamily="2" charset="-78"/>
              </a:rPr>
              <a:t>فرایند </a:t>
            </a:r>
            <a:r>
              <a:rPr lang="en-US" dirty="0">
                <a:cs typeface="B Nazanin" pitchFamily="2" charset="-78"/>
              </a:rPr>
              <a:t>P1</a:t>
            </a:r>
            <a:r>
              <a:rPr lang="fa-IR" dirty="0">
                <a:cs typeface="B Nazanin" pitchFamily="2" charset="-78"/>
              </a:rPr>
              <a:t>  در انتظار منبع </a:t>
            </a:r>
            <a:r>
              <a:rPr lang="en-US" dirty="0">
                <a:cs typeface="B Nazanin" pitchFamily="2" charset="-78"/>
              </a:rPr>
              <a:t>Ra</a:t>
            </a:r>
            <a:r>
              <a:rPr lang="fa-IR" dirty="0">
                <a:cs typeface="B Nazanin" pitchFamily="2" charset="-78"/>
              </a:rPr>
              <a:t> است</a:t>
            </a:r>
            <a:endParaRPr lang="en-US" dirty="0">
              <a:cs typeface="B Nazanin" pitchFamily="2" charset="-78"/>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33174688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838200" y="533400"/>
            <a:ext cx="7543800" cy="609600"/>
          </a:xfrm>
        </p:spPr>
        <p:txBody>
          <a:bodyPr/>
          <a:lstStyle/>
          <a:p>
            <a:r>
              <a:rPr lang="fa-IR" sz="4400" dirty="0" smtClean="0"/>
              <a:t>گراف تخصیص منابع</a:t>
            </a:r>
            <a:endParaRPr lang="en-US" sz="4400" dirty="0" smtClean="0"/>
          </a:p>
        </p:txBody>
      </p:sp>
      <p:sp>
        <p:nvSpPr>
          <p:cNvPr id="2" name="Rectangle 1"/>
          <p:cNvSpPr/>
          <p:nvPr/>
        </p:nvSpPr>
        <p:spPr>
          <a:xfrm>
            <a:off x="-1" y="1114889"/>
            <a:ext cx="2259037" cy="5743111"/>
          </a:xfrm>
          <a:prstGeom prst="rect">
            <a:avLst/>
          </a:prstGeom>
          <a:solidFill>
            <a:srgbClr val="FFFF99"/>
          </a:solidFill>
        </p:spPr>
        <p:txBody>
          <a:bodyPr wrap="square">
            <a:spAutoFit/>
          </a:bodyPr>
          <a:lstStyle/>
          <a:p>
            <a:pPr algn="just" rtl="1">
              <a:lnSpc>
                <a:spcPct val="120000"/>
              </a:lnSpc>
              <a:defRPr/>
            </a:pPr>
            <a:r>
              <a:rPr lang="fa-IR" sz="1600" b="1" dirty="0">
                <a:cs typeface="B Nazanin" pitchFamily="2" charset="-78"/>
              </a:rPr>
              <a:t>گراف تخصيص منابع</a:t>
            </a:r>
            <a:r>
              <a:rPr lang="fa-IR" b="1" dirty="0">
                <a:cs typeface="B Nazanin" pitchFamily="2" charset="-78"/>
              </a:rPr>
              <a:t> </a:t>
            </a:r>
            <a:r>
              <a:rPr lang="fa-IR" dirty="0">
                <a:cs typeface="B Nazanin" pitchFamily="2" charset="-78"/>
              </a:rPr>
              <a:t>ابزار مفيدي براي تخصيص دادن منابع به فرآيندها است.گراف تخصيص منابع، يك گراف جهت دار است كه حالت سيستم، منابع و فرآيندها را نشان مي دهد، به طوري كه </a:t>
            </a:r>
            <a:r>
              <a:rPr lang="fa-IR" dirty="0" smtClean="0">
                <a:cs typeface="B Nazanin" pitchFamily="2" charset="-78"/>
              </a:rPr>
              <a:t>هر فرآيند و منبع با يك </a:t>
            </a:r>
            <a:r>
              <a:rPr lang="fa-IR" dirty="0">
                <a:cs typeface="B Nazanin" pitchFamily="2" charset="-78"/>
              </a:rPr>
              <a:t>گره نشان داده مي شوند</a:t>
            </a:r>
            <a:r>
              <a:rPr lang="fa-IR" dirty="0" smtClean="0">
                <a:cs typeface="B Nazanin" pitchFamily="2" charset="-78"/>
              </a:rPr>
              <a:t>. يال </a:t>
            </a:r>
            <a:r>
              <a:rPr lang="fa-IR" dirty="0">
                <a:cs typeface="B Nazanin" pitchFamily="2" charset="-78"/>
              </a:rPr>
              <a:t>گراف از يك فرآيند به يك منبع، نشان مي دهد كه فرآيند آن منبع را درخواست </a:t>
            </a:r>
            <a:r>
              <a:rPr lang="fa-IR" dirty="0" smtClean="0">
                <a:cs typeface="B Nazanin" pitchFamily="2" charset="-78"/>
              </a:rPr>
              <a:t>كرده است </a:t>
            </a:r>
            <a:r>
              <a:rPr lang="fa-IR" dirty="0">
                <a:cs typeface="B Nazanin" pitchFamily="2" charset="-78"/>
              </a:rPr>
              <a:t>ولي هنوز آن را به دست نياورده </a:t>
            </a:r>
            <a:r>
              <a:rPr lang="fa-IR" dirty="0" smtClean="0">
                <a:cs typeface="B Nazanin" pitchFamily="2" charset="-78"/>
              </a:rPr>
              <a:t>است. در </a:t>
            </a:r>
            <a:r>
              <a:rPr lang="fa-IR" dirty="0">
                <a:cs typeface="B Nazanin" pitchFamily="2" charset="-78"/>
              </a:rPr>
              <a:t>داخل يك گره منبع</a:t>
            </a:r>
            <a:r>
              <a:rPr lang="fa-IR" dirty="0" smtClean="0">
                <a:cs typeface="B Nazanin" pitchFamily="2" charset="-78"/>
              </a:rPr>
              <a:t>، براي </a:t>
            </a:r>
            <a:r>
              <a:rPr lang="fa-IR" dirty="0">
                <a:cs typeface="B Nazanin" pitchFamily="2" charset="-78"/>
              </a:rPr>
              <a:t>هر نمونه از آن منبع يك نقطه قرار داده شده است. </a:t>
            </a:r>
          </a:p>
        </p:txBody>
      </p:sp>
      <p:pic>
        <p:nvPicPr>
          <p:cNvPr id="10" name="Picture 4"/>
          <p:cNvPicPr>
            <a:picLocks noChangeAspect="1" noChangeArrowheads="1"/>
          </p:cNvPicPr>
          <p:nvPr/>
        </p:nvPicPr>
        <p:blipFill>
          <a:blip r:embed="rId3"/>
          <a:srcRect l="8333" t="15472" r="18604" b="12088"/>
          <a:stretch>
            <a:fillRect/>
          </a:stretch>
        </p:blipFill>
        <p:spPr bwMode="auto">
          <a:xfrm>
            <a:off x="2283654" y="1423143"/>
            <a:ext cx="6860345" cy="4929056"/>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a:xfrm>
            <a:off x="8382000" y="6471104"/>
            <a:ext cx="762000" cy="365125"/>
          </a:xfrm>
        </p:spPr>
        <p:txBody>
          <a:bodyPr/>
          <a:lstStyle/>
          <a:p>
            <a:fld id="{B6F15528-21DE-4FAA-801E-634DDDAF4B2B}" type="slidenum">
              <a:rPr lang="en-US" smtClean="0"/>
              <a:pPr/>
              <a:t>19</a:t>
            </a:fld>
            <a:endParaRPr lang="en-US" dirty="0"/>
          </a:p>
        </p:txBody>
      </p:sp>
    </p:spTree>
    <p:extLst>
      <p:ext uri="{BB962C8B-B14F-4D97-AF65-F5344CB8AC3E}">
        <p14:creationId xmlns:p14="http://schemas.microsoft.com/office/powerpoint/2010/main" val="195204318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a-IR" kern="10" dirty="0" smtClean="0">
                <a:ln w="9525">
                  <a:solidFill>
                    <a:srgbClr val="000000"/>
                  </a:solidFill>
                  <a:round/>
                  <a:headEnd/>
                  <a:tailEnd/>
                </a:ln>
                <a:latin typeface="Tahoma"/>
                <a:ea typeface="Tahoma"/>
              </a:rPr>
              <a:t>عناوین</a:t>
            </a:r>
            <a:endParaRPr lang="en-US" dirty="0"/>
          </a:p>
        </p:txBody>
      </p:sp>
      <p:sp>
        <p:nvSpPr>
          <p:cNvPr id="6" name="Content Placeholder 5"/>
          <p:cNvSpPr>
            <a:spLocks noGrp="1"/>
          </p:cNvSpPr>
          <p:nvPr>
            <p:ph idx="1"/>
          </p:nvPr>
        </p:nvSpPr>
        <p:spPr>
          <a:xfrm>
            <a:off x="762000" y="1676400"/>
            <a:ext cx="6934200" cy="3962400"/>
          </a:xfrm>
        </p:spPr>
        <p:txBody>
          <a:bodyPr>
            <a:noAutofit/>
          </a:bodyPr>
          <a:lstStyle/>
          <a:p>
            <a:pPr marL="457200" indent="-457200">
              <a:lnSpc>
                <a:spcPct val="120000"/>
              </a:lnSpc>
              <a:buFont typeface="+mj-lt"/>
              <a:buAutoNum type="arabicPeriod"/>
            </a:pPr>
            <a:r>
              <a:rPr lang="fa-IR" sz="3200" dirty="0" smtClean="0">
                <a:sym typeface="AGA Arabesque" pitchFamily="2" charset="2"/>
              </a:rPr>
              <a:t>اصول بن بست</a:t>
            </a:r>
          </a:p>
          <a:p>
            <a:pPr marL="457200" indent="-457200">
              <a:lnSpc>
                <a:spcPct val="120000"/>
              </a:lnSpc>
              <a:buFont typeface="+mj-lt"/>
              <a:buAutoNum type="arabicPeriod"/>
            </a:pPr>
            <a:r>
              <a:rPr lang="fa-IR" sz="3200" dirty="0" smtClean="0">
                <a:sym typeface="AGA Arabesque" pitchFamily="2" charset="2"/>
              </a:rPr>
              <a:t>پیشگیری از بن بست</a:t>
            </a:r>
          </a:p>
          <a:p>
            <a:pPr marL="457200" indent="-457200">
              <a:lnSpc>
                <a:spcPct val="120000"/>
              </a:lnSpc>
              <a:buFont typeface="+mj-lt"/>
              <a:buAutoNum type="arabicPeriod"/>
            </a:pPr>
            <a:r>
              <a:rPr lang="fa-IR" sz="3200" dirty="0" smtClean="0">
                <a:sym typeface="AGA Arabesque" pitchFamily="2" charset="2"/>
              </a:rPr>
              <a:t>اجتناب از بن بست</a:t>
            </a:r>
          </a:p>
          <a:p>
            <a:pPr marL="457200" indent="-457200">
              <a:lnSpc>
                <a:spcPct val="120000"/>
              </a:lnSpc>
              <a:buFont typeface="+mj-lt"/>
              <a:buAutoNum type="arabicPeriod"/>
            </a:pPr>
            <a:r>
              <a:rPr lang="fa-IR" sz="3200" dirty="0" smtClean="0">
                <a:sym typeface="AGA Arabesque" pitchFamily="2" charset="2"/>
              </a:rPr>
              <a:t>کشف بن بست</a:t>
            </a:r>
          </a:p>
          <a:p>
            <a:pPr marL="457200" indent="-457200">
              <a:lnSpc>
                <a:spcPct val="120000"/>
              </a:lnSpc>
              <a:buFont typeface="+mj-lt"/>
              <a:buAutoNum type="arabicPeriod"/>
            </a:pPr>
            <a:r>
              <a:rPr lang="fa-IR" sz="3200" dirty="0" smtClean="0">
                <a:sym typeface="AGA Arabesque" pitchFamily="2" charset="2"/>
              </a:rPr>
              <a:t>یک راهبرد مجتمع برای بن بست</a:t>
            </a:r>
          </a:p>
          <a:p>
            <a:pPr marL="457200" indent="-457200">
              <a:lnSpc>
                <a:spcPct val="120000"/>
              </a:lnSpc>
              <a:buFont typeface="+mj-lt"/>
              <a:buAutoNum type="arabicPeriod"/>
            </a:pPr>
            <a:r>
              <a:rPr lang="fa-IR" sz="3200" dirty="0" smtClean="0">
                <a:sym typeface="AGA Arabesque" pitchFamily="2" charset="2"/>
              </a:rPr>
              <a:t>مسأله تغذیه فیلسوفان</a:t>
            </a:r>
            <a:endParaRPr lang="en-US" sz="3200" dirty="0">
              <a:sym typeface="AGA Arabesque" pitchFamily="2" charset="2"/>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804903997"/>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fa-IR" sz="3600" smtClean="0"/>
              <a:t>شرایط لازم برای ایجاد بن بست:</a:t>
            </a:r>
            <a:endParaRPr lang="en-US" sz="3600" smtClean="0"/>
          </a:p>
        </p:txBody>
      </p:sp>
      <p:sp>
        <p:nvSpPr>
          <p:cNvPr id="17411" name="Rectangle 3"/>
          <p:cNvSpPr>
            <a:spLocks noGrp="1" noChangeArrowheads="1"/>
          </p:cNvSpPr>
          <p:nvPr>
            <p:ph type="body" idx="1"/>
          </p:nvPr>
        </p:nvSpPr>
        <p:spPr/>
        <p:txBody>
          <a:bodyPr/>
          <a:lstStyle/>
          <a:p>
            <a:pPr marL="457200" indent="-457200" eaLnBrk="1" hangingPunct="1">
              <a:buFont typeface="+mj-lt"/>
              <a:buAutoNum type="arabicPeriod"/>
            </a:pPr>
            <a:r>
              <a:rPr lang="fa-IR" b="1" dirty="0" smtClean="0"/>
              <a:t>انحصار متقابل: </a:t>
            </a:r>
          </a:p>
          <a:p>
            <a:pPr marL="320040" lvl="1" indent="0" eaLnBrk="1" hangingPunct="1">
              <a:buNone/>
            </a:pPr>
            <a:r>
              <a:rPr lang="fa-IR" dirty="0" smtClean="0"/>
              <a:t>در هر لحظه تنها یک فرایند می تواند از یک منبع استفاده کند.</a:t>
            </a:r>
          </a:p>
          <a:p>
            <a:pPr marL="320040" lvl="1" indent="0" eaLnBrk="1" hangingPunct="1">
              <a:buNone/>
            </a:pPr>
            <a:endParaRPr lang="fa-IR" dirty="0" smtClean="0"/>
          </a:p>
          <a:p>
            <a:pPr marL="457200" indent="-457200" eaLnBrk="1" hangingPunct="1">
              <a:buFont typeface="+mj-lt"/>
              <a:buAutoNum type="arabicPeriod"/>
            </a:pPr>
            <a:r>
              <a:rPr lang="fa-IR" b="1" dirty="0" smtClean="0"/>
              <a:t>نگه داشتن و انتظار:</a:t>
            </a:r>
          </a:p>
          <a:p>
            <a:pPr marL="320040" lvl="1" indent="0" eaLnBrk="1" hangingPunct="1">
              <a:buNone/>
            </a:pPr>
            <a:r>
              <a:rPr lang="fa-IR" dirty="0" smtClean="0"/>
              <a:t>هنگام درخواست منبع جدید فرایند منابع قبلی تخصیص یافته را آزاد نمی کند.</a:t>
            </a:r>
          </a:p>
          <a:p>
            <a:pPr marL="320040" lvl="1" indent="0" eaLnBrk="1" hangingPunct="1">
              <a:buNone/>
            </a:pPr>
            <a:endParaRPr lang="fa-IR" dirty="0" smtClean="0"/>
          </a:p>
          <a:p>
            <a:pPr marL="457200" indent="-457200" eaLnBrk="1" hangingPunct="1">
              <a:buFont typeface="+mj-lt"/>
              <a:buAutoNum type="arabicPeriod"/>
            </a:pPr>
            <a:r>
              <a:rPr lang="fa-IR" b="1" dirty="0" smtClean="0"/>
              <a:t>قبضه نکردن:</a:t>
            </a:r>
          </a:p>
          <a:p>
            <a:pPr marL="320040" lvl="1" indent="0" eaLnBrk="1" hangingPunct="1">
              <a:buNone/>
            </a:pPr>
            <a:r>
              <a:rPr lang="fa-IR" dirty="0" smtClean="0"/>
              <a:t>منابع به زور قابل پس گیری نیستند.</a:t>
            </a: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2784594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fade">
                                      <p:cBhvr>
                                        <p:cTn id="7" dur="1000"/>
                                        <p:tgtEl>
                                          <p:spTgt spid="17411">
                                            <p:txEl>
                                              <p:pRg st="0" end="0"/>
                                            </p:txEl>
                                          </p:spTgt>
                                        </p:tgtEl>
                                      </p:cBhvr>
                                    </p:animEffect>
                                    <p:anim calcmode="lin" valueType="num">
                                      <p:cBhvr>
                                        <p:cTn id="8" dur="10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41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fade">
                                      <p:cBhvr>
                                        <p:cTn id="12" dur="1000"/>
                                        <p:tgtEl>
                                          <p:spTgt spid="17411">
                                            <p:txEl>
                                              <p:pRg st="1" end="1"/>
                                            </p:txEl>
                                          </p:spTgt>
                                        </p:tgtEl>
                                      </p:cBhvr>
                                    </p:animEffect>
                                    <p:anim calcmode="lin" valueType="num">
                                      <p:cBhvr>
                                        <p:cTn id="13" dur="10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74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animEffect transition="in" filter="fade">
                                      <p:cBhvr>
                                        <p:cTn id="19" dur="1000"/>
                                        <p:tgtEl>
                                          <p:spTgt spid="17411">
                                            <p:txEl>
                                              <p:pRg st="3" end="3"/>
                                            </p:txEl>
                                          </p:spTgt>
                                        </p:tgtEl>
                                      </p:cBhvr>
                                    </p:animEffect>
                                    <p:anim calcmode="lin" valueType="num">
                                      <p:cBhvr>
                                        <p:cTn id="20" dur="10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7411">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7411">
                                            <p:txEl>
                                              <p:pRg st="4" end="4"/>
                                            </p:txEl>
                                          </p:spTgt>
                                        </p:tgtEl>
                                        <p:attrNameLst>
                                          <p:attrName>style.visibility</p:attrName>
                                        </p:attrNameLst>
                                      </p:cBhvr>
                                      <p:to>
                                        <p:strVal val="visible"/>
                                      </p:to>
                                    </p:set>
                                    <p:animEffect transition="in" filter="fade">
                                      <p:cBhvr>
                                        <p:cTn id="24" dur="1000"/>
                                        <p:tgtEl>
                                          <p:spTgt spid="17411">
                                            <p:txEl>
                                              <p:pRg st="4" end="4"/>
                                            </p:txEl>
                                          </p:spTgt>
                                        </p:tgtEl>
                                      </p:cBhvr>
                                    </p:animEffect>
                                    <p:anim calcmode="lin" valueType="num">
                                      <p:cBhvr>
                                        <p:cTn id="25" dur="10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1741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411">
                                            <p:txEl>
                                              <p:pRg st="6" end="6"/>
                                            </p:txEl>
                                          </p:spTgt>
                                        </p:tgtEl>
                                        <p:attrNameLst>
                                          <p:attrName>style.visibility</p:attrName>
                                        </p:attrNameLst>
                                      </p:cBhvr>
                                      <p:to>
                                        <p:strVal val="visible"/>
                                      </p:to>
                                    </p:set>
                                    <p:anim calcmode="lin" valueType="num">
                                      <p:cBhvr additive="base">
                                        <p:cTn id="31" dur="500" fill="hold"/>
                                        <p:tgtEl>
                                          <p:spTgt spid="1741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411">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411">
                                            <p:txEl>
                                              <p:pRg st="7" end="7"/>
                                            </p:txEl>
                                          </p:spTgt>
                                        </p:tgtEl>
                                        <p:attrNameLst>
                                          <p:attrName>style.visibility</p:attrName>
                                        </p:attrNameLst>
                                      </p:cBhvr>
                                      <p:to>
                                        <p:strVal val="visible"/>
                                      </p:to>
                                    </p:set>
                                    <p:anim calcmode="lin" valueType="num">
                                      <p:cBhvr additive="base">
                                        <p:cTn id="35" dur="500" fill="hold"/>
                                        <p:tgtEl>
                                          <p:spTgt spid="17411">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741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fa-IR" sz="3600" smtClean="0"/>
              <a:t>شرایط لازم برای ایجاد بن بست:</a:t>
            </a:r>
            <a:endParaRPr lang="en-US" sz="3600" smtClean="0"/>
          </a:p>
        </p:txBody>
      </p:sp>
      <p:sp>
        <p:nvSpPr>
          <p:cNvPr id="18435" name="Rectangle 3"/>
          <p:cNvSpPr>
            <a:spLocks noGrp="1" noChangeArrowheads="1"/>
          </p:cNvSpPr>
          <p:nvPr>
            <p:ph type="body" idx="1"/>
          </p:nvPr>
        </p:nvSpPr>
        <p:spPr>
          <a:xfrm>
            <a:off x="762000" y="1676400"/>
            <a:ext cx="7772400" cy="2133600"/>
          </a:xfrm>
        </p:spPr>
        <p:txBody>
          <a:bodyPr/>
          <a:lstStyle/>
          <a:p>
            <a:pPr marL="457200" indent="-457200" eaLnBrk="1" hangingPunct="1">
              <a:buFont typeface="+mj-lt"/>
              <a:buAutoNum type="arabicPeriod" startAt="4"/>
            </a:pPr>
            <a:r>
              <a:rPr lang="fa-IR" b="1" dirty="0" smtClean="0"/>
              <a:t>انتظار مدور(حلقوی):</a:t>
            </a:r>
          </a:p>
          <a:p>
            <a:pPr marL="320040" lvl="1" indent="0" algn="just" eaLnBrk="1" hangingPunct="1">
              <a:buNone/>
            </a:pPr>
            <a:r>
              <a:rPr lang="fa-IR" dirty="0" smtClean="0"/>
              <a:t>زنجیر بسته ای از فرایند ها وجود دارد، بطوریکه هر یک حداقل یک منبع مورد نیاز فرایند بعد در زنجیره را نگه دارد.</a:t>
            </a:r>
            <a:endParaRPr lang="en-US" dirty="0" smtClean="0"/>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984" y="3581400"/>
            <a:ext cx="4703582" cy="2517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5315243" y="3870445"/>
            <a:ext cx="3429000" cy="1938992"/>
          </a:xfrm>
          <a:prstGeom prst="rect">
            <a:avLst/>
          </a:prstGeom>
          <a:solidFill>
            <a:srgbClr val="FFFF99"/>
          </a:solidFill>
        </p:spPr>
        <p:txBody>
          <a:bodyPr wrap="square">
            <a:spAutoFit/>
          </a:bodyPr>
          <a:lstStyle/>
          <a:p>
            <a:pPr algn="just" rtl="1">
              <a:spcBef>
                <a:spcPct val="50000"/>
              </a:spcBef>
              <a:defRPr/>
            </a:pPr>
            <a:r>
              <a:rPr lang="fa-IR" sz="2000" dirty="0">
                <a:cs typeface="B Nazanin" pitchFamily="2" charset="-78"/>
              </a:rPr>
              <a:t>سه شرط اول براي وقوع بن بست لازم اند ولي كافي نيستند. در واقع، شرط چهارم نتيجه بالقوه سه شرط اول است. يعني</a:t>
            </a:r>
            <a:r>
              <a:rPr lang="fa-IR" sz="2000" dirty="0" smtClean="0">
                <a:cs typeface="B Nazanin" pitchFamily="2" charset="-78"/>
              </a:rPr>
              <a:t>، اگر </a:t>
            </a:r>
            <a:r>
              <a:rPr lang="fa-IR" sz="2000" dirty="0">
                <a:cs typeface="B Nazanin" pitchFamily="2" charset="-78"/>
              </a:rPr>
              <a:t>سه شرط اول وجود داشته باشد</a:t>
            </a:r>
            <a:r>
              <a:rPr lang="fa-IR" sz="2000" dirty="0" smtClean="0">
                <a:cs typeface="B Nazanin" pitchFamily="2" charset="-78"/>
              </a:rPr>
              <a:t>، ممكن </a:t>
            </a:r>
            <a:r>
              <a:rPr lang="fa-IR" sz="2000" dirty="0">
                <a:cs typeface="B Nazanin" pitchFamily="2" charset="-78"/>
              </a:rPr>
              <a:t>است دنباله اي از رويدادها رخ دهند كه منجر به انتظار حلقويِ غيرقابل حل شود.</a:t>
            </a:r>
            <a:endParaRPr lang="en-US" sz="2000" dirty="0">
              <a:cs typeface="B Nazanin" pitchFamily="2" charset="-78"/>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5697755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1000"/>
                                        <p:tgtEl>
                                          <p:spTgt spid="18435">
                                            <p:txEl>
                                              <p:pRg st="0" end="0"/>
                                            </p:txEl>
                                          </p:spTgt>
                                        </p:tgtEl>
                                      </p:cBhvr>
                                    </p:animEffect>
                                    <p:anim calcmode="lin" valueType="num">
                                      <p:cBhvr>
                                        <p:cTn id="8" dur="10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43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fade">
                                      <p:cBhvr>
                                        <p:cTn id="12" dur="1000"/>
                                        <p:tgtEl>
                                          <p:spTgt spid="18435">
                                            <p:txEl>
                                              <p:pRg st="1" end="1"/>
                                            </p:txEl>
                                          </p:spTgt>
                                        </p:tgtEl>
                                      </p:cBhvr>
                                    </p:animEffect>
                                    <p:anim calcmode="lin" valueType="num">
                                      <p:cBhvr>
                                        <p:cTn id="13" dur="10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8435">
                                            <p:txEl>
                                              <p:pRg st="1" end="1"/>
                                            </p:txEl>
                                          </p:spTgt>
                                        </p:tgtEl>
                                        <p:attrNameLst>
                                          <p:attrName>ppt_y</p:attrName>
                                        </p:attrNameLst>
                                      </p:cBhvr>
                                      <p:tavLst>
                                        <p:tav tm="0">
                                          <p:val>
                                            <p:strVal val="#ppt_y+.1"/>
                                          </p:val>
                                        </p:tav>
                                        <p:tav tm="100000">
                                          <p:val>
                                            <p:strVal val="#ppt_y"/>
                                          </p:val>
                                        </p:tav>
                                      </p:tavLst>
                                    </p:anim>
                                  </p:childTnLst>
                                </p:cTn>
                              </p:par>
                              <p:par>
                                <p:cTn id="15" presetID="14" presetClass="entr" presetSubtype="10" fill="hold" nodeType="withEffect">
                                  <p:stCondLst>
                                    <p:cond delay="0"/>
                                  </p:stCondLst>
                                  <p:childTnLst>
                                    <p:set>
                                      <p:cBhvr>
                                        <p:cTn id="16" dur="1" fill="hold">
                                          <p:stCondLst>
                                            <p:cond delay="0"/>
                                          </p:stCondLst>
                                        </p:cTn>
                                        <p:tgtEl>
                                          <p:spTgt spid="11267"/>
                                        </p:tgtEl>
                                        <p:attrNameLst>
                                          <p:attrName>style.visibility</p:attrName>
                                        </p:attrNameLst>
                                      </p:cBhvr>
                                      <p:to>
                                        <p:strVal val="visible"/>
                                      </p:to>
                                    </p:set>
                                    <p:animEffect transition="in" filter="randombar(horizontal)">
                                      <p:cBhvr>
                                        <p:cTn id="17" dur="500"/>
                                        <p:tgtEl>
                                          <p:spTgt spid="1126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458200" cy="762000"/>
          </a:xfrm>
        </p:spPr>
        <p:txBody>
          <a:bodyPr/>
          <a:lstStyle/>
          <a:p>
            <a:r>
              <a:rPr lang="fa-IR" sz="4000" dirty="0" smtClean="0"/>
              <a:t>اداره کردن بن بست:</a:t>
            </a:r>
            <a:endParaRPr lang="en-US" sz="4000" dirty="0"/>
          </a:p>
        </p:txBody>
      </p:sp>
      <p:sp>
        <p:nvSpPr>
          <p:cNvPr id="3" name="Content Placeholder 2"/>
          <p:cNvSpPr>
            <a:spLocks noGrp="1"/>
          </p:cNvSpPr>
          <p:nvPr>
            <p:ph idx="1"/>
          </p:nvPr>
        </p:nvSpPr>
        <p:spPr>
          <a:xfrm>
            <a:off x="381000" y="1524000"/>
            <a:ext cx="8534400" cy="4572000"/>
          </a:xfrm>
        </p:spPr>
        <p:txBody>
          <a:bodyPr>
            <a:noAutofit/>
          </a:bodyPr>
          <a:lstStyle/>
          <a:p>
            <a:pPr marL="0" indent="0" algn="just">
              <a:buNone/>
            </a:pPr>
            <a:r>
              <a:rPr lang="fa-IR" dirty="0"/>
              <a:t>راهبرد موثر </a:t>
            </a:r>
            <a:r>
              <a:rPr lang="fa-IR" dirty="0" smtClean="0"/>
              <a:t>منحصر به </a:t>
            </a:r>
            <a:r>
              <a:rPr lang="fa-IR" dirty="0"/>
              <a:t>فردي براي برخورد با انواع مختلف بن بست وجود ندارد. </a:t>
            </a:r>
            <a:r>
              <a:rPr lang="fa-IR" dirty="0" smtClean="0"/>
              <a:t>سه رویکرد کلی عبارتند از:</a:t>
            </a:r>
          </a:p>
          <a:p>
            <a:pPr marL="0" indent="0" algn="just">
              <a:buNone/>
            </a:pPr>
            <a:endParaRPr lang="fa-IR" dirty="0" smtClean="0"/>
          </a:p>
          <a:p>
            <a:pPr marL="777240" lvl="1" indent="-457200" algn="just">
              <a:lnSpc>
                <a:spcPct val="150000"/>
              </a:lnSpc>
              <a:buFont typeface="+mj-lt"/>
              <a:buAutoNum type="arabicPeriod"/>
            </a:pPr>
            <a:r>
              <a:rPr lang="fa-IR" sz="2000" b="1" dirty="0" smtClean="0"/>
              <a:t>پیشگیری از </a:t>
            </a:r>
            <a:r>
              <a:rPr lang="fa-IR" sz="2000" b="1" dirty="0"/>
              <a:t>بن </a:t>
            </a:r>
            <a:r>
              <a:rPr lang="fa-IR" sz="2000" b="1" dirty="0" smtClean="0"/>
              <a:t>بست:</a:t>
            </a:r>
          </a:p>
          <a:p>
            <a:pPr marL="594360" lvl="2" indent="0" algn="just">
              <a:lnSpc>
                <a:spcPct val="150000"/>
              </a:lnSpc>
              <a:buNone/>
            </a:pPr>
            <a:r>
              <a:rPr lang="fa-IR" dirty="0"/>
              <a:t>با اِعمال سياستي كه يكي </a:t>
            </a:r>
            <a:r>
              <a:rPr lang="fa-IR" dirty="0" smtClean="0"/>
              <a:t>از شرايط </a:t>
            </a:r>
            <a:r>
              <a:rPr lang="fa-IR" dirty="0"/>
              <a:t>(شرايط 1تا 4) را حذف كند، مي توان از بن بست پيشگيري كرد.</a:t>
            </a:r>
          </a:p>
          <a:p>
            <a:pPr marL="777240" lvl="1" indent="-457200" algn="just">
              <a:lnSpc>
                <a:spcPct val="150000"/>
              </a:lnSpc>
              <a:buFont typeface="+mj-lt"/>
              <a:buAutoNum type="arabicPeriod"/>
            </a:pPr>
            <a:r>
              <a:rPr lang="fa-IR" sz="2000" b="1" dirty="0" smtClean="0"/>
              <a:t>اجتناب از </a:t>
            </a:r>
            <a:r>
              <a:rPr lang="fa-IR" sz="2000" b="1" dirty="0"/>
              <a:t>بن </a:t>
            </a:r>
            <a:r>
              <a:rPr lang="fa-IR" sz="2000" b="1" dirty="0" smtClean="0"/>
              <a:t>بست:</a:t>
            </a:r>
          </a:p>
          <a:p>
            <a:pPr marL="594360" lvl="2" indent="0" algn="just">
              <a:lnSpc>
                <a:spcPct val="150000"/>
              </a:lnSpc>
              <a:buNone/>
            </a:pPr>
            <a:r>
              <a:rPr lang="fa-IR" dirty="0"/>
              <a:t>با چگونگی اجرا مناسب براساس حالت فعلي تخصيص منبع، مي توان از بن بست اجتناب كرد.</a:t>
            </a:r>
          </a:p>
          <a:p>
            <a:pPr marL="777240" lvl="1" indent="-457200" algn="just">
              <a:lnSpc>
                <a:spcPct val="150000"/>
              </a:lnSpc>
              <a:buFont typeface="+mj-lt"/>
              <a:buAutoNum type="arabicPeriod"/>
            </a:pPr>
            <a:r>
              <a:rPr lang="fa-IR" sz="2000" b="1" dirty="0" smtClean="0"/>
              <a:t>کشف بن بست:</a:t>
            </a:r>
          </a:p>
          <a:p>
            <a:pPr marL="594360" lvl="2" indent="0" algn="just">
              <a:buNone/>
            </a:pPr>
            <a:r>
              <a:rPr lang="fa-IR" dirty="0"/>
              <a:t>مي توان وجود بن بست (شرايط 1 تا 4) را كشف كرد و از آن خارج شد.</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318895120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p:cTn id="1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1" dur="500"/>
                                        <p:tgtEl>
                                          <p:spTgt spid="3">
                                            <p:txEl>
                                              <p:pRg st="4" end="4"/>
                                            </p:txEl>
                                          </p:spTgt>
                                        </p:tgtEl>
                                      </p:cBhvr>
                                    </p:animEffect>
                                  </p:childTnLst>
                                </p:cTn>
                              </p:par>
                              <p:par>
                                <p:cTn id="22" presetID="53" presetClass="entr" presetSubtype="16"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 calcmode="lin" valueType="num">
                                      <p:cBhvr>
                                        <p:cTn id="24"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p:cTn id="3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3" dur="500"/>
                                        <p:tgtEl>
                                          <p:spTgt spid="3">
                                            <p:txEl>
                                              <p:pRg st="6" end="6"/>
                                            </p:txEl>
                                          </p:spTgt>
                                        </p:tgtEl>
                                      </p:cBhvr>
                                    </p:animEffect>
                                  </p:childTnLst>
                                </p:cTn>
                              </p:par>
                              <p:par>
                                <p:cTn id="34" presetID="53" presetClass="entr" presetSubtype="16"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 calcmode="lin" valueType="num">
                                      <p:cBhvr>
                                        <p:cTn id="36"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7"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3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914400"/>
          </a:xfrm>
        </p:spPr>
        <p:txBody>
          <a:bodyPr/>
          <a:lstStyle/>
          <a:p>
            <a:r>
              <a:rPr lang="fa-IR" dirty="0"/>
              <a:t>پيشگيري از بن </a:t>
            </a:r>
            <a:r>
              <a:rPr lang="fa-IR" dirty="0" smtClean="0"/>
              <a:t>بست</a:t>
            </a:r>
            <a:endParaRPr lang="en-US" dirty="0"/>
          </a:p>
        </p:txBody>
      </p:sp>
      <p:sp>
        <p:nvSpPr>
          <p:cNvPr id="3" name="Content Placeholder 2"/>
          <p:cNvSpPr>
            <a:spLocks noGrp="1"/>
          </p:cNvSpPr>
          <p:nvPr>
            <p:ph idx="1"/>
          </p:nvPr>
        </p:nvSpPr>
        <p:spPr>
          <a:xfrm>
            <a:off x="381000" y="1676400"/>
            <a:ext cx="8382000" cy="4419600"/>
          </a:xfrm>
        </p:spPr>
        <p:txBody>
          <a:bodyPr>
            <a:normAutofit/>
          </a:bodyPr>
          <a:lstStyle/>
          <a:p>
            <a:pPr marL="0" indent="0" algn="just">
              <a:buNone/>
            </a:pPr>
            <a:r>
              <a:rPr lang="fa-IR" sz="3200" dirty="0"/>
              <a:t>راهبرد پيشگيري از بن بست</a:t>
            </a:r>
            <a:r>
              <a:rPr lang="fa-IR" sz="3200" dirty="0" smtClean="0"/>
              <a:t>،</a:t>
            </a:r>
            <a:r>
              <a:rPr lang="en-US" sz="3200" dirty="0" smtClean="0"/>
              <a:t> </a:t>
            </a:r>
            <a:r>
              <a:rPr lang="fa-IR" sz="3200" dirty="0" smtClean="0"/>
              <a:t>طراحي </a:t>
            </a:r>
            <a:r>
              <a:rPr lang="fa-IR" sz="3200" dirty="0"/>
              <a:t>سيستمي است كه امكان بن بست </a:t>
            </a:r>
            <a:r>
              <a:rPr lang="fa-IR" sz="3200" dirty="0" smtClean="0"/>
              <a:t>در آن </a:t>
            </a:r>
            <a:r>
              <a:rPr lang="fa-IR" sz="3200" dirty="0"/>
              <a:t>وجود نداشته باشد</a:t>
            </a:r>
            <a:r>
              <a:rPr lang="fa-IR" sz="3200" dirty="0" smtClean="0"/>
              <a:t>. </a:t>
            </a:r>
          </a:p>
          <a:p>
            <a:pPr marL="0" indent="0" algn="just">
              <a:buNone/>
            </a:pPr>
            <a:endParaRPr lang="fa-IR" sz="3200" dirty="0" smtClean="0"/>
          </a:p>
          <a:p>
            <a:pPr marL="0" indent="0" algn="just">
              <a:buNone/>
            </a:pPr>
            <a:r>
              <a:rPr lang="fa-IR" sz="3200" dirty="0" smtClean="0"/>
              <a:t>روش های </a:t>
            </a:r>
            <a:r>
              <a:rPr lang="fa-IR" sz="3200" dirty="0"/>
              <a:t>پيشگيري </a:t>
            </a:r>
            <a:r>
              <a:rPr lang="fa-IR" sz="3200" dirty="0" smtClean="0"/>
              <a:t>از بن </a:t>
            </a:r>
            <a:r>
              <a:rPr lang="fa-IR" sz="3200" dirty="0"/>
              <a:t>بست </a:t>
            </a:r>
            <a:r>
              <a:rPr lang="fa-IR" sz="3200" dirty="0" smtClean="0"/>
              <a:t>دو دسته اند</a:t>
            </a:r>
            <a:r>
              <a:rPr lang="fa-IR" sz="3200" dirty="0"/>
              <a:t>:</a:t>
            </a:r>
            <a:endParaRPr lang="fa-IR" sz="3200" dirty="0" smtClean="0"/>
          </a:p>
          <a:p>
            <a:pPr marL="777240" lvl="1" indent="-457200" algn="just">
              <a:buFont typeface="+mj-lt"/>
              <a:buAutoNum type="arabicPeriod"/>
            </a:pPr>
            <a:r>
              <a:rPr lang="fa-IR" sz="2800" dirty="0" smtClean="0"/>
              <a:t>روش </a:t>
            </a:r>
            <a:r>
              <a:rPr lang="fa-IR" sz="2800" dirty="0"/>
              <a:t>غيرمستقيم پيشگيري بن بست</a:t>
            </a:r>
            <a:r>
              <a:rPr lang="fa-IR" sz="2800" dirty="0" smtClean="0"/>
              <a:t>، جلوگيري </a:t>
            </a:r>
            <a:r>
              <a:rPr lang="fa-IR" sz="2800" dirty="0"/>
              <a:t>از وقوع يكي از سه شرط الزامي (1 تا 3) است. </a:t>
            </a:r>
            <a:endParaRPr lang="fa-IR" sz="2800" dirty="0" smtClean="0"/>
          </a:p>
          <a:p>
            <a:pPr marL="777240" lvl="1" indent="-457200" algn="just">
              <a:buFont typeface="+mj-lt"/>
              <a:buAutoNum type="arabicPeriod"/>
            </a:pPr>
            <a:r>
              <a:rPr lang="fa-IR" sz="2800" dirty="0" smtClean="0"/>
              <a:t>روش </a:t>
            </a:r>
            <a:r>
              <a:rPr lang="fa-IR" sz="2800" dirty="0"/>
              <a:t>مستقيم پيشگيري بن بست</a:t>
            </a:r>
            <a:r>
              <a:rPr lang="fa-IR" sz="2800" dirty="0" smtClean="0"/>
              <a:t>، جلوگيري </a:t>
            </a:r>
            <a:r>
              <a:rPr lang="fa-IR" sz="2800" dirty="0"/>
              <a:t>از وقوع شرط چهارم (انتظار حلقوي) است. </a:t>
            </a:r>
            <a:endParaRPr lang="en-US" sz="2800" dirty="0"/>
          </a:p>
          <a:p>
            <a:pPr marL="777240" lvl="1" indent="-457200" algn="just">
              <a:buFont typeface="+mj-lt"/>
              <a:buAutoNum type="arabicPeriod"/>
            </a:pPr>
            <a:endParaRPr lang="en-US" sz="28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3118591082"/>
      </p:ext>
    </p:extLst>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914400"/>
          </a:xfrm>
        </p:spPr>
        <p:txBody>
          <a:bodyPr/>
          <a:lstStyle/>
          <a:p>
            <a:r>
              <a:rPr lang="fa-IR" dirty="0"/>
              <a:t>پيشگيري از بن </a:t>
            </a:r>
            <a:r>
              <a:rPr lang="fa-IR" dirty="0" smtClean="0"/>
              <a:t>بست</a:t>
            </a:r>
            <a:endParaRPr lang="en-US" dirty="0"/>
          </a:p>
        </p:txBody>
      </p:sp>
      <p:sp>
        <p:nvSpPr>
          <p:cNvPr id="3" name="Content Placeholder 2"/>
          <p:cNvSpPr>
            <a:spLocks noGrp="1"/>
          </p:cNvSpPr>
          <p:nvPr>
            <p:ph idx="1"/>
          </p:nvPr>
        </p:nvSpPr>
        <p:spPr>
          <a:xfrm>
            <a:off x="381000" y="1524000"/>
            <a:ext cx="8382000" cy="4419600"/>
          </a:xfrm>
        </p:spPr>
        <p:txBody>
          <a:bodyPr>
            <a:normAutofit/>
          </a:bodyPr>
          <a:lstStyle/>
          <a:p>
            <a:pPr marL="0" indent="0" algn="just">
              <a:spcBef>
                <a:spcPct val="50000"/>
              </a:spcBef>
              <a:buNone/>
              <a:defRPr/>
            </a:pPr>
            <a:r>
              <a:rPr lang="fa-IR" sz="3200" b="1" dirty="0"/>
              <a:t> </a:t>
            </a:r>
            <a:r>
              <a:rPr lang="fa-IR" sz="3200" b="1" dirty="0" smtClean="0"/>
              <a:t>جلوگیری از وقوع شرط 1؛ انحصار متقابل </a:t>
            </a:r>
          </a:p>
          <a:p>
            <a:pPr marL="0" indent="0" algn="just">
              <a:spcBef>
                <a:spcPct val="50000"/>
              </a:spcBef>
              <a:buNone/>
              <a:defRPr/>
            </a:pPr>
            <a:r>
              <a:rPr lang="fa-IR" sz="2800" dirty="0" smtClean="0"/>
              <a:t>به طوركلی، نمي توان مانع اولين شرط از چهار شرط مذكور شد. اگر دستيابي به منبع مستلزم انحصار متقابل باشد، بايد توسط سيستم عامل پشتيباني شود. </a:t>
            </a:r>
          </a:p>
          <a:p>
            <a:pPr marL="320040" lvl="1" indent="0" algn="just">
              <a:buNone/>
            </a:pPr>
            <a:r>
              <a:rPr lang="fa-IR" sz="2800" dirty="0" smtClean="0"/>
              <a:t>بعضي </a:t>
            </a:r>
            <a:r>
              <a:rPr lang="fa-IR" sz="2800" dirty="0"/>
              <a:t>از منابع مثل فايل ها، اجازه چند دستيابي خواندن را مي دهند، ولي دستيابي نوشتن انحصاري است. در اين مورد نيز اگر بيش از يك فرآيند نياز به اجازه نوشتن داشته باشند، بن بست مي توان رخ دهد.</a:t>
            </a:r>
            <a:endParaRPr lang="en-US" sz="2800" dirty="0"/>
          </a:p>
          <a:p>
            <a:pPr marL="777240" lvl="1" indent="-457200" algn="just">
              <a:buFont typeface="+mj-lt"/>
              <a:buAutoNum type="arabicPeriod"/>
            </a:pPr>
            <a:endParaRPr lang="en-US" sz="28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29437423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914400"/>
          </a:xfrm>
        </p:spPr>
        <p:txBody>
          <a:bodyPr/>
          <a:lstStyle/>
          <a:p>
            <a:r>
              <a:rPr lang="fa-IR" dirty="0"/>
              <a:t>پيشگيري از بن </a:t>
            </a:r>
            <a:r>
              <a:rPr lang="fa-IR" dirty="0" smtClean="0"/>
              <a:t>بست</a:t>
            </a:r>
            <a:endParaRPr lang="en-US" dirty="0"/>
          </a:p>
        </p:txBody>
      </p:sp>
      <p:sp>
        <p:nvSpPr>
          <p:cNvPr id="3" name="Content Placeholder 2"/>
          <p:cNvSpPr>
            <a:spLocks noGrp="1"/>
          </p:cNvSpPr>
          <p:nvPr>
            <p:ph idx="1"/>
          </p:nvPr>
        </p:nvSpPr>
        <p:spPr>
          <a:xfrm>
            <a:off x="381000" y="1600200"/>
            <a:ext cx="8382000" cy="4419600"/>
          </a:xfrm>
        </p:spPr>
        <p:txBody>
          <a:bodyPr>
            <a:normAutofit/>
          </a:bodyPr>
          <a:lstStyle/>
          <a:p>
            <a:pPr marL="0" indent="0" algn="just">
              <a:spcBef>
                <a:spcPct val="50000"/>
              </a:spcBef>
              <a:buNone/>
              <a:defRPr/>
            </a:pPr>
            <a:r>
              <a:rPr lang="fa-IR" sz="3200" b="1" dirty="0"/>
              <a:t>جلوگیری از </a:t>
            </a:r>
            <a:r>
              <a:rPr lang="fa-IR" sz="3200" b="1" dirty="0" smtClean="0"/>
              <a:t>وقوع شرط 2؛</a:t>
            </a:r>
            <a:r>
              <a:rPr lang="fa-IR" sz="3200" dirty="0" smtClean="0"/>
              <a:t> </a:t>
            </a:r>
            <a:r>
              <a:rPr lang="fa-IR" sz="3200" b="1" dirty="0" smtClean="0"/>
              <a:t>نگه داشتن </a:t>
            </a:r>
            <a:r>
              <a:rPr lang="fa-IR" sz="3200" b="1" dirty="0"/>
              <a:t>و </a:t>
            </a:r>
            <a:r>
              <a:rPr lang="fa-IR" sz="3200" b="1" dirty="0" smtClean="0"/>
              <a:t>انتظار </a:t>
            </a:r>
            <a:r>
              <a:rPr lang="fa-IR" sz="2800" dirty="0" smtClean="0"/>
              <a:t> </a:t>
            </a:r>
            <a:endParaRPr lang="en-US" sz="2800" dirty="0"/>
          </a:p>
          <a:p>
            <a:pPr marL="0" indent="0" algn="just">
              <a:lnSpc>
                <a:spcPct val="110000"/>
              </a:lnSpc>
              <a:spcBef>
                <a:spcPct val="50000"/>
              </a:spcBef>
              <a:buNone/>
              <a:defRPr/>
            </a:pPr>
            <a:r>
              <a:rPr lang="fa-IR" sz="2800" dirty="0"/>
              <a:t>براي جلوگيري از شرط نگه داشتن و انتظار، بايد فرآيند را ملزم كنيم كه تمام منابع مورد نيازش را درخواست كند و آنقدر مسدود شود تا تمام منابع مورد نياز در اختيارش قرار گيرند. اين روش به چند دليل ناكارآمد است.</a:t>
            </a:r>
          </a:p>
          <a:p>
            <a:pPr lvl="1" algn="just">
              <a:lnSpc>
                <a:spcPct val="110000"/>
              </a:lnSpc>
              <a:spcBef>
                <a:spcPct val="50000"/>
              </a:spcBef>
              <a:buFont typeface="Wingdings" pitchFamily="2" charset="2"/>
              <a:buChar char="ü"/>
              <a:defRPr/>
            </a:pPr>
            <a:r>
              <a:rPr lang="fa-IR" dirty="0" smtClean="0"/>
              <a:t>ممكن است فرآيند به مدت زيادي منتظر بماند، درحالي كه مي تواند با تعدادي از منابع به كارش ادامه دهد. </a:t>
            </a:r>
          </a:p>
          <a:p>
            <a:pPr lvl="1" algn="just">
              <a:lnSpc>
                <a:spcPct val="110000"/>
              </a:lnSpc>
              <a:spcBef>
                <a:spcPct val="50000"/>
              </a:spcBef>
              <a:buFont typeface="Wingdings" pitchFamily="2" charset="2"/>
              <a:buChar char="ü"/>
              <a:defRPr/>
            </a:pPr>
            <a:r>
              <a:rPr lang="fa-IR" dirty="0" smtClean="0"/>
              <a:t>منابع </a:t>
            </a:r>
            <a:r>
              <a:rPr lang="fa-IR" dirty="0"/>
              <a:t>تخصيص يافته به فرآيند ممكن است مدت زيادي مورد استفاده قرار نگيرند</a:t>
            </a:r>
            <a:r>
              <a:rPr lang="fa-IR" dirty="0" smtClean="0"/>
              <a:t>.</a:t>
            </a:r>
          </a:p>
          <a:p>
            <a:pPr lvl="1" algn="just">
              <a:lnSpc>
                <a:spcPct val="110000"/>
              </a:lnSpc>
              <a:spcBef>
                <a:spcPct val="50000"/>
              </a:spcBef>
              <a:buFont typeface="Wingdings" pitchFamily="2" charset="2"/>
              <a:buChar char="ü"/>
              <a:defRPr/>
            </a:pPr>
            <a:r>
              <a:rPr lang="fa-IR" dirty="0" smtClean="0"/>
              <a:t> </a:t>
            </a:r>
            <a:r>
              <a:rPr lang="fa-IR" dirty="0"/>
              <a:t>مسئله ديگر اين است كه ممكن است فرآيند نداند در آينده به چه منابع نياز دارد</a:t>
            </a:r>
            <a:r>
              <a:rPr lang="fa-IR" dirty="0" smtClean="0"/>
              <a:t>.</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2655880383"/>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914400"/>
          </a:xfrm>
        </p:spPr>
        <p:txBody>
          <a:bodyPr/>
          <a:lstStyle/>
          <a:p>
            <a:r>
              <a:rPr lang="fa-IR" dirty="0"/>
              <a:t>پيشگيري از بن </a:t>
            </a:r>
            <a:r>
              <a:rPr lang="fa-IR" dirty="0" smtClean="0"/>
              <a:t>بست</a:t>
            </a:r>
            <a:endParaRPr lang="en-US" dirty="0"/>
          </a:p>
        </p:txBody>
      </p:sp>
      <p:sp>
        <p:nvSpPr>
          <p:cNvPr id="3" name="Content Placeholder 2"/>
          <p:cNvSpPr>
            <a:spLocks noGrp="1"/>
          </p:cNvSpPr>
          <p:nvPr>
            <p:ph idx="1"/>
          </p:nvPr>
        </p:nvSpPr>
        <p:spPr>
          <a:xfrm>
            <a:off x="381000" y="1600200"/>
            <a:ext cx="8382000" cy="4572000"/>
          </a:xfrm>
        </p:spPr>
        <p:txBody>
          <a:bodyPr>
            <a:normAutofit lnSpcReduction="10000"/>
          </a:bodyPr>
          <a:lstStyle/>
          <a:p>
            <a:pPr marL="0" indent="0" algn="just">
              <a:spcBef>
                <a:spcPct val="50000"/>
              </a:spcBef>
              <a:buNone/>
              <a:defRPr/>
            </a:pPr>
            <a:r>
              <a:rPr lang="fa-IR" sz="3200" b="1" dirty="0"/>
              <a:t>جلوگیری از </a:t>
            </a:r>
            <a:r>
              <a:rPr lang="fa-IR" sz="3200" b="1" dirty="0" smtClean="0"/>
              <a:t>وقوع </a:t>
            </a:r>
            <a:r>
              <a:rPr lang="fa-IR" sz="3200" b="1" dirty="0"/>
              <a:t>شرط 3؛ قبضه نكردن</a:t>
            </a:r>
          </a:p>
          <a:p>
            <a:pPr marL="0" indent="0" algn="just">
              <a:buNone/>
              <a:defRPr/>
            </a:pPr>
            <a:r>
              <a:rPr lang="fa-IR" sz="2600" dirty="0"/>
              <a:t>به چند روش مي توان از اين شرط جلوگيري كرد</a:t>
            </a:r>
            <a:r>
              <a:rPr lang="fa-IR" sz="2600" dirty="0" smtClean="0"/>
              <a:t>. </a:t>
            </a:r>
          </a:p>
          <a:p>
            <a:pPr lvl="1" algn="just">
              <a:defRPr/>
            </a:pPr>
            <a:r>
              <a:rPr lang="fa-IR" dirty="0" smtClean="0"/>
              <a:t>اولاً، اگر </a:t>
            </a:r>
            <a:r>
              <a:rPr lang="fa-IR" dirty="0"/>
              <a:t>فرآيندي </a:t>
            </a:r>
            <a:r>
              <a:rPr lang="fa-IR" dirty="0" smtClean="0"/>
              <a:t>منابعي </a:t>
            </a:r>
            <a:r>
              <a:rPr lang="fa-IR" dirty="0"/>
              <a:t>را در اختيار دارد، اجازه نداشته باشد منبع </a:t>
            </a:r>
            <a:r>
              <a:rPr lang="fa-IR" dirty="0" smtClean="0"/>
              <a:t>جدید دیگری را درخواست </a:t>
            </a:r>
            <a:r>
              <a:rPr lang="fa-IR" dirty="0"/>
              <a:t>كند</a:t>
            </a:r>
            <a:r>
              <a:rPr lang="fa-IR" dirty="0" smtClean="0"/>
              <a:t>، چنین فرایندی بايد </a:t>
            </a:r>
            <a:r>
              <a:rPr lang="fa-IR" dirty="0"/>
              <a:t>منابع اصلي خود را رها نمايد</a:t>
            </a:r>
            <a:r>
              <a:rPr lang="fa-IR" dirty="0" smtClean="0"/>
              <a:t>، و در صورت </a:t>
            </a:r>
            <a:r>
              <a:rPr lang="fa-IR" dirty="0"/>
              <a:t>لزوم</a:t>
            </a:r>
            <a:r>
              <a:rPr lang="fa-IR" dirty="0" smtClean="0"/>
              <a:t>، آن </a:t>
            </a:r>
            <a:r>
              <a:rPr lang="fa-IR" dirty="0"/>
              <a:t>ها را دوباره به همراه منابع </a:t>
            </a:r>
            <a:r>
              <a:rPr lang="fa-IR" dirty="0" smtClean="0"/>
              <a:t>جدید </a:t>
            </a:r>
            <a:r>
              <a:rPr lang="fa-IR" dirty="0"/>
              <a:t>درخواست كند</a:t>
            </a:r>
            <a:r>
              <a:rPr lang="fa-IR" dirty="0" smtClean="0"/>
              <a:t>.</a:t>
            </a:r>
          </a:p>
          <a:p>
            <a:pPr lvl="1" algn="just">
              <a:defRPr/>
            </a:pPr>
            <a:r>
              <a:rPr lang="fa-IR" dirty="0" smtClean="0"/>
              <a:t>ثانياً، اگر فرآيندي، منبعي </a:t>
            </a:r>
            <a:r>
              <a:rPr lang="fa-IR" dirty="0"/>
              <a:t>را درخواست كند كه فعلاً </a:t>
            </a:r>
            <a:r>
              <a:rPr lang="fa-IR" dirty="0" smtClean="0"/>
              <a:t>در اختيار </a:t>
            </a:r>
            <a:r>
              <a:rPr lang="fa-IR" dirty="0"/>
              <a:t>فرآيند ديگري است</a:t>
            </a:r>
            <a:r>
              <a:rPr lang="fa-IR" dirty="0" smtClean="0"/>
              <a:t>، سيستم </a:t>
            </a:r>
            <a:r>
              <a:rPr lang="fa-IR" dirty="0"/>
              <a:t>عامل ممكن است فرآيند دوم را قبضه كند و آن را ملزم به رها كردن منابع نمايد. </a:t>
            </a:r>
            <a:endParaRPr lang="fa-IR" dirty="0" smtClean="0"/>
          </a:p>
          <a:p>
            <a:pPr marL="0" indent="0" algn="just">
              <a:buNone/>
              <a:defRPr/>
            </a:pPr>
            <a:r>
              <a:rPr lang="fa-IR" sz="2600" dirty="0" smtClean="0"/>
              <a:t>اين </a:t>
            </a:r>
            <a:r>
              <a:rPr lang="fa-IR" sz="2600" dirty="0"/>
              <a:t>طرح وقتي منجر به </a:t>
            </a:r>
            <a:r>
              <a:rPr lang="fa-IR" sz="2600" dirty="0" smtClean="0"/>
              <a:t>پیشگیری از بروز بن </a:t>
            </a:r>
            <a:r>
              <a:rPr lang="fa-IR" sz="2600" dirty="0"/>
              <a:t>بست مي شود كه </a:t>
            </a:r>
            <a:r>
              <a:rPr lang="fa-IR" sz="2600" dirty="0" smtClean="0"/>
              <a:t>فرآيندها </a:t>
            </a:r>
            <a:r>
              <a:rPr lang="fa-IR" sz="2600" dirty="0"/>
              <a:t>اولويت يكسان نداشته باشند</a:t>
            </a:r>
            <a:r>
              <a:rPr lang="fa-IR" sz="2600" dirty="0" smtClean="0"/>
              <a:t>.</a:t>
            </a:r>
          </a:p>
          <a:p>
            <a:pPr marL="0" indent="0" algn="just">
              <a:buNone/>
              <a:defRPr/>
            </a:pPr>
            <a:r>
              <a:rPr lang="fa-IR" sz="2600" dirty="0"/>
              <a:t>اين روش وقتي عملي است كه به منابعي مثل پردازنده اِعمال </a:t>
            </a:r>
            <a:r>
              <a:rPr lang="fa-IR" sz="2600" dirty="0" smtClean="0"/>
              <a:t>گردد كه </a:t>
            </a:r>
            <a:r>
              <a:rPr lang="fa-IR" sz="2600" dirty="0"/>
              <a:t>حالت </a:t>
            </a:r>
            <a:r>
              <a:rPr lang="fa-IR" sz="2600" dirty="0" smtClean="0"/>
              <a:t>آن ها </a:t>
            </a:r>
            <a:r>
              <a:rPr lang="fa-IR" sz="2600" dirty="0"/>
              <a:t>به آساني قابل ذخيره و بازيابي است</a:t>
            </a:r>
            <a:r>
              <a:rPr lang="fa-IR" sz="2600" dirty="0" smtClean="0"/>
              <a:t>.</a:t>
            </a:r>
            <a:endParaRPr lang="en-US" sz="26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269777154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914400"/>
          </a:xfrm>
        </p:spPr>
        <p:txBody>
          <a:bodyPr/>
          <a:lstStyle/>
          <a:p>
            <a:r>
              <a:rPr lang="fa-IR" dirty="0"/>
              <a:t>پيشگيري از بن </a:t>
            </a:r>
            <a:r>
              <a:rPr lang="fa-IR" dirty="0" smtClean="0"/>
              <a:t>بست</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81000" y="1600200"/>
                <a:ext cx="8382000" cy="4572000"/>
              </a:xfrm>
            </p:spPr>
            <p:txBody>
              <a:bodyPr>
                <a:normAutofit fontScale="77500" lnSpcReduction="20000"/>
              </a:bodyPr>
              <a:lstStyle/>
              <a:p>
                <a:pPr marL="0" indent="0" algn="just">
                  <a:spcBef>
                    <a:spcPct val="50000"/>
                  </a:spcBef>
                  <a:buNone/>
                  <a:defRPr/>
                </a:pPr>
                <a:r>
                  <a:rPr lang="fa-IR" sz="4100" b="1" dirty="0" smtClean="0"/>
                  <a:t>جلوگیری از وقوع </a:t>
                </a:r>
                <a:r>
                  <a:rPr lang="fa-IR" sz="4100" b="1" dirty="0"/>
                  <a:t>شرط 4؛ انتظار حلقوي</a:t>
                </a:r>
              </a:p>
              <a:p>
                <a:pPr algn="just">
                  <a:lnSpc>
                    <a:spcPct val="110000"/>
                  </a:lnSpc>
                  <a:defRPr/>
                </a:pPr>
                <a:r>
                  <a:rPr lang="fa-IR" sz="3600" dirty="0"/>
                  <a:t>با تعريف ترتيب خطي انواع منابع، مي توان از وقوع اين شرط جلوگيري كرد. اگر </a:t>
                </a:r>
                <a:r>
                  <a:rPr lang="fa-IR" sz="3600" dirty="0" smtClean="0"/>
                  <a:t>منبعی از </a:t>
                </a:r>
                <a:r>
                  <a:rPr lang="fa-IR" sz="3600" dirty="0"/>
                  <a:t>نوع </a:t>
                </a:r>
                <a:r>
                  <a:rPr lang="en-US" sz="3600" dirty="0"/>
                  <a:t>R</a:t>
                </a:r>
                <a:r>
                  <a:rPr lang="fa-IR" sz="3600" dirty="0"/>
                  <a:t> به فرآيندي تخصيص داده </a:t>
                </a:r>
                <a:r>
                  <a:rPr lang="fa-IR" sz="3600" dirty="0" smtClean="0"/>
                  <a:t>شده است، </a:t>
                </a:r>
                <a:r>
                  <a:rPr lang="fa-IR" sz="3600" dirty="0"/>
                  <a:t>اين فرآيند بعداً فقط مي تواند منابعي را درخواست كند كه در ترتيب خطي بعد از </a:t>
                </a:r>
                <a:r>
                  <a:rPr lang="en-US" sz="3600" dirty="0"/>
                  <a:t>R</a:t>
                </a:r>
                <a:r>
                  <a:rPr lang="fa-IR" sz="3600" dirty="0"/>
                  <a:t> قرار دارند</a:t>
                </a:r>
                <a:r>
                  <a:rPr lang="fa-IR" sz="3600" dirty="0" smtClean="0"/>
                  <a:t>.</a:t>
                </a:r>
              </a:p>
              <a:p>
                <a:pPr marL="0" indent="0" algn="just">
                  <a:lnSpc>
                    <a:spcPct val="110000"/>
                  </a:lnSpc>
                  <a:buNone/>
                  <a:defRPr/>
                </a:pPr>
                <a:r>
                  <a:rPr lang="fa-IR" sz="2800" dirty="0"/>
                  <a:t>براي اين كه ببينيم اين راهبرد كار مي كند، شاخصي را براي هر نوع منبع درنظر مي گيريم. در اين صورت، اگر </a:t>
                </a:r>
                <a:r>
                  <a:rPr lang="en-US" sz="2800" dirty="0"/>
                  <a:t>i &lt; j</a:t>
                </a:r>
                <a:r>
                  <a:rPr lang="fa-IR" sz="2800" dirty="0"/>
                  <a:t> باشد، </a:t>
                </a:r>
                <a:r>
                  <a:rPr lang="fa-IR" sz="2800" dirty="0" smtClean="0"/>
                  <a:t>منبع </a:t>
                </a:r>
                <a14:m>
                  <m:oMath xmlns:m="http://schemas.openxmlformats.org/officeDocument/2006/math">
                    <m:sSub>
                      <m:sSubPr>
                        <m:ctrlPr>
                          <a:rPr lang="fa-IR" sz="2800" i="1" smtClean="0">
                            <a:latin typeface="Cambria Math"/>
                          </a:rPr>
                        </m:ctrlPr>
                      </m:sSubPr>
                      <m:e>
                        <m:r>
                          <a:rPr lang="en-US" sz="2800" b="0" i="1" smtClean="0">
                            <a:latin typeface="Cambria Math"/>
                          </a:rPr>
                          <m:t>𝑅</m:t>
                        </m:r>
                      </m:e>
                      <m:sub>
                        <m:r>
                          <a:rPr lang="en-US" sz="2800" b="0" i="1" smtClean="0">
                            <a:latin typeface="Cambria Math"/>
                          </a:rPr>
                          <m:t>𝑖</m:t>
                        </m:r>
                      </m:sub>
                    </m:sSub>
                  </m:oMath>
                </a14:m>
                <a:r>
                  <a:rPr lang="fa-IR" sz="2800" dirty="0" smtClean="0"/>
                  <a:t> قبل از </a:t>
                </a:r>
                <a14:m>
                  <m:oMath xmlns:m="http://schemas.openxmlformats.org/officeDocument/2006/math">
                    <m:sSub>
                      <m:sSubPr>
                        <m:ctrlPr>
                          <a:rPr lang="fa-IR" sz="2800" i="1">
                            <a:latin typeface="Cambria Math"/>
                          </a:rPr>
                        </m:ctrlPr>
                      </m:sSubPr>
                      <m:e>
                        <m:r>
                          <a:rPr lang="en-US" sz="2800" i="1">
                            <a:latin typeface="Cambria Math"/>
                          </a:rPr>
                          <m:t>𝑅</m:t>
                        </m:r>
                      </m:e>
                      <m:sub>
                        <m:r>
                          <a:rPr lang="en-US" sz="2800" b="0" i="1" smtClean="0">
                            <a:latin typeface="Cambria Math"/>
                          </a:rPr>
                          <m:t>𝑗</m:t>
                        </m:r>
                      </m:sub>
                    </m:sSub>
                  </m:oMath>
                </a14:m>
                <a:r>
                  <a:rPr lang="fa-IR" sz="2800" dirty="0" smtClean="0"/>
                  <a:t> است. حال فرض کنید </a:t>
                </a:r>
                <a:r>
                  <a:rPr lang="fa-IR" sz="2800" dirty="0"/>
                  <a:t>دو فرآيند </a:t>
                </a:r>
                <a:r>
                  <a:rPr lang="en-US" sz="2800" dirty="0"/>
                  <a:t>A</a:t>
                </a:r>
                <a:r>
                  <a:rPr lang="fa-IR" sz="2800" dirty="0"/>
                  <a:t> و </a:t>
                </a:r>
                <a:r>
                  <a:rPr lang="en-US" sz="2800" dirty="0"/>
                  <a:t>B</a:t>
                </a:r>
                <a:r>
                  <a:rPr lang="fa-IR" sz="2800" dirty="0"/>
                  <a:t> </a:t>
                </a:r>
                <a:r>
                  <a:rPr lang="fa-IR" sz="2800" dirty="0" smtClean="0"/>
                  <a:t>در بن بست هستند. به خاطر اینکه فرایند </a:t>
                </a:r>
                <a:r>
                  <a:rPr lang="en-US" sz="2800" dirty="0" smtClean="0"/>
                  <a:t>A</a:t>
                </a:r>
                <a:r>
                  <a:rPr lang="fa-IR" sz="2800" dirty="0" smtClean="0"/>
                  <a:t> </a:t>
                </a:r>
                <a:r>
                  <a:rPr lang="fa-IR" sz="2800" dirty="0"/>
                  <a:t>منبع </a:t>
                </a:r>
                <a14:m>
                  <m:oMath xmlns:m="http://schemas.openxmlformats.org/officeDocument/2006/math">
                    <m:sSub>
                      <m:sSubPr>
                        <m:ctrlPr>
                          <a:rPr lang="fa-IR" sz="2800" i="1">
                            <a:latin typeface="Cambria Math"/>
                          </a:rPr>
                        </m:ctrlPr>
                      </m:sSubPr>
                      <m:e>
                        <m:r>
                          <a:rPr lang="en-US" sz="2800" i="1">
                            <a:latin typeface="Cambria Math"/>
                          </a:rPr>
                          <m:t>𝑅</m:t>
                        </m:r>
                      </m:e>
                      <m:sub>
                        <m:r>
                          <a:rPr lang="en-US" sz="2800" i="1">
                            <a:latin typeface="Cambria Math"/>
                          </a:rPr>
                          <m:t>𝑖</m:t>
                        </m:r>
                      </m:sub>
                    </m:sSub>
                  </m:oMath>
                </a14:m>
                <a:r>
                  <a:rPr lang="fa-IR" sz="2800" dirty="0"/>
                  <a:t> </a:t>
                </a:r>
                <a:r>
                  <a:rPr lang="fa-IR" sz="2800" dirty="0" smtClean="0"/>
                  <a:t>را بدست آورده و منبع </a:t>
                </a:r>
                <a14:m>
                  <m:oMath xmlns:m="http://schemas.openxmlformats.org/officeDocument/2006/math">
                    <m:sSub>
                      <m:sSubPr>
                        <m:ctrlPr>
                          <a:rPr lang="fa-IR" sz="2800" i="1">
                            <a:latin typeface="Cambria Math"/>
                          </a:rPr>
                        </m:ctrlPr>
                      </m:sSubPr>
                      <m:e>
                        <m:r>
                          <a:rPr lang="en-US" sz="2800" i="1">
                            <a:latin typeface="Cambria Math"/>
                          </a:rPr>
                          <m:t>𝑅</m:t>
                        </m:r>
                      </m:e>
                      <m:sub>
                        <m:r>
                          <a:rPr lang="en-US" sz="2800" i="1">
                            <a:latin typeface="Cambria Math"/>
                          </a:rPr>
                          <m:t>𝑗</m:t>
                        </m:r>
                      </m:sub>
                    </m:sSub>
                  </m:oMath>
                </a14:m>
                <a:r>
                  <a:rPr lang="fa-IR" sz="2800" dirty="0"/>
                  <a:t> </a:t>
                </a:r>
                <a:r>
                  <a:rPr lang="fa-IR" sz="2800" dirty="0" smtClean="0"/>
                  <a:t>را در خواست کرده است. و </a:t>
                </a:r>
                <a:r>
                  <a:rPr lang="fa-IR" sz="2800" dirty="0"/>
                  <a:t>فرایند </a:t>
                </a:r>
                <a:r>
                  <a:rPr lang="en-US" sz="2800" dirty="0" smtClean="0"/>
                  <a:t>B</a:t>
                </a:r>
                <a:r>
                  <a:rPr lang="fa-IR" sz="2800" dirty="0" smtClean="0"/>
                  <a:t> </a:t>
                </a:r>
                <a:r>
                  <a:rPr lang="fa-IR" sz="2800" dirty="0"/>
                  <a:t>منبع </a:t>
                </a:r>
                <a14:m>
                  <m:oMath xmlns:m="http://schemas.openxmlformats.org/officeDocument/2006/math">
                    <m:sSub>
                      <m:sSubPr>
                        <m:ctrlPr>
                          <a:rPr lang="fa-IR" sz="2800" i="1">
                            <a:latin typeface="Cambria Math"/>
                          </a:rPr>
                        </m:ctrlPr>
                      </m:sSubPr>
                      <m:e>
                        <m:r>
                          <a:rPr lang="en-US" sz="2800" i="1">
                            <a:latin typeface="Cambria Math"/>
                          </a:rPr>
                          <m:t>𝑅</m:t>
                        </m:r>
                      </m:e>
                      <m:sub>
                        <m:r>
                          <a:rPr lang="en-US" sz="2800" b="0" i="1" smtClean="0">
                            <a:latin typeface="Cambria Math"/>
                          </a:rPr>
                          <m:t>𝑗</m:t>
                        </m:r>
                      </m:sub>
                    </m:sSub>
                  </m:oMath>
                </a14:m>
                <a:r>
                  <a:rPr lang="fa-IR" sz="2800" dirty="0"/>
                  <a:t> </a:t>
                </a:r>
                <a:r>
                  <a:rPr lang="fa-IR" sz="2800" dirty="0" smtClean="0"/>
                  <a:t>را بدست </a:t>
                </a:r>
                <a:r>
                  <a:rPr lang="fa-IR" sz="2800" dirty="0"/>
                  <a:t>آورده و </a:t>
                </a:r>
                <a:r>
                  <a:rPr lang="fa-IR" sz="2800" dirty="0" smtClean="0"/>
                  <a:t>متقاضی </a:t>
                </a:r>
                <a14:m>
                  <m:oMath xmlns:m="http://schemas.openxmlformats.org/officeDocument/2006/math">
                    <m:sSub>
                      <m:sSubPr>
                        <m:ctrlPr>
                          <a:rPr lang="fa-IR" sz="2800" i="1">
                            <a:latin typeface="Cambria Math"/>
                          </a:rPr>
                        </m:ctrlPr>
                      </m:sSubPr>
                      <m:e>
                        <m:r>
                          <a:rPr lang="en-US" sz="2800" i="1">
                            <a:latin typeface="Cambria Math"/>
                          </a:rPr>
                          <m:t>𝑅</m:t>
                        </m:r>
                      </m:e>
                      <m:sub>
                        <m:r>
                          <a:rPr lang="en-US" sz="2800" b="0" i="1" smtClean="0">
                            <a:latin typeface="Cambria Math"/>
                          </a:rPr>
                          <m:t>𝑖</m:t>
                        </m:r>
                      </m:sub>
                    </m:sSub>
                  </m:oMath>
                </a14:m>
                <a:r>
                  <a:rPr lang="fa-IR" sz="2800" dirty="0"/>
                  <a:t> </a:t>
                </a:r>
                <a:r>
                  <a:rPr lang="fa-IR" sz="2800" dirty="0" smtClean="0"/>
                  <a:t>می باشد.  </a:t>
                </a:r>
              </a:p>
              <a:p>
                <a:pPr marL="0" indent="0" algn="just">
                  <a:lnSpc>
                    <a:spcPct val="110000"/>
                  </a:lnSpc>
                  <a:buNone/>
                  <a:defRPr/>
                </a:pPr>
                <a:r>
                  <a:rPr lang="fa-IR" sz="2800" dirty="0" smtClean="0"/>
                  <a:t> این حالت غيرممكن </a:t>
                </a:r>
                <a:r>
                  <a:rPr lang="fa-IR" sz="2800" dirty="0"/>
                  <a:t>است، زيرا مستلزم اين است كه </a:t>
                </a:r>
                <a:r>
                  <a:rPr lang="en-US" sz="2800" dirty="0"/>
                  <a:t>i &lt; j</a:t>
                </a:r>
                <a:r>
                  <a:rPr lang="fa-IR" sz="2800" dirty="0"/>
                  <a:t> و </a:t>
                </a:r>
                <a:r>
                  <a:rPr lang="en-US" sz="2800" dirty="0"/>
                  <a:t>j &lt; i</a:t>
                </a:r>
                <a:r>
                  <a:rPr lang="fa-IR" sz="2800" dirty="0"/>
                  <a:t> باشد.</a:t>
                </a:r>
                <a:endParaRPr lang="en-US" sz="2800" dirty="0"/>
              </a:p>
              <a:p>
                <a:pPr marL="0" indent="0" algn="just">
                  <a:lnSpc>
                    <a:spcPct val="110000"/>
                  </a:lnSpc>
                  <a:buNone/>
                  <a:defRPr/>
                </a:pPr>
                <a:r>
                  <a:rPr lang="fa-IR" sz="2800" dirty="0"/>
                  <a:t>همانند روش پيشگيري از </a:t>
                </a:r>
                <a:r>
                  <a:rPr lang="fa-IR" sz="2800" dirty="0" smtClean="0"/>
                  <a:t>نگه داشتن و انتظار، روش </a:t>
                </a:r>
                <a:r>
                  <a:rPr lang="fa-IR" sz="2800" dirty="0"/>
                  <a:t>پيشگيري </a:t>
                </a:r>
                <a:r>
                  <a:rPr lang="fa-IR" sz="2800" dirty="0" smtClean="0"/>
                  <a:t>از انتظار </a:t>
                </a:r>
                <a:r>
                  <a:rPr lang="fa-IR" sz="2800" dirty="0"/>
                  <a:t>حلقوي </a:t>
                </a:r>
                <a:r>
                  <a:rPr lang="fa-IR" sz="2800" dirty="0" smtClean="0"/>
                  <a:t>نيز ممكن </a:t>
                </a:r>
                <a:r>
                  <a:rPr lang="fa-IR" sz="2800" dirty="0"/>
                  <a:t>است ناكارآمد باشد</a:t>
                </a:r>
                <a:r>
                  <a:rPr lang="fa-IR" sz="2800" dirty="0" smtClean="0"/>
                  <a:t>، زيرا منجر </a:t>
                </a:r>
                <a:r>
                  <a:rPr lang="fa-IR" sz="2800" dirty="0"/>
                  <a:t>به كندكردن </a:t>
                </a:r>
                <a:r>
                  <a:rPr lang="fa-IR" sz="2800" dirty="0" smtClean="0"/>
                  <a:t>فرآيندها و مانع </a:t>
                </a:r>
                <a:r>
                  <a:rPr lang="fa-IR" sz="2800" dirty="0"/>
                  <a:t>از دستيابي غيرضروري به منابع مي </a:t>
                </a:r>
                <a:r>
                  <a:rPr lang="fa-IR" sz="2800" dirty="0" smtClean="0"/>
                  <a:t>شود.</a:t>
                </a:r>
                <a:endParaRPr lang="fa-IR"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81000" y="1600200"/>
                <a:ext cx="8382000" cy="4572000"/>
              </a:xfrm>
              <a:blipFill rotWithShape="1">
                <a:blip r:embed="rId2"/>
                <a:stretch>
                  <a:fillRect l="-2618" t="-2533" r="-1818" b="-1867"/>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255258673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اجتناب از بن </a:t>
            </a:r>
            <a:r>
              <a:rPr lang="fa-IR" dirty="0" smtClean="0"/>
              <a:t>بست</a:t>
            </a:r>
            <a:endParaRPr lang="en-US" dirty="0"/>
          </a:p>
        </p:txBody>
      </p:sp>
      <p:sp>
        <p:nvSpPr>
          <p:cNvPr id="3" name="Content Placeholder 2"/>
          <p:cNvSpPr>
            <a:spLocks noGrp="1"/>
          </p:cNvSpPr>
          <p:nvPr>
            <p:ph idx="1"/>
          </p:nvPr>
        </p:nvSpPr>
        <p:spPr>
          <a:xfrm>
            <a:off x="457200" y="1676400"/>
            <a:ext cx="8229600" cy="4419600"/>
          </a:xfrm>
        </p:spPr>
        <p:txBody>
          <a:bodyPr/>
          <a:lstStyle/>
          <a:p>
            <a:pPr algn="just"/>
            <a:r>
              <a:rPr lang="fa-IR" dirty="0"/>
              <a:t>روش اجتناب از بن بست، زيركانه تر از روش پيشگيري است</a:t>
            </a:r>
            <a:r>
              <a:rPr lang="fa-IR" dirty="0" smtClean="0"/>
              <a:t>. در </a:t>
            </a:r>
            <a:r>
              <a:rPr lang="fa-IR" dirty="0"/>
              <a:t>روش اجتناب از بن بست، درخواست هاي منابع را محدود مي كنيم تا حداقل يكي از چهار شرط بن بست رخ ندهد.</a:t>
            </a:r>
            <a:endParaRPr lang="en-US" dirty="0"/>
          </a:p>
          <a:p>
            <a:pPr marL="0" indent="0" algn="just">
              <a:buNone/>
            </a:pPr>
            <a:r>
              <a:rPr lang="fa-IR" sz="2000" b="1" dirty="0"/>
              <a:t>اجتناب از بن بست</a:t>
            </a:r>
            <a:r>
              <a:rPr lang="fa-IR" dirty="0"/>
              <a:t>، سه شرط ضروري را اجازه مي دهد</a:t>
            </a:r>
            <a:r>
              <a:rPr lang="fa-IR" dirty="0" smtClean="0"/>
              <a:t>، اما </a:t>
            </a:r>
            <a:r>
              <a:rPr lang="fa-IR" dirty="0"/>
              <a:t>در انتحاب ها طوري عمل مي كند كه نقطه وقوع بن بست پيش نيايد</a:t>
            </a:r>
            <a:r>
              <a:rPr lang="fa-IR" dirty="0" smtClean="0"/>
              <a:t>. به عبارتی، یا بطور غیر مستقیم باعث پیشگیری یکی از سه شرط اول می شود و یا مستقیماً با پیشگیری از بروز شرط انتظار حلقوی انجام می شود.</a:t>
            </a:r>
            <a:endParaRPr lang="en-US" dirty="0"/>
          </a:p>
          <a:p>
            <a:pPr marL="0" indent="0" algn="just">
              <a:buNone/>
            </a:pPr>
            <a:r>
              <a:rPr lang="fa-IR" dirty="0"/>
              <a:t>در اين بخش، دو روش اجتناب از بن بست را بررسي مي كنيم:</a:t>
            </a:r>
            <a:endParaRPr lang="en-US" dirty="0"/>
          </a:p>
          <a:p>
            <a:pPr marL="777240" lvl="1" indent="-457200" algn="just">
              <a:buFont typeface="+mj-lt"/>
              <a:buAutoNum type="arabicPeriod"/>
            </a:pPr>
            <a:r>
              <a:rPr lang="fa-IR" dirty="0"/>
              <a:t> اگر درخواست فرآيندي منجر به بن بست مي شود، </a:t>
            </a:r>
            <a:r>
              <a:rPr lang="fa-IR" u="sng" dirty="0"/>
              <a:t>آن فرآيند شروع نشود</a:t>
            </a:r>
            <a:r>
              <a:rPr lang="fa-IR" dirty="0"/>
              <a:t>.</a:t>
            </a:r>
            <a:endParaRPr lang="en-US" dirty="0"/>
          </a:p>
          <a:p>
            <a:pPr marL="777240" lvl="1" indent="-457200" algn="just">
              <a:buFont typeface="+mj-lt"/>
              <a:buAutoNum type="arabicPeriod"/>
            </a:pPr>
            <a:r>
              <a:rPr lang="fa-IR" dirty="0"/>
              <a:t> اگر درخواست منبع اضافي موجب بن بست مي شود</a:t>
            </a:r>
            <a:r>
              <a:rPr lang="fa-IR" dirty="0" smtClean="0"/>
              <a:t>، </a:t>
            </a:r>
            <a:r>
              <a:rPr lang="fa-IR" u="sng" dirty="0" smtClean="0"/>
              <a:t>به </a:t>
            </a:r>
            <a:r>
              <a:rPr lang="fa-IR" u="sng" dirty="0"/>
              <a:t>آن درخواست فرآيند پاسخ داده نشود</a:t>
            </a:r>
            <a:r>
              <a:rPr lang="fa-IR" dirty="0" smtClean="0"/>
              <a:t>.</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137872772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sz="4000" dirty="0" smtClean="0"/>
              <a:t>اجتناب از بن بست - </a:t>
            </a:r>
            <a:r>
              <a:rPr lang="fa-IR" sz="4000" dirty="0"/>
              <a:t>عدم شروع </a:t>
            </a:r>
            <a:r>
              <a:rPr lang="fa-IR" sz="4000" dirty="0" smtClean="0"/>
              <a:t>فرآيند</a:t>
            </a:r>
            <a:endParaRPr lang="en-US" sz="4000" dirty="0"/>
          </a:p>
        </p:txBody>
      </p:sp>
      <p:sp>
        <p:nvSpPr>
          <p:cNvPr id="3" name="Content Placeholder 2"/>
          <p:cNvSpPr>
            <a:spLocks noGrp="1"/>
          </p:cNvSpPr>
          <p:nvPr>
            <p:ph idx="1"/>
          </p:nvPr>
        </p:nvSpPr>
        <p:spPr>
          <a:xfrm>
            <a:off x="785812" y="1828800"/>
            <a:ext cx="7543800" cy="1524000"/>
          </a:xfrm>
        </p:spPr>
        <p:txBody>
          <a:bodyPr>
            <a:normAutofit/>
          </a:bodyPr>
          <a:lstStyle/>
          <a:p>
            <a:pPr>
              <a:lnSpc>
                <a:spcPct val="110000"/>
              </a:lnSpc>
              <a:spcBef>
                <a:spcPct val="50000"/>
              </a:spcBef>
              <a:defRPr/>
            </a:pPr>
            <a:r>
              <a:rPr lang="fa-IR" sz="2800" dirty="0" smtClean="0"/>
              <a:t>سيستمي </a:t>
            </a:r>
            <a:r>
              <a:rPr lang="fa-IR" sz="2800" dirty="0"/>
              <a:t>با </a:t>
            </a:r>
            <a:r>
              <a:rPr lang="en-US" sz="2800" dirty="0"/>
              <a:t>n</a:t>
            </a:r>
            <a:r>
              <a:rPr lang="fa-IR" sz="2800" dirty="0"/>
              <a:t> فرآيند و </a:t>
            </a:r>
            <a:r>
              <a:rPr lang="en-US" sz="2800" dirty="0"/>
              <a:t>m</a:t>
            </a:r>
            <a:r>
              <a:rPr lang="fa-IR" sz="2800" dirty="0"/>
              <a:t> نوع منبع مختلف را درنظر بگيريد. بردارها و ماتريس هاي زير را تعريف مي كنيم</a:t>
            </a:r>
            <a:r>
              <a:rPr lang="fa-IR" sz="2800" dirty="0" smtClean="0"/>
              <a:t>:</a:t>
            </a:r>
          </a:p>
        </p:txBody>
      </p:sp>
      <p:graphicFrame>
        <p:nvGraphicFramePr>
          <p:cNvPr id="10" name="Object 4"/>
          <p:cNvGraphicFramePr>
            <a:graphicFrameLocks noChangeAspect="1"/>
          </p:cNvGraphicFramePr>
          <p:nvPr>
            <p:extLst>
              <p:ext uri="{D42A27DB-BD31-4B8C-83A1-F6EECF244321}">
                <p14:modId xmlns:p14="http://schemas.microsoft.com/office/powerpoint/2010/main" val="21877403"/>
              </p:ext>
            </p:extLst>
          </p:nvPr>
        </p:nvGraphicFramePr>
        <p:xfrm>
          <a:off x="2360612" y="1839912"/>
          <a:ext cx="914400" cy="198438"/>
        </p:xfrm>
        <a:graphic>
          <a:graphicData uri="http://schemas.openxmlformats.org/presentationml/2006/ole">
            <mc:AlternateContent xmlns:mc="http://schemas.openxmlformats.org/markup-compatibility/2006">
              <mc:Choice xmlns:v="urn:schemas-microsoft-com:vml" Requires="v">
                <p:oleObj spid="_x0000_s7195" name="Equation" r:id="rId3" imgW="435285" imgH="677109" progId="Equation.DSMT4">
                  <p:embed/>
                </p:oleObj>
              </mc:Choice>
              <mc:Fallback>
                <p:oleObj name="Equation" r:id="rId3" imgW="435285" imgH="677109"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0612" y="1839912"/>
                        <a:ext cx="914400" cy="198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6"/>
          <p:cNvSpPr txBox="1">
            <a:spLocks noChangeArrowheads="1"/>
          </p:cNvSpPr>
          <p:nvPr/>
        </p:nvSpPr>
        <p:spPr bwMode="auto">
          <a:xfrm>
            <a:off x="3478212" y="6184900"/>
            <a:ext cx="10795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spcBef>
                <a:spcPct val="50000"/>
              </a:spcBef>
            </a:pPr>
            <a:endParaRPr lang="en-US"/>
          </a:p>
        </p:txBody>
      </p:sp>
      <p:sp>
        <p:nvSpPr>
          <p:cNvPr id="25" name="Text Box 18"/>
          <p:cNvSpPr txBox="1">
            <a:spLocks noChangeArrowheads="1"/>
          </p:cNvSpPr>
          <p:nvPr/>
        </p:nvSpPr>
        <p:spPr bwMode="auto">
          <a:xfrm>
            <a:off x="236538" y="3810000"/>
            <a:ext cx="8907462"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lnSpc>
                <a:spcPct val="90000"/>
              </a:lnSpc>
              <a:spcBef>
                <a:spcPct val="20000"/>
              </a:spcBef>
              <a:buClr>
                <a:schemeClr val="folHlink"/>
              </a:buClr>
              <a:buSzPct val="60000"/>
            </a:pPr>
            <a:r>
              <a:rPr lang="en-US" dirty="0"/>
              <a:t>Resource={R1,R2,R3,…,</a:t>
            </a:r>
            <a:r>
              <a:rPr lang="en-US" dirty="0" err="1" smtClean="0"/>
              <a:t>Rm</a:t>
            </a:r>
            <a:r>
              <a:rPr lang="en-US" sz="2000" dirty="0" smtClean="0">
                <a:cs typeface="B Nazanin" pitchFamily="2" charset="-78"/>
              </a:rPr>
              <a:t>}</a:t>
            </a:r>
            <a:r>
              <a:rPr lang="fa-IR" sz="2000" dirty="0" smtClean="0">
                <a:cs typeface="B Nazanin" pitchFamily="2" charset="-78"/>
              </a:rPr>
              <a:t>               مقدار کل منابع سیستم                            </a:t>
            </a:r>
            <a:endParaRPr lang="en-US" dirty="0">
              <a:cs typeface="B Nazanin" pitchFamily="2" charset="-78"/>
            </a:endParaRPr>
          </a:p>
        </p:txBody>
      </p:sp>
      <p:sp>
        <p:nvSpPr>
          <p:cNvPr id="26" name="Text Box 21"/>
          <p:cNvSpPr txBox="1">
            <a:spLocks noChangeArrowheads="1"/>
          </p:cNvSpPr>
          <p:nvPr/>
        </p:nvSpPr>
        <p:spPr bwMode="auto">
          <a:xfrm>
            <a:off x="236538" y="4343400"/>
            <a:ext cx="8297862"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lnSpc>
                <a:spcPct val="90000"/>
              </a:lnSpc>
              <a:spcBef>
                <a:spcPct val="20000"/>
              </a:spcBef>
              <a:buClr>
                <a:schemeClr val="folHlink"/>
              </a:buClr>
              <a:buSzPct val="60000"/>
            </a:pPr>
            <a:r>
              <a:rPr lang="en-US" dirty="0" smtClean="0"/>
              <a:t>Available</a:t>
            </a:r>
            <a:r>
              <a:rPr lang="en-US" dirty="0"/>
              <a:t>={</a:t>
            </a:r>
            <a:r>
              <a:rPr lang="en-US" dirty="0">
                <a:solidFill>
                  <a:srgbClr val="FF0000"/>
                </a:solidFill>
              </a:rPr>
              <a:t>V1,V2,V3,…,</a:t>
            </a:r>
            <a:r>
              <a:rPr lang="en-US" dirty="0" err="1">
                <a:solidFill>
                  <a:srgbClr val="FF0000"/>
                </a:solidFill>
              </a:rPr>
              <a:t>Vm</a:t>
            </a:r>
            <a:r>
              <a:rPr lang="en-US" dirty="0"/>
              <a:t>}   </a:t>
            </a:r>
            <a:r>
              <a:rPr lang="fa-IR" dirty="0" smtClean="0"/>
              <a:t>                   </a:t>
            </a:r>
            <a:r>
              <a:rPr lang="fa-IR" sz="2000" dirty="0" smtClean="0">
                <a:cs typeface="B Nazanin" pitchFamily="2" charset="-78"/>
              </a:rPr>
              <a:t>مقدار منابع آزاد تخصیص نیافته فعلی         </a:t>
            </a:r>
            <a:endParaRPr lang="en-US" dirty="0">
              <a:cs typeface="B Nazanin" pitchFamily="2" charset="-78"/>
            </a:endParaRPr>
          </a:p>
        </p:txBody>
      </p:sp>
      <p:sp>
        <p:nvSpPr>
          <p:cNvPr id="27" name="Text Box 22"/>
          <p:cNvSpPr txBox="1">
            <a:spLocks noChangeArrowheads="1"/>
          </p:cNvSpPr>
          <p:nvPr/>
        </p:nvSpPr>
        <p:spPr bwMode="auto">
          <a:xfrm>
            <a:off x="232567" y="4826268"/>
            <a:ext cx="75922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lnSpc>
                <a:spcPct val="90000"/>
              </a:lnSpc>
              <a:spcBef>
                <a:spcPct val="20000"/>
              </a:spcBef>
              <a:buClr>
                <a:schemeClr val="folHlink"/>
              </a:buClr>
              <a:buSzPct val="60000"/>
            </a:pPr>
            <a:r>
              <a:rPr lang="en-US" dirty="0" smtClean="0"/>
              <a:t>Claim=</a:t>
            </a:r>
            <a:r>
              <a:rPr lang="en-US" dirty="0"/>
              <a:t>	</a:t>
            </a:r>
            <a:r>
              <a:rPr lang="fa-IR" sz="2000" dirty="0" smtClean="0">
                <a:cs typeface="B Nazanin" pitchFamily="2" charset="-78"/>
              </a:rPr>
              <a:t>نیاز هر یک از فرایندها به هر منبع   </a:t>
            </a:r>
            <a:r>
              <a:rPr lang="fa-IR" dirty="0" smtClean="0"/>
              <a:t>                                           </a:t>
            </a:r>
            <a:r>
              <a:rPr lang="en-US" dirty="0"/>
              <a:t>	</a:t>
            </a:r>
            <a:r>
              <a:rPr lang="fa-IR" dirty="0" smtClean="0"/>
              <a:t> </a:t>
            </a:r>
            <a:endParaRPr lang="en-US" dirty="0"/>
          </a:p>
        </p:txBody>
      </p:sp>
      <p:sp>
        <p:nvSpPr>
          <p:cNvPr id="28" name="Text Box 23"/>
          <p:cNvSpPr txBox="1">
            <a:spLocks noChangeArrowheads="1"/>
          </p:cNvSpPr>
          <p:nvPr/>
        </p:nvSpPr>
        <p:spPr bwMode="auto">
          <a:xfrm>
            <a:off x="211137" y="5284763"/>
            <a:ext cx="7613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lnSpc>
                <a:spcPct val="90000"/>
              </a:lnSpc>
              <a:spcBef>
                <a:spcPct val="20000"/>
              </a:spcBef>
              <a:buClr>
                <a:schemeClr val="folHlink"/>
              </a:buClr>
              <a:buSzPct val="60000"/>
            </a:pPr>
            <a:r>
              <a:rPr lang="en-US" dirty="0"/>
              <a:t>Allocation</a:t>
            </a:r>
            <a:r>
              <a:rPr lang="en-US" dirty="0" smtClean="0"/>
              <a:t>=</a:t>
            </a:r>
            <a:r>
              <a:rPr lang="fa-IR" dirty="0" smtClean="0"/>
              <a:t>    </a:t>
            </a:r>
            <a:r>
              <a:rPr lang="en-US" dirty="0"/>
              <a:t>	</a:t>
            </a:r>
            <a:r>
              <a:rPr lang="fa-IR" dirty="0" smtClean="0"/>
              <a:t>     </a:t>
            </a:r>
            <a:r>
              <a:rPr lang="en-US" dirty="0"/>
              <a:t>	</a:t>
            </a:r>
            <a:r>
              <a:rPr lang="fa-IR" dirty="0" smtClean="0"/>
              <a:t>     </a:t>
            </a:r>
            <a:r>
              <a:rPr lang="fa-IR" sz="2000" dirty="0" smtClean="0">
                <a:cs typeface="B Nazanin" pitchFamily="2" charset="-78"/>
              </a:rPr>
              <a:t>تخصیص جاری منابع به فرایندها                    </a:t>
            </a:r>
            <a:endParaRPr lang="en-US" dirty="0">
              <a:cs typeface="B Nazanin" pitchFamily="2" charset="-78"/>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177933530"/>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اصول بن بست</a:t>
            </a:r>
            <a:endParaRPr lang="en-US" dirty="0"/>
          </a:p>
        </p:txBody>
      </p:sp>
      <p:sp>
        <p:nvSpPr>
          <p:cNvPr id="3" name="Content Placeholder 2"/>
          <p:cNvSpPr>
            <a:spLocks noGrp="1"/>
          </p:cNvSpPr>
          <p:nvPr>
            <p:ph idx="1"/>
          </p:nvPr>
        </p:nvSpPr>
        <p:spPr>
          <a:xfrm>
            <a:off x="457200" y="1676400"/>
            <a:ext cx="8153400" cy="4419600"/>
          </a:xfrm>
        </p:spPr>
        <p:txBody>
          <a:bodyPr>
            <a:normAutofit/>
          </a:bodyPr>
          <a:lstStyle/>
          <a:p>
            <a:pPr algn="just"/>
            <a:r>
              <a:rPr lang="fa-IR" sz="3200" dirty="0"/>
              <a:t>بن بست را مي توان انسداد </a:t>
            </a:r>
            <a:r>
              <a:rPr lang="fa-IR" sz="2800" b="1" dirty="0"/>
              <a:t>دائمي</a:t>
            </a:r>
            <a:r>
              <a:rPr lang="fa-IR" sz="3200" dirty="0"/>
              <a:t> مجموعه اي از فرآيندها دانست كه براي منابع سيستم رقابت مي كنند يا با يكديگر ارتباط برقرار مي كنند</a:t>
            </a:r>
            <a:r>
              <a:rPr lang="fa-IR" sz="3200" dirty="0" smtClean="0"/>
              <a:t>.</a:t>
            </a:r>
          </a:p>
          <a:p>
            <a:pPr algn="just"/>
            <a:endParaRPr lang="fa-IR" sz="3200" dirty="0" smtClean="0"/>
          </a:p>
          <a:p>
            <a:pPr algn="just"/>
            <a:r>
              <a:rPr lang="fa-IR" sz="3200" dirty="0"/>
              <a:t>برای بن بست راه حل کارآمدی وجود ندارد.</a:t>
            </a:r>
          </a:p>
          <a:p>
            <a:pPr algn="just"/>
            <a:endParaRPr lang="en-US" sz="3200" dirty="0"/>
          </a:p>
          <a:p>
            <a:pPr algn="just"/>
            <a:r>
              <a:rPr lang="fa-IR" sz="3200" dirty="0"/>
              <a:t>تمام بن بست ها </a:t>
            </a:r>
            <a:r>
              <a:rPr lang="fa-IR" sz="3200" dirty="0" smtClean="0"/>
              <a:t>در اثر </a:t>
            </a:r>
            <a:r>
              <a:rPr lang="fa-IR" sz="3200" dirty="0"/>
              <a:t>نيازهاي متضاد دو </a:t>
            </a:r>
            <a:r>
              <a:rPr lang="fa-IR" sz="3200" dirty="0" smtClean="0"/>
              <a:t>يا چند فرآيند </a:t>
            </a:r>
            <a:r>
              <a:rPr lang="fa-IR" sz="3200" dirty="0"/>
              <a:t>به منابع رخ مي دهند</a:t>
            </a:r>
            <a:r>
              <a:rPr lang="fa-IR" sz="3200" dirty="0" smtClean="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23473502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5894" y="304800"/>
            <a:ext cx="7543800" cy="838200"/>
          </a:xfrm>
        </p:spPr>
        <p:txBody>
          <a:bodyPr/>
          <a:lstStyle/>
          <a:p>
            <a:r>
              <a:rPr lang="fa-IR" sz="3600" dirty="0" smtClean="0"/>
              <a:t>اجتناب از بن بست - </a:t>
            </a:r>
            <a:r>
              <a:rPr lang="fa-IR" sz="3600" dirty="0"/>
              <a:t>عدم شروع </a:t>
            </a:r>
            <a:r>
              <a:rPr lang="fa-IR" sz="3600" dirty="0" smtClean="0"/>
              <a:t>فرآيند</a:t>
            </a:r>
            <a:endParaRPr lang="en-US" sz="3600" dirty="0"/>
          </a:p>
        </p:txBody>
      </p:sp>
      <p:sp>
        <p:nvSpPr>
          <p:cNvPr id="11" name="AutoShape 5"/>
          <p:cNvSpPr>
            <a:spLocks noChangeArrowheads="1"/>
          </p:cNvSpPr>
          <p:nvPr/>
        </p:nvSpPr>
        <p:spPr bwMode="auto">
          <a:xfrm>
            <a:off x="1566632" y="2328862"/>
            <a:ext cx="2447925" cy="1728788"/>
          </a:xfrm>
          <a:prstGeom prst="bracketPair">
            <a:avLst>
              <a:gd name="adj" fmla="val 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 name="Text Box 6"/>
          <p:cNvSpPr txBox="1">
            <a:spLocks noChangeArrowheads="1"/>
          </p:cNvSpPr>
          <p:nvPr/>
        </p:nvSpPr>
        <p:spPr bwMode="auto">
          <a:xfrm>
            <a:off x="3438294" y="5568950"/>
            <a:ext cx="10795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spcBef>
                <a:spcPct val="50000"/>
              </a:spcBef>
            </a:pPr>
            <a:endParaRPr lang="en-US"/>
          </a:p>
        </p:txBody>
      </p:sp>
      <p:sp>
        <p:nvSpPr>
          <p:cNvPr id="13" name="Text Box 7"/>
          <p:cNvSpPr txBox="1">
            <a:spLocks noChangeArrowheads="1"/>
          </p:cNvSpPr>
          <p:nvPr/>
        </p:nvSpPr>
        <p:spPr bwMode="auto">
          <a:xfrm>
            <a:off x="1638069" y="2400300"/>
            <a:ext cx="2305050" cy="160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spcBef>
                <a:spcPct val="50000"/>
              </a:spcBef>
            </a:pPr>
            <a:r>
              <a:rPr lang="en-US"/>
              <a:t>C11   C12   …   C1m</a:t>
            </a:r>
          </a:p>
          <a:p>
            <a:pPr eaLnBrk="1" hangingPunct="1">
              <a:spcBef>
                <a:spcPct val="50000"/>
              </a:spcBef>
            </a:pPr>
            <a:r>
              <a:rPr lang="en-US"/>
              <a:t>C21   C22   …   C2m</a:t>
            </a:r>
          </a:p>
          <a:p>
            <a:pPr eaLnBrk="1" hangingPunct="1">
              <a:spcBef>
                <a:spcPct val="50000"/>
              </a:spcBef>
            </a:pPr>
            <a:r>
              <a:rPr lang="en-US"/>
              <a:t>  :        :     :       :</a:t>
            </a:r>
          </a:p>
          <a:p>
            <a:pPr eaLnBrk="1" hangingPunct="1">
              <a:spcBef>
                <a:spcPct val="50000"/>
              </a:spcBef>
            </a:pPr>
            <a:r>
              <a:rPr lang="en-US"/>
              <a:t>Cn1   Cn2   …   Cnm</a:t>
            </a:r>
          </a:p>
        </p:txBody>
      </p:sp>
      <p:sp>
        <p:nvSpPr>
          <p:cNvPr id="14" name="AutoShape 11"/>
          <p:cNvSpPr>
            <a:spLocks noChangeArrowheads="1"/>
          </p:cNvSpPr>
          <p:nvPr/>
        </p:nvSpPr>
        <p:spPr bwMode="auto">
          <a:xfrm>
            <a:off x="1565044" y="4344987"/>
            <a:ext cx="2447925" cy="1728788"/>
          </a:xfrm>
          <a:prstGeom prst="bracketPair">
            <a:avLst>
              <a:gd name="adj" fmla="val 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5" name="Text Box 12"/>
          <p:cNvSpPr txBox="1">
            <a:spLocks noChangeArrowheads="1"/>
          </p:cNvSpPr>
          <p:nvPr/>
        </p:nvSpPr>
        <p:spPr bwMode="auto">
          <a:xfrm>
            <a:off x="1636482" y="4397375"/>
            <a:ext cx="2305050" cy="160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spcBef>
                <a:spcPct val="50000"/>
              </a:spcBef>
            </a:pPr>
            <a:r>
              <a:rPr lang="en-US"/>
              <a:t>A11   A12   …   A1m</a:t>
            </a:r>
          </a:p>
          <a:p>
            <a:pPr eaLnBrk="1" hangingPunct="1">
              <a:spcBef>
                <a:spcPct val="50000"/>
              </a:spcBef>
            </a:pPr>
            <a:r>
              <a:rPr lang="en-US"/>
              <a:t>A21   A22   …   A2m</a:t>
            </a:r>
          </a:p>
          <a:p>
            <a:pPr eaLnBrk="1" hangingPunct="1">
              <a:spcBef>
                <a:spcPct val="50000"/>
              </a:spcBef>
            </a:pPr>
            <a:r>
              <a:rPr lang="en-US"/>
              <a:t>  :        :     :       :</a:t>
            </a:r>
          </a:p>
          <a:p>
            <a:pPr eaLnBrk="1" hangingPunct="1">
              <a:spcBef>
                <a:spcPct val="50000"/>
              </a:spcBef>
            </a:pPr>
            <a:r>
              <a:rPr lang="en-US"/>
              <a:t>An1   An2   …   Anm</a:t>
            </a:r>
          </a:p>
        </p:txBody>
      </p:sp>
      <p:sp>
        <p:nvSpPr>
          <p:cNvPr id="16" name="Text Box 13"/>
          <p:cNvSpPr txBox="1">
            <a:spLocks noChangeArrowheads="1"/>
          </p:cNvSpPr>
          <p:nvPr/>
        </p:nvSpPr>
        <p:spPr bwMode="auto">
          <a:xfrm>
            <a:off x="5309957" y="1320800"/>
            <a:ext cx="2755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endParaRPr lang="en-US"/>
          </a:p>
        </p:txBody>
      </p:sp>
      <p:sp>
        <p:nvSpPr>
          <p:cNvPr id="17" name="Text Box 14"/>
          <p:cNvSpPr txBox="1">
            <a:spLocks noChangeArrowheads="1"/>
          </p:cNvSpPr>
          <p:nvPr/>
        </p:nvSpPr>
        <p:spPr bwMode="auto">
          <a:xfrm>
            <a:off x="5238519" y="1355725"/>
            <a:ext cx="2808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r" rtl="1" eaLnBrk="1" hangingPunct="1"/>
            <a:r>
              <a:rPr lang="fa-IR" sz="2000" dirty="0">
                <a:cs typeface="B Nazanin" pitchFamily="2" charset="-78"/>
              </a:rPr>
              <a:t>تعداد منابع کل اولیه از منبع نوع </a:t>
            </a:r>
            <a:r>
              <a:rPr lang="en-US" sz="2000" dirty="0">
                <a:cs typeface="B Nazanin" pitchFamily="2" charset="-78"/>
              </a:rPr>
              <a:t>i</a:t>
            </a:r>
          </a:p>
        </p:txBody>
      </p:sp>
      <p:sp>
        <p:nvSpPr>
          <p:cNvPr id="18" name="Text Box 15"/>
          <p:cNvSpPr txBox="1">
            <a:spLocks noChangeArrowheads="1"/>
          </p:cNvSpPr>
          <p:nvPr/>
        </p:nvSpPr>
        <p:spPr bwMode="auto">
          <a:xfrm>
            <a:off x="5167082" y="1681162"/>
            <a:ext cx="25193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r" rtl="1" eaLnBrk="1" hangingPunct="1"/>
            <a:r>
              <a:rPr lang="fa-IR" sz="2000" dirty="0">
                <a:cs typeface="B Nazanin" pitchFamily="2" charset="-78"/>
              </a:rPr>
              <a:t>تعداد منابع آزاد از منبع نوع </a:t>
            </a:r>
            <a:r>
              <a:rPr lang="en-US" sz="2000" dirty="0">
                <a:cs typeface="B Nazanin" pitchFamily="2" charset="-78"/>
              </a:rPr>
              <a:t>i</a:t>
            </a:r>
          </a:p>
        </p:txBody>
      </p:sp>
      <p:sp>
        <p:nvSpPr>
          <p:cNvPr id="19" name="Text Box 16"/>
          <p:cNvSpPr txBox="1">
            <a:spLocks noChangeArrowheads="1"/>
          </p:cNvSpPr>
          <p:nvPr/>
        </p:nvSpPr>
        <p:spPr bwMode="auto">
          <a:xfrm>
            <a:off x="5309957" y="2905125"/>
            <a:ext cx="3384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r" rtl="1" eaLnBrk="1" hangingPunct="1"/>
            <a:r>
              <a:rPr lang="fa-IR" sz="2000">
                <a:cs typeface="B Nazanin" pitchFamily="2" charset="-78"/>
              </a:rPr>
              <a:t>فرایند </a:t>
            </a:r>
            <a:r>
              <a:rPr lang="en-US" sz="2000">
                <a:cs typeface="B Nazanin" pitchFamily="2" charset="-78"/>
              </a:rPr>
              <a:t>i</a:t>
            </a:r>
            <a:r>
              <a:rPr lang="fa-IR" sz="2000">
                <a:cs typeface="B Nazanin" pitchFamily="2" charset="-78"/>
              </a:rPr>
              <a:t> حداکثر </a:t>
            </a:r>
            <a:r>
              <a:rPr lang="en-US" sz="2000">
                <a:cs typeface="B Nazanin" pitchFamily="2" charset="-78"/>
              </a:rPr>
              <a:t>k</a:t>
            </a:r>
            <a:r>
              <a:rPr lang="fa-IR" sz="2000">
                <a:cs typeface="B Nazanin" pitchFamily="2" charset="-78"/>
              </a:rPr>
              <a:t> تا منبع نوع </a:t>
            </a:r>
            <a:r>
              <a:rPr lang="en-US" sz="2000">
                <a:cs typeface="B Nazanin" pitchFamily="2" charset="-78"/>
              </a:rPr>
              <a:t>j</a:t>
            </a:r>
            <a:r>
              <a:rPr lang="fa-IR" sz="2000">
                <a:cs typeface="B Nazanin" pitchFamily="2" charset="-78"/>
              </a:rPr>
              <a:t> نیاز دارد</a:t>
            </a:r>
            <a:endParaRPr lang="en-US" sz="2000">
              <a:cs typeface="B Nazanin" pitchFamily="2" charset="-78"/>
            </a:endParaRPr>
          </a:p>
        </p:txBody>
      </p:sp>
      <p:sp>
        <p:nvSpPr>
          <p:cNvPr id="20" name="Text Box 17"/>
          <p:cNvSpPr txBox="1">
            <a:spLocks noChangeArrowheads="1"/>
          </p:cNvSpPr>
          <p:nvPr/>
        </p:nvSpPr>
        <p:spPr bwMode="auto">
          <a:xfrm>
            <a:off x="5165494" y="4921250"/>
            <a:ext cx="34909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r" rtl="1" eaLnBrk="1" hangingPunct="1"/>
            <a:r>
              <a:rPr lang="fa-IR" sz="2000">
                <a:cs typeface="B Nazanin" pitchFamily="2" charset="-78"/>
              </a:rPr>
              <a:t>به فرایند </a:t>
            </a:r>
            <a:r>
              <a:rPr lang="en-US" sz="2000">
                <a:cs typeface="B Nazanin" pitchFamily="2" charset="-78"/>
              </a:rPr>
              <a:t>i</a:t>
            </a:r>
            <a:r>
              <a:rPr lang="fa-IR" sz="2000">
                <a:cs typeface="B Nazanin" pitchFamily="2" charset="-78"/>
              </a:rPr>
              <a:t>، </a:t>
            </a:r>
            <a:r>
              <a:rPr lang="en-US" sz="2000">
                <a:cs typeface="B Nazanin" pitchFamily="2" charset="-78"/>
              </a:rPr>
              <a:t>k</a:t>
            </a:r>
            <a:r>
              <a:rPr lang="fa-IR" sz="2000">
                <a:cs typeface="B Nazanin" pitchFamily="2" charset="-78"/>
              </a:rPr>
              <a:t> تا منبع نوع </a:t>
            </a:r>
            <a:r>
              <a:rPr lang="en-US" sz="2000">
                <a:cs typeface="B Nazanin" pitchFamily="2" charset="-78"/>
              </a:rPr>
              <a:t>j</a:t>
            </a:r>
            <a:r>
              <a:rPr lang="fa-IR" sz="2000">
                <a:cs typeface="B Nazanin" pitchFamily="2" charset="-78"/>
              </a:rPr>
              <a:t> تخصیص یافته</a:t>
            </a:r>
            <a:endParaRPr lang="en-US" sz="2000">
              <a:cs typeface="B Nazanin" pitchFamily="2" charset="-78"/>
            </a:endParaRPr>
          </a:p>
        </p:txBody>
      </p:sp>
      <p:sp>
        <p:nvSpPr>
          <p:cNvPr id="21" name="Text Box 18"/>
          <p:cNvSpPr txBox="1">
            <a:spLocks noChangeArrowheads="1"/>
          </p:cNvSpPr>
          <p:nvPr/>
        </p:nvSpPr>
        <p:spPr bwMode="auto">
          <a:xfrm>
            <a:off x="277581" y="1317734"/>
            <a:ext cx="51387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lnSpc>
                <a:spcPct val="90000"/>
              </a:lnSpc>
              <a:spcBef>
                <a:spcPct val="20000"/>
              </a:spcBef>
              <a:buClr>
                <a:schemeClr val="folHlink"/>
              </a:buClr>
              <a:buSzPct val="60000"/>
            </a:pPr>
            <a:r>
              <a:rPr lang="en-US" dirty="0"/>
              <a:t>Resource={R1,R2,R3,…,</a:t>
            </a:r>
            <a:r>
              <a:rPr lang="en-US" dirty="0" err="1"/>
              <a:t>Rm</a:t>
            </a:r>
            <a:r>
              <a:rPr lang="en-US" dirty="0"/>
              <a:t>}	</a:t>
            </a:r>
            <a:r>
              <a:rPr lang="fa-IR" dirty="0"/>
              <a:t>            </a:t>
            </a:r>
            <a:r>
              <a:rPr lang="en-US" dirty="0"/>
              <a:t>R[i]=</a:t>
            </a:r>
          </a:p>
        </p:txBody>
      </p:sp>
      <p:sp>
        <p:nvSpPr>
          <p:cNvPr id="22" name="Text Box 21"/>
          <p:cNvSpPr txBox="1">
            <a:spLocks noChangeArrowheads="1"/>
          </p:cNvSpPr>
          <p:nvPr/>
        </p:nvSpPr>
        <p:spPr bwMode="auto">
          <a:xfrm>
            <a:off x="188829" y="1681162"/>
            <a:ext cx="5039393"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lnSpc>
                <a:spcPct val="90000"/>
              </a:lnSpc>
              <a:spcBef>
                <a:spcPct val="20000"/>
              </a:spcBef>
              <a:buClr>
                <a:schemeClr val="folHlink"/>
              </a:buClr>
              <a:buSzPct val="60000"/>
            </a:pPr>
            <a:r>
              <a:rPr lang="fa-IR" dirty="0"/>
              <a:t> </a:t>
            </a:r>
            <a:r>
              <a:rPr lang="en-US" dirty="0"/>
              <a:t>Available</a:t>
            </a:r>
            <a:r>
              <a:rPr lang="en-US" dirty="0" smtClean="0"/>
              <a:t>={V1,V2,V3,…,</a:t>
            </a:r>
            <a:r>
              <a:rPr lang="en-US" dirty="0" err="1" smtClean="0"/>
              <a:t>Vm</a:t>
            </a:r>
            <a:r>
              <a:rPr lang="en-US" dirty="0"/>
              <a:t>}   </a:t>
            </a:r>
            <a:r>
              <a:rPr lang="fa-IR" dirty="0"/>
              <a:t>                  </a:t>
            </a:r>
            <a:r>
              <a:rPr lang="en-US" dirty="0" smtClean="0"/>
              <a:t>V[i</a:t>
            </a:r>
            <a:r>
              <a:rPr lang="en-US" dirty="0"/>
              <a:t>]=</a:t>
            </a:r>
          </a:p>
        </p:txBody>
      </p:sp>
      <p:sp>
        <p:nvSpPr>
          <p:cNvPr id="23" name="Text Box 22"/>
          <p:cNvSpPr txBox="1">
            <a:spLocks noChangeArrowheads="1"/>
          </p:cNvSpPr>
          <p:nvPr/>
        </p:nvSpPr>
        <p:spPr bwMode="auto">
          <a:xfrm>
            <a:off x="198207" y="2976562"/>
            <a:ext cx="4981557"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lnSpc>
                <a:spcPct val="90000"/>
              </a:lnSpc>
              <a:spcBef>
                <a:spcPct val="20000"/>
              </a:spcBef>
              <a:buClr>
                <a:schemeClr val="folHlink"/>
              </a:buClr>
              <a:buSzPct val="60000"/>
            </a:pPr>
            <a:r>
              <a:rPr lang="en-US" dirty="0" smtClean="0"/>
              <a:t>Claim=</a:t>
            </a:r>
            <a:r>
              <a:rPr lang="en-US" dirty="0"/>
              <a:t>		</a:t>
            </a:r>
            <a:r>
              <a:rPr lang="fa-IR" dirty="0"/>
              <a:t>                                </a:t>
            </a:r>
            <a:r>
              <a:rPr lang="en-US" dirty="0" smtClean="0"/>
              <a:t>C[i</a:t>
            </a:r>
            <a:r>
              <a:rPr lang="en-US" dirty="0"/>
              <a:t>][j]=k</a:t>
            </a:r>
          </a:p>
        </p:txBody>
      </p:sp>
      <p:sp>
        <p:nvSpPr>
          <p:cNvPr id="24" name="Text Box 23"/>
          <p:cNvSpPr txBox="1">
            <a:spLocks noChangeArrowheads="1"/>
          </p:cNvSpPr>
          <p:nvPr/>
        </p:nvSpPr>
        <p:spPr bwMode="auto">
          <a:xfrm>
            <a:off x="198207" y="5013325"/>
            <a:ext cx="5007205"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lnSpc>
                <a:spcPct val="90000"/>
              </a:lnSpc>
              <a:spcBef>
                <a:spcPct val="20000"/>
              </a:spcBef>
              <a:buClr>
                <a:schemeClr val="folHlink"/>
              </a:buClr>
              <a:buSzPct val="60000"/>
            </a:pPr>
            <a:r>
              <a:rPr lang="en-US" dirty="0"/>
              <a:t>Allocation=		</a:t>
            </a:r>
            <a:r>
              <a:rPr lang="fa-IR" dirty="0"/>
              <a:t>                  </a:t>
            </a:r>
            <a:r>
              <a:rPr lang="en-US" dirty="0"/>
              <a:t>A[i][j]=k</a:t>
            </a:r>
          </a:p>
        </p:txBody>
      </p:sp>
      <p:sp>
        <p:nvSpPr>
          <p:cNvPr id="25" name="Slide Number Placeholder 24"/>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3982262355"/>
      </p:ext>
    </p:extLst>
  </p:cSld>
  <p:clrMapOvr>
    <a:masterClrMapping/>
  </p:clrMapOvr>
  <p:transition spd="slow">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sz="4000" dirty="0"/>
              <a:t>اجتناب از بن بست - عدم شروع فرآيند</a:t>
            </a:r>
            <a:endParaRPr lang="en-US" sz="4000" dirty="0"/>
          </a:p>
        </p:txBody>
      </p:sp>
      <p:sp>
        <p:nvSpPr>
          <p:cNvPr id="6" name="Rectangle 3"/>
          <p:cNvSpPr>
            <a:spLocks noGrp="1" noChangeArrowheads="1"/>
          </p:cNvSpPr>
          <p:nvPr>
            <p:ph idx="1"/>
          </p:nvPr>
        </p:nvSpPr>
        <p:spPr>
          <a:xfrm>
            <a:off x="265113" y="1295400"/>
            <a:ext cx="8574087" cy="4953000"/>
          </a:xfrm>
          <a:solidFill>
            <a:schemeClr val="accent2"/>
          </a:solidFill>
        </p:spPr>
        <p:txBody>
          <a:bodyPr/>
          <a:lstStyle/>
          <a:p>
            <a:pPr marL="0" indent="0" eaLnBrk="1" hangingPunct="1">
              <a:lnSpc>
                <a:spcPct val="90000"/>
              </a:lnSpc>
              <a:buNone/>
            </a:pPr>
            <a:r>
              <a:rPr lang="fa-IR" dirty="0" smtClean="0"/>
              <a:t>3 نکته بدیهی است:</a:t>
            </a:r>
          </a:p>
          <a:p>
            <a:pPr marL="0" indent="0" eaLnBrk="1" hangingPunct="1">
              <a:lnSpc>
                <a:spcPct val="90000"/>
              </a:lnSpc>
              <a:buNone/>
            </a:pPr>
            <a:endParaRPr lang="fa-IR" sz="1200" dirty="0" smtClean="0"/>
          </a:p>
          <a:p>
            <a:pPr lvl="1" eaLnBrk="1" hangingPunct="1">
              <a:lnSpc>
                <a:spcPct val="90000"/>
              </a:lnSpc>
            </a:pPr>
            <a:r>
              <a:rPr lang="fa-IR" dirty="0" smtClean="0"/>
              <a:t>تمامی منابع یا تخصیص داده شده اند یا موجودند.</a:t>
            </a:r>
          </a:p>
          <a:p>
            <a:pPr lvl="1" eaLnBrk="1" hangingPunct="1">
              <a:lnSpc>
                <a:spcPct val="90000"/>
              </a:lnSpc>
            </a:pPr>
            <a:endParaRPr lang="fa-IR" dirty="0"/>
          </a:p>
          <a:p>
            <a:pPr lvl="1" eaLnBrk="1" hangingPunct="1">
              <a:lnSpc>
                <a:spcPct val="90000"/>
              </a:lnSpc>
            </a:pPr>
            <a:endParaRPr lang="fa-IR" dirty="0" smtClean="0"/>
          </a:p>
          <a:p>
            <a:pPr lvl="1" eaLnBrk="1" hangingPunct="1">
              <a:lnSpc>
                <a:spcPct val="90000"/>
              </a:lnSpc>
            </a:pPr>
            <a:r>
              <a:rPr lang="fa-IR" dirty="0" smtClean="0"/>
              <a:t>هیچ فرایندی نمی تواند بیش از کل منابع سیستم درخواست کند.</a:t>
            </a:r>
            <a:endParaRPr lang="en-US" dirty="0" smtClean="0"/>
          </a:p>
          <a:p>
            <a:pPr lvl="1" eaLnBrk="1" hangingPunct="1">
              <a:lnSpc>
                <a:spcPct val="90000"/>
              </a:lnSpc>
            </a:pPr>
            <a:endParaRPr lang="fa-IR" dirty="0" smtClean="0"/>
          </a:p>
          <a:p>
            <a:pPr lvl="1" eaLnBrk="1" hangingPunct="1">
              <a:lnSpc>
                <a:spcPct val="90000"/>
              </a:lnSpc>
            </a:pPr>
            <a:endParaRPr lang="fa-IR" dirty="0" smtClean="0"/>
          </a:p>
          <a:p>
            <a:pPr lvl="1" eaLnBrk="1" hangingPunct="1">
              <a:lnSpc>
                <a:spcPct val="90000"/>
              </a:lnSpc>
            </a:pPr>
            <a:r>
              <a:rPr lang="fa-IR" dirty="0" smtClean="0"/>
              <a:t>تعداد منابع اختصاص یافته نمی تواند بیش از حداکثر نیاز فرایند باشد.</a:t>
            </a:r>
          </a:p>
          <a:p>
            <a:pPr lvl="1" eaLnBrk="1" hangingPunct="1">
              <a:lnSpc>
                <a:spcPct val="90000"/>
              </a:lnSpc>
            </a:pPr>
            <a:endParaRPr lang="fa-IR" dirty="0" smtClean="0"/>
          </a:p>
          <a:p>
            <a:pPr lvl="1" eaLnBrk="1" hangingPunct="1">
              <a:lnSpc>
                <a:spcPct val="90000"/>
              </a:lnSpc>
            </a:pPr>
            <a:endParaRPr lang="fa-IR" dirty="0" smtClean="0"/>
          </a:p>
          <a:p>
            <a:pPr marL="0" indent="0" eaLnBrk="1" hangingPunct="1">
              <a:lnSpc>
                <a:spcPct val="90000"/>
              </a:lnSpc>
              <a:buNone/>
            </a:pPr>
            <a:r>
              <a:rPr lang="fa-IR" dirty="0" smtClean="0"/>
              <a:t>بنابراین برای اجتناب از بن بست فرایند </a:t>
            </a:r>
            <a:r>
              <a:rPr lang="en-US" dirty="0" smtClean="0"/>
              <a:t>p</a:t>
            </a:r>
            <a:r>
              <a:rPr lang="en-US" baseline="-25000" dirty="0" smtClean="0"/>
              <a:t>n+1</a:t>
            </a:r>
            <a:r>
              <a:rPr lang="fa-IR" dirty="0" smtClean="0"/>
              <a:t> را تنها درصورتی شروع می کنیم که:</a:t>
            </a:r>
            <a:endParaRPr lang="en-US" dirty="0" smtClean="0"/>
          </a:p>
        </p:txBody>
      </p:sp>
      <p:pic>
        <p:nvPicPr>
          <p:cNvPr id="7"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621" y="2514600"/>
            <a:ext cx="18478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9"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962" y="6013767"/>
            <a:ext cx="3646438" cy="81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819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7128" y="3833104"/>
            <a:ext cx="3075671" cy="433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3329" y="4991159"/>
            <a:ext cx="2923271" cy="442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Slide Number Placeholder 12"/>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2297704712"/>
      </p:ext>
    </p:extLst>
  </p:cSld>
  <p:clrMapOvr>
    <a:masterClrMapping/>
  </p:clrMapOvr>
  <p:transition spd="slow">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a:t>اجتناب از بن بست - عدم شروع فرآيند</a:t>
            </a:r>
            <a:endParaRPr lang="en-US" sz="4000" dirty="0"/>
          </a:p>
        </p:txBody>
      </p:sp>
      <p:sp>
        <p:nvSpPr>
          <p:cNvPr id="3" name="Content Placeholder 2"/>
          <p:cNvSpPr>
            <a:spLocks noGrp="1"/>
          </p:cNvSpPr>
          <p:nvPr>
            <p:ph idx="1"/>
          </p:nvPr>
        </p:nvSpPr>
        <p:spPr>
          <a:xfrm>
            <a:off x="457200" y="1676400"/>
            <a:ext cx="8229600" cy="4419600"/>
          </a:xfrm>
        </p:spPr>
        <p:txBody>
          <a:bodyPr/>
          <a:lstStyle/>
          <a:p>
            <a:pPr algn="just"/>
            <a:r>
              <a:rPr lang="fa-IR" dirty="0"/>
              <a:t>با تعريف اين كميت ها مي توانيم يك خط مشي اجتناب از بن بست را تعريف كنيم</a:t>
            </a:r>
            <a:r>
              <a:rPr lang="fa-IR" dirty="0" smtClean="0"/>
              <a:t>، به </a:t>
            </a:r>
            <a:r>
              <a:rPr lang="fa-IR" dirty="0"/>
              <a:t>طوري كه اگر نياز فرآيند به منابع ممكن است منجر به بن بست شود</a:t>
            </a:r>
            <a:r>
              <a:rPr lang="fa-IR" dirty="0" smtClean="0"/>
              <a:t>، آن </a:t>
            </a:r>
            <a:r>
              <a:rPr lang="fa-IR" dirty="0"/>
              <a:t>را شروع نكنيم</a:t>
            </a:r>
            <a:r>
              <a:rPr lang="fa-IR" dirty="0" smtClean="0"/>
              <a:t>.</a:t>
            </a:r>
          </a:p>
          <a:p>
            <a:pPr algn="just"/>
            <a:endParaRPr lang="fa-IR" dirty="0" smtClean="0"/>
          </a:p>
          <a:p>
            <a:pPr algn="just"/>
            <a:endParaRPr lang="fa-IR" dirty="0"/>
          </a:p>
          <a:p>
            <a:pPr algn="just"/>
            <a:endParaRPr lang="fa-IR" dirty="0" smtClean="0"/>
          </a:p>
          <a:p>
            <a:pPr algn="just"/>
            <a:r>
              <a:rPr lang="fa-IR" dirty="0" smtClean="0"/>
              <a:t>يعني</a:t>
            </a:r>
            <a:r>
              <a:rPr lang="fa-IR" dirty="0"/>
              <a:t>، فرآيند جديد در صورتي شروع مي شود كه حداكثر درخواست تمام فرآيندهاي فعلي و درخواست فرآيند جديد بتواند برآورده شود</a:t>
            </a:r>
            <a:r>
              <a:rPr lang="fa-IR" dirty="0" smtClean="0"/>
              <a:t>.</a:t>
            </a:r>
          </a:p>
          <a:p>
            <a:pPr algn="just"/>
            <a:r>
              <a:rPr lang="fa-IR" dirty="0" smtClean="0"/>
              <a:t>بعيد </a:t>
            </a:r>
            <a:r>
              <a:rPr lang="fa-IR" dirty="0"/>
              <a:t>به نظر مي </a:t>
            </a:r>
            <a:r>
              <a:rPr lang="fa-IR" dirty="0" smtClean="0"/>
              <a:t>رسد كه </a:t>
            </a:r>
            <a:r>
              <a:rPr lang="fa-IR" dirty="0"/>
              <a:t>اين </a:t>
            </a:r>
            <a:r>
              <a:rPr lang="fa-IR" dirty="0" smtClean="0"/>
              <a:t>راهبرد بهينه </a:t>
            </a:r>
            <a:r>
              <a:rPr lang="fa-IR" dirty="0"/>
              <a:t>باشد، زيرا فرض مي كند تمام فرآيندها همزمان حداكثر نياز خود را درخواست مي كنند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32</a:t>
            </a:fld>
            <a:endParaRPr lang="en-US"/>
          </a:p>
        </p:txBody>
      </p:sp>
      <p:pic>
        <p:nvPicPr>
          <p:cNvPr id="5" name="Picture 9"/>
          <p:cNvPicPr>
            <a:picLocks noChangeAspect="1" noChangeArrowheads="1"/>
          </p:cNvPicPr>
          <p:nvPr/>
        </p:nvPicPr>
        <p:blipFill>
          <a:blip r:embed="rId2"/>
          <a:srcRect l="6853" t="18056" r="14729" b="53363"/>
          <a:stretch>
            <a:fillRect/>
          </a:stretch>
        </p:blipFill>
        <p:spPr bwMode="auto">
          <a:xfrm>
            <a:off x="2286000" y="2867706"/>
            <a:ext cx="4429125" cy="1182168"/>
          </a:xfrm>
          <a:prstGeom prst="rect">
            <a:avLst/>
          </a:prstGeom>
          <a:noFill/>
          <a:ln w="19050" algn="ctr">
            <a:solidFill>
              <a:schemeClr val="bg2"/>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51404"/>
      </p:ext>
    </p:extLst>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sz="4000" dirty="0" smtClean="0"/>
              <a:t>اجتناب از بن بست - </a:t>
            </a:r>
            <a:r>
              <a:rPr lang="fa-IR" sz="4000" dirty="0"/>
              <a:t> عدم تخصيص </a:t>
            </a:r>
            <a:r>
              <a:rPr lang="fa-IR" sz="4000" dirty="0" smtClean="0"/>
              <a:t>منبع</a:t>
            </a:r>
            <a:endParaRPr lang="en-US" sz="4000" dirty="0"/>
          </a:p>
        </p:txBody>
      </p:sp>
      <p:sp>
        <p:nvSpPr>
          <p:cNvPr id="3" name="Content Placeholder 2"/>
          <p:cNvSpPr>
            <a:spLocks noGrp="1"/>
          </p:cNvSpPr>
          <p:nvPr>
            <p:ph idx="1"/>
          </p:nvPr>
        </p:nvSpPr>
        <p:spPr>
          <a:xfrm>
            <a:off x="457200" y="1524000"/>
            <a:ext cx="8077200" cy="4572000"/>
          </a:xfrm>
        </p:spPr>
        <p:txBody>
          <a:bodyPr/>
          <a:lstStyle/>
          <a:p>
            <a:pPr marL="0" indent="0" algn="just">
              <a:buNone/>
            </a:pPr>
            <a:r>
              <a:rPr lang="fa-IR" dirty="0"/>
              <a:t>راهبرد عدم تخصيص منبع به عنوان </a:t>
            </a:r>
            <a:r>
              <a:rPr lang="fa-IR" b="1" dirty="0">
                <a:solidFill>
                  <a:schemeClr val="accent1">
                    <a:lumMod val="50000"/>
                  </a:schemeClr>
                </a:solidFill>
              </a:rPr>
              <a:t>الگوريتم </a:t>
            </a:r>
            <a:r>
              <a:rPr lang="fa-IR" b="1" dirty="0" smtClean="0">
                <a:solidFill>
                  <a:schemeClr val="accent1">
                    <a:lumMod val="50000"/>
                  </a:schemeClr>
                </a:solidFill>
              </a:rPr>
              <a:t>بانكداران</a:t>
            </a:r>
            <a:r>
              <a:rPr lang="fa-IR" sz="2800" b="1" dirty="0" smtClean="0">
                <a:solidFill>
                  <a:schemeClr val="accent1">
                    <a:lumMod val="50000"/>
                  </a:schemeClr>
                </a:solidFill>
              </a:rPr>
              <a:t> </a:t>
            </a:r>
            <a:r>
              <a:rPr lang="fa-IR" dirty="0"/>
              <a:t>شناخته شده است. </a:t>
            </a:r>
            <a:endParaRPr lang="fa-IR" dirty="0" smtClean="0"/>
          </a:p>
          <a:p>
            <a:pPr marL="0" indent="0" algn="just">
              <a:buNone/>
            </a:pPr>
            <a:r>
              <a:rPr lang="fa-IR" dirty="0" smtClean="0"/>
              <a:t>ابتدا </a:t>
            </a:r>
            <a:r>
              <a:rPr lang="fa-IR" dirty="0"/>
              <a:t>مفاهيم حالت و حالت امن را شرح مي دهيم</a:t>
            </a:r>
            <a:r>
              <a:rPr lang="fa-IR" dirty="0" smtClean="0"/>
              <a:t>. سيستمي </a:t>
            </a:r>
            <a:r>
              <a:rPr lang="fa-IR" dirty="0"/>
              <a:t>با تعداد ثابتي از فرآيندها </a:t>
            </a:r>
            <a:r>
              <a:rPr lang="fa-IR" dirty="0" smtClean="0"/>
              <a:t>و تعداد </a:t>
            </a:r>
            <a:r>
              <a:rPr lang="fa-IR" dirty="0"/>
              <a:t>ثابتي از منابع را </a:t>
            </a:r>
            <a:r>
              <a:rPr lang="fa-IR" dirty="0" smtClean="0"/>
              <a:t>درنظر بگيريد. در هر زمان </a:t>
            </a:r>
            <a:r>
              <a:rPr lang="fa-IR" dirty="0"/>
              <a:t>ممكن است </a:t>
            </a:r>
            <a:r>
              <a:rPr lang="fa-IR" dirty="0" smtClean="0"/>
              <a:t>صفر يا چند منبع </a:t>
            </a:r>
            <a:r>
              <a:rPr lang="fa-IR" dirty="0"/>
              <a:t>به فرآيندي تخصيص داده شده باشد</a:t>
            </a:r>
            <a:r>
              <a:rPr lang="fa-IR" dirty="0" smtClean="0"/>
              <a:t>.</a:t>
            </a:r>
          </a:p>
          <a:p>
            <a:pPr lvl="1" algn="just"/>
            <a:r>
              <a:rPr lang="fa-IR" b="1" u="sng" dirty="0" smtClean="0"/>
              <a:t>حالت سيستم</a:t>
            </a:r>
            <a:r>
              <a:rPr lang="fa-IR" dirty="0" smtClean="0"/>
              <a:t>، تخصيص </a:t>
            </a:r>
            <a:r>
              <a:rPr lang="fa-IR" dirty="0"/>
              <a:t>فعلي منابع به فرآيندها است</a:t>
            </a:r>
            <a:r>
              <a:rPr lang="fa-IR" dirty="0" smtClean="0"/>
              <a:t>. لذا</a:t>
            </a:r>
            <a:r>
              <a:rPr lang="fa-IR" dirty="0"/>
              <a:t>، اين حالت شامل دو بردار </a:t>
            </a:r>
            <a:r>
              <a:rPr lang="fa-IR" dirty="0" smtClean="0"/>
              <a:t> </a:t>
            </a:r>
            <a:r>
              <a:rPr lang="en-US" dirty="0" smtClean="0"/>
              <a:t>Resource</a:t>
            </a:r>
            <a:r>
              <a:rPr lang="fa-IR" dirty="0" smtClean="0"/>
              <a:t> و </a:t>
            </a:r>
            <a:r>
              <a:rPr lang="en-US" dirty="0"/>
              <a:t>Available</a:t>
            </a:r>
            <a:r>
              <a:rPr lang="fa-IR" dirty="0"/>
              <a:t> و دو ماتريس </a:t>
            </a:r>
            <a:r>
              <a:rPr lang="en-US" dirty="0"/>
              <a:t>Claim</a:t>
            </a:r>
            <a:r>
              <a:rPr lang="fa-IR" dirty="0"/>
              <a:t>و </a:t>
            </a:r>
            <a:r>
              <a:rPr lang="en-US" dirty="0" smtClean="0"/>
              <a:t>Allocation</a:t>
            </a:r>
            <a:r>
              <a:rPr lang="fa-IR" dirty="0" smtClean="0"/>
              <a:t> </a:t>
            </a:r>
            <a:r>
              <a:rPr lang="fa-IR" dirty="0"/>
              <a:t>است</a:t>
            </a:r>
            <a:r>
              <a:rPr lang="fa-IR" dirty="0" smtClean="0"/>
              <a:t>.</a:t>
            </a:r>
          </a:p>
          <a:p>
            <a:pPr lvl="1" algn="just"/>
            <a:r>
              <a:rPr lang="fa-IR" b="1" u="sng" dirty="0" smtClean="0"/>
              <a:t>حالت </a:t>
            </a:r>
            <a:r>
              <a:rPr lang="fa-IR" b="1" u="sng" dirty="0"/>
              <a:t>امن</a:t>
            </a:r>
            <a:r>
              <a:rPr lang="fa-IR" dirty="0"/>
              <a:t>، حالتي است كه در آن حداقل يك دنباله از فرآيندها وجود دارند كه دچار بن بست نمي شوند. </a:t>
            </a:r>
            <a:endParaRPr lang="fa-IR" dirty="0" smtClean="0"/>
          </a:p>
          <a:p>
            <a:pPr lvl="1" algn="just"/>
            <a:r>
              <a:rPr lang="fa-IR" b="1" u="sng" dirty="0"/>
              <a:t>حالت ناامن </a:t>
            </a:r>
            <a:r>
              <a:rPr lang="fa-IR" dirty="0"/>
              <a:t>حالتي است كه امن نيست</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spTree>
    <p:extLst>
      <p:ext uri="{BB962C8B-B14F-4D97-AF65-F5344CB8AC3E}">
        <p14:creationId xmlns:p14="http://schemas.microsoft.com/office/powerpoint/2010/main" val="298244316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sz="4000" dirty="0"/>
              <a:t>اجتناب از بن بست -  عدم تخصيص منبع</a:t>
            </a:r>
            <a:endParaRPr lang="en-US" sz="4000" dirty="0"/>
          </a:p>
        </p:txBody>
      </p:sp>
      <p:sp>
        <p:nvSpPr>
          <p:cNvPr id="3" name="Content Placeholder 2"/>
          <p:cNvSpPr>
            <a:spLocks noGrp="1"/>
          </p:cNvSpPr>
          <p:nvPr>
            <p:ph idx="1"/>
          </p:nvPr>
        </p:nvSpPr>
        <p:spPr>
          <a:xfrm>
            <a:off x="152400" y="1447800"/>
            <a:ext cx="8763000" cy="2104297"/>
          </a:xfrm>
          <a:solidFill>
            <a:schemeClr val="accent2"/>
          </a:solidFill>
        </p:spPr>
        <p:txBody>
          <a:bodyPr>
            <a:normAutofit/>
          </a:bodyPr>
          <a:lstStyle/>
          <a:p>
            <a:pPr marL="0" indent="0">
              <a:buNone/>
            </a:pPr>
            <a:r>
              <a:rPr lang="fa-IR" sz="2000" dirty="0"/>
              <a:t>مثالي كه در ادامه مي آيد</a:t>
            </a:r>
            <a:r>
              <a:rPr lang="fa-IR" sz="2000" dirty="0" smtClean="0"/>
              <a:t>، اين </a:t>
            </a:r>
            <a:r>
              <a:rPr lang="fa-IR" sz="2000" dirty="0"/>
              <a:t>مفاهيم را شرح مي دهد. </a:t>
            </a:r>
            <a:endParaRPr lang="fa-IR" sz="2000" dirty="0" smtClean="0"/>
          </a:p>
          <a:p>
            <a:pPr marL="0" indent="0">
              <a:buNone/>
            </a:pPr>
            <a:r>
              <a:rPr lang="fa-IR" sz="2000" dirty="0" smtClean="0"/>
              <a:t>شکل زیر حالت </a:t>
            </a:r>
            <a:r>
              <a:rPr lang="fa-IR" sz="2000" dirty="0"/>
              <a:t>سيستم را نشان مي دهد كه از </a:t>
            </a:r>
            <a:r>
              <a:rPr lang="fa-IR" sz="2000" dirty="0" smtClean="0"/>
              <a:t>چهار فرآيند </a:t>
            </a:r>
            <a:r>
              <a:rPr lang="fa-IR" sz="2000" dirty="0"/>
              <a:t>و سه منبع تشكيل شده است</a:t>
            </a:r>
            <a:r>
              <a:rPr lang="fa-IR" sz="2000" dirty="0" smtClean="0"/>
              <a:t>.</a:t>
            </a:r>
          </a:p>
          <a:p>
            <a:r>
              <a:rPr lang="fa-IR" sz="2000" dirty="0" smtClean="0"/>
              <a:t>تعداد </a:t>
            </a:r>
            <a:r>
              <a:rPr lang="fa-IR" sz="2000" dirty="0"/>
              <a:t>كل منابع </a:t>
            </a:r>
            <a:r>
              <a:rPr lang="en-US" sz="2000" dirty="0"/>
              <a:t>R1</a:t>
            </a:r>
            <a:r>
              <a:rPr lang="fa-IR" sz="2000" dirty="0"/>
              <a:t>، </a:t>
            </a:r>
            <a:r>
              <a:rPr lang="en-US" sz="2000" dirty="0"/>
              <a:t>R2</a:t>
            </a:r>
            <a:r>
              <a:rPr lang="fa-IR" sz="2000" dirty="0"/>
              <a:t>، </a:t>
            </a:r>
            <a:r>
              <a:rPr lang="en-US" sz="2000" dirty="0"/>
              <a:t>R3</a:t>
            </a:r>
            <a:r>
              <a:rPr lang="fa-IR" sz="2000" dirty="0"/>
              <a:t> به ترتيب </a:t>
            </a:r>
            <a:r>
              <a:rPr lang="fa-IR" sz="2000" dirty="0" smtClean="0"/>
              <a:t>برابر </a:t>
            </a:r>
            <a:r>
              <a:rPr lang="fa-IR" sz="2000" dirty="0"/>
              <a:t>با </a:t>
            </a:r>
            <a:r>
              <a:rPr lang="fa-IR" sz="2000" dirty="0" smtClean="0"/>
              <a:t> 9</a:t>
            </a:r>
            <a:r>
              <a:rPr lang="fa-IR" sz="2000" dirty="0"/>
              <a:t>، 3 و 6 واحد است</a:t>
            </a:r>
            <a:r>
              <a:rPr lang="fa-IR" sz="2000" dirty="0" smtClean="0"/>
              <a:t>. در </a:t>
            </a:r>
            <a:r>
              <a:rPr lang="fa-IR" sz="2000" dirty="0"/>
              <a:t>حالت فعلي</a:t>
            </a:r>
            <a:r>
              <a:rPr lang="fa-IR" sz="2000" dirty="0" smtClean="0"/>
              <a:t>، منابع </a:t>
            </a:r>
            <a:r>
              <a:rPr lang="fa-IR" sz="2000" dirty="0"/>
              <a:t>به 4 فرآيند تخصيص يافتند و يك واحد ازمنبع </a:t>
            </a:r>
            <a:r>
              <a:rPr lang="fa-IR" sz="2000" dirty="0" smtClean="0"/>
              <a:t>2و يك </a:t>
            </a:r>
            <a:r>
              <a:rPr lang="fa-IR" sz="2000" dirty="0"/>
              <a:t>واحد ازمنبع 3موجود هستند</a:t>
            </a:r>
            <a:r>
              <a:rPr lang="fa-IR" sz="2000" dirty="0" smtClean="0"/>
              <a:t>.</a:t>
            </a:r>
          </a:p>
          <a:p>
            <a:r>
              <a:rPr lang="fa-IR" sz="2000" dirty="0" smtClean="0"/>
              <a:t>اين </a:t>
            </a:r>
            <a:r>
              <a:rPr lang="fa-IR" sz="2000" dirty="0"/>
              <a:t>پرسش مطرح است كه </a:t>
            </a:r>
            <a:r>
              <a:rPr lang="fa-IR" sz="2000" b="1" dirty="0" smtClean="0"/>
              <a:t>آيا اين </a:t>
            </a:r>
            <a:r>
              <a:rPr lang="fa-IR" sz="2000" b="1" dirty="0"/>
              <a:t>حالت امن </a:t>
            </a:r>
            <a:r>
              <a:rPr lang="fa-IR" sz="2000" b="1" dirty="0" smtClean="0"/>
              <a:t>است؟</a:t>
            </a:r>
            <a:endParaRPr lang="en-US" sz="2000" b="1"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559112"/>
            <a:ext cx="5029199" cy="3132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lide Number Placeholder 5"/>
          <p:cNvSpPr>
            <a:spLocks noGrp="1"/>
          </p:cNvSpPr>
          <p:nvPr>
            <p:ph type="sldNum" sz="quarter" idx="12"/>
          </p:nvPr>
        </p:nvSpPr>
        <p:spPr/>
        <p:txBody>
          <a:bodyPr/>
          <a:lstStyle/>
          <a:p>
            <a:fld id="{B6F15528-21DE-4FAA-801E-634DDDAF4B2B}" type="slidenum">
              <a:rPr lang="en-US" smtClean="0"/>
              <a:pPr/>
              <a:t>34</a:t>
            </a:fld>
            <a:endParaRPr lang="en-US"/>
          </a:p>
        </p:txBody>
      </p:sp>
    </p:spTree>
    <p:extLst>
      <p:ext uri="{BB962C8B-B14F-4D97-AF65-F5344CB8AC3E}">
        <p14:creationId xmlns:p14="http://schemas.microsoft.com/office/powerpoint/2010/main" val="256187183"/>
      </p:ext>
    </p:extLst>
  </p:cSld>
  <p:clrMapOvr>
    <a:masterClrMapping/>
  </p:clrMapOvr>
  <p:transition spd="slow">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a:t>اجتناب از بن بست -  عدم تخصيص منبع</a:t>
            </a:r>
            <a:endParaRPr lang="en-US" sz="4000" dirty="0"/>
          </a:p>
        </p:txBody>
      </p:sp>
      <p:sp>
        <p:nvSpPr>
          <p:cNvPr id="3" name="Content Placeholder 2"/>
          <p:cNvSpPr>
            <a:spLocks noGrp="1"/>
          </p:cNvSpPr>
          <p:nvPr>
            <p:ph idx="1"/>
          </p:nvPr>
        </p:nvSpPr>
        <p:spPr>
          <a:xfrm>
            <a:off x="533400" y="1676400"/>
            <a:ext cx="7848600" cy="4419600"/>
          </a:xfrm>
        </p:spPr>
        <p:txBody>
          <a:bodyPr>
            <a:normAutofit/>
          </a:bodyPr>
          <a:lstStyle/>
          <a:p>
            <a:pPr marL="0" indent="0">
              <a:buNone/>
            </a:pPr>
            <a:r>
              <a:rPr lang="fa-IR" sz="2800" dirty="0" smtClean="0"/>
              <a:t>آيا اين </a:t>
            </a:r>
            <a:r>
              <a:rPr lang="fa-IR" sz="2800" dirty="0"/>
              <a:t>حالت امن </a:t>
            </a:r>
            <a:r>
              <a:rPr lang="fa-IR" sz="2800" dirty="0" smtClean="0"/>
              <a:t>است؟</a:t>
            </a:r>
          </a:p>
          <a:p>
            <a:pPr marL="0" indent="0">
              <a:buNone/>
            </a:pPr>
            <a:r>
              <a:rPr lang="fa-IR" sz="2800" dirty="0" smtClean="0"/>
              <a:t>براي </a:t>
            </a:r>
            <a:r>
              <a:rPr lang="fa-IR" sz="2800" dirty="0"/>
              <a:t>پاسخ به اين پرسش</a:t>
            </a:r>
            <a:r>
              <a:rPr lang="fa-IR" sz="2800" dirty="0" smtClean="0"/>
              <a:t>، پرسش </a:t>
            </a:r>
            <a:r>
              <a:rPr lang="fa-IR" sz="2800" dirty="0"/>
              <a:t>مياني ديگري رامطرح مي كنيم</a:t>
            </a:r>
            <a:r>
              <a:rPr lang="fa-IR" sz="2800" dirty="0" smtClean="0"/>
              <a:t>: </a:t>
            </a:r>
          </a:p>
          <a:p>
            <a:pPr marL="0" indent="0">
              <a:buNone/>
            </a:pPr>
            <a:r>
              <a:rPr lang="fa-IR" sz="2800" dirty="0" smtClean="0"/>
              <a:t>آيا </a:t>
            </a:r>
            <a:r>
              <a:rPr lang="fa-IR" sz="2800" dirty="0"/>
              <a:t>هيچ كدام </a:t>
            </a:r>
            <a:r>
              <a:rPr lang="fa-IR" sz="2800" dirty="0" smtClean="0"/>
              <a:t>از چهار فرآيند </a:t>
            </a:r>
            <a:r>
              <a:rPr lang="fa-IR" sz="2800" dirty="0"/>
              <a:t>مي توانند </a:t>
            </a:r>
            <a:r>
              <a:rPr lang="fa-IR" sz="2800" dirty="0" smtClean="0"/>
              <a:t>با منابع </a:t>
            </a:r>
            <a:r>
              <a:rPr lang="fa-IR" sz="2800" dirty="0"/>
              <a:t>موجود به طور كامل اجرا شوند</a:t>
            </a:r>
            <a:r>
              <a:rPr lang="fa-IR" sz="2800" dirty="0" smtClean="0"/>
              <a:t>؟ </a:t>
            </a:r>
          </a:p>
          <a:p>
            <a:pPr marL="0" indent="0">
              <a:buNone/>
            </a:pPr>
            <a:r>
              <a:rPr lang="fa-IR" sz="2800" dirty="0" smtClean="0"/>
              <a:t>يعني، آيا </a:t>
            </a:r>
            <a:r>
              <a:rPr lang="fa-IR" sz="2800" dirty="0"/>
              <a:t>تفاوت بين </a:t>
            </a:r>
            <a:r>
              <a:rPr lang="fa-IR" sz="2800" dirty="0" smtClean="0"/>
              <a:t>حداکثر نياز و تخصيص </a:t>
            </a:r>
            <a:r>
              <a:rPr lang="fa-IR" sz="2800" dirty="0"/>
              <a:t>فعلي </a:t>
            </a:r>
            <a:r>
              <a:rPr lang="fa-IR" sz="2800" dirty="0" smtClean="0"/>
              <a:t>هر فرآيند مي </a:t>
            </a:r>
            <a:r>
              <a:rPr lang="fa-IR" sz="2800" dirty="0"/>
              <a:t>تواند </a:t>
            </a:r>
            <a:r>
              <a:rPr lang="fa-IR" sz="2800" dirty="0" smtClean="0"/>
              <a:t>با منابع </a:t>
            </a:r>
            <a:r>
              <a:rPr lang="fa-IR" sz="2800" dirty="0"/>
              <a:t>موجود برآورده شود</a:t>
            </a:r>
            <a:r>
              <a:rPr lang="fa-IR" sz="2800" dirty="0" smtClean="0"/>
              <a:t>؟</a:t>
            </a:r>
          </a:p>
          <a:p>
            <a:pPr marL="0" indent="0">
              <a:buNone/>
            </a:pPr>
            <a:r>
              <a:rPr lang="fa-IR" sz="2800" dirty="0" smtClean="0"/>
              <a:t>با </a:t>
            </a:r>
            <a:r>
              <a:rPr lang="fa-IR" sz="2800" dirty="0"/>
              <a:t>توجه به ماتريس </a:t>
            </a:r>
            <a:r>
              <a:rPr lang="fa-IR" sz="2800" dirty="0" smtClean="0"/>
              <a:t>ها و بردارهايي </a:t>
            </a:r>
            <a:r>
              <a:rPr lang="fa-IR" sz="2800" dirty="0"/>
              <a:t>كه معرفي شدند</a:t>
            </a:r>
            <a:r>
              <a:rPr lang="fa-IR" sz="2800" dirty="0" smtClean="0"/>
              <a:t>، شرطي </a:t>
            </a:r>
            <a:r>
              <a:rPr lang="fa-IR" sz="2800" dirty="0"/>
              <a:t>كه </a:t>
            </a:r>
            <a:r>
              <a:rPr lang="fa-IR" sz="2800" dirty="0" smtClean="0"/>
              <a:t>بايد براي </a:t>
            </a:r>
            <a:r>
              <a:rPr lang="fa-IR" sz="2800" dirty="0"/>
              <a:t>فرآيند </a:t>
            </a:r>
            <a:r>
              <a:rPr lang="en-US" sz="2800" dirty="0" smtClean="0"/>
              <a:t>i</a:t>
            </a:r>
            <a:r>
              <a:rPr lang="fa-IR" sz="2800" dirty="0" smtClean="0"/>
              <a:t> برقرار </a:t>
            </a:r>
            <a:r>
              <a:rPr lang="fa-IR" sz="2800" dirty="0"/>
              <a:t>باشد</a:t>
            </a:r>
            <a:r>
              <a:rPr lang="fa-IR" sz="2800" dirty="0" smtClean="0"/>
              <a:t>، به </a:t>
            </a:r>
            <a:r>
              <a:rPr lang="fa-IR" sz="2800" dirty="0"/>
              <a:t>صورت زيراست: </a:t>
            </a:r>
            <a:endParaRPr lang="en-US" sz="2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35</a:t>
            </a:fld>
            <a:endParaRPr lang="en-US"/>
          </a:p>
        </p:txBody>
      </p:sp>
      <p:pic>
        <p:nvPicPr>
          <p:cNvPr id="5" name="Picture 7"/>
          <p:cNvPicPr>
            <a:picLocks noChangeAspect="1" noChangeArrowheads="1"/>
          </p:cNvPicPr>
          <p:nvPr/>
        </p:nvPicPr>
        <p:blipFill>
          <a:blip r:embed="rId2"/>
          <a:srcRect l="6853" t="19054" r="41228" b="66862"/>
          <a:stretch>
            <a:fillRect/>
          </a:stretch>
        </p:blipFill>
        <p:spPr bwMode="auto">
          <a:xfrm>
            <a:off x="762000" y="5410200"/>
            <a:ext cx="2755900" cy="696912"/>
          </a:xfrm>
          <a:prstGeom prst="rect">
            <a:avLst/>
          </a:prstGeom>
          <a:noFill/>
          <a:ln w="19050" algn="ctr">
            <a:solidFill>
              <a:schemeClr val="bg2"/>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0523791"/>
      </p:ext>
    </p:extLst>
  </p:cSld>
  <p:clrMapOvr>
    <a:masterClrMapping/>
  </p:clrMapOvr>
  <p:transition spd="slow">
    <p:pull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sz="4000" dirty="0"/>
              <a:t>اجتناب از بن بست -  عدم تخصيص منبع</a:t>
            </a:r>
            <a:endParaRPr lang="en-US" sz="4000" dirty="0"/>
          </a:p>
        </p:txBody>
      </p:sp>
      <p:sp>
        <p:nvSpPr>
          <p:cNvPr id="3" name="Content Placeholder 2"/>
          <p:cNvSpPr>
            <a:spLocks noGrp="1"/>
          </p:cNvSpPr>
          <p:nvPr>
            <p:ph idx="1"/>
          </p:nvPr>
        </p:nvSpPr>
        <p:spPr>
          <a:xfrm>
            <a:off x="304800" y="1600200"/>
            <a:ext cx="8305800" cy="1066800"/>
          </a:xfrm>
        </p:spPr>
        <p:txBody>
          <a:bodyPr>
            <a:normAutofit/>
          </a:bodyPr>
          <a:lstStyle/>
          <a:p>
            <a:pPr marL="0" indent="0" algn="just">
              <a:buNone/>
            </a:pPr>
            <a:r>
              <a:rPr lang="fa-IR" dirty="0"/>
              <a:t>بديهي است كه براي </a:t>
            </a:r>
            <a:r>
              <a:rPr lang="en-US" dirty="0"/>
              <a:t>P1</a:t>
            </a:r>
            <a:r>
              <a:rPr lang="fa-IR" dirty="0"/>
              <a:t> ممكن نيست، زيرا فقط يك واحد از </a:t>
            </a:r>
            <a:r>
              <a:rPr lang="en-US" dirty="0"/>
              <a:t>R1</a:t>
            </a:r>
            <a:r>
              <a:rPr lang="fa-IR" dirty="0"/>
              <a:t> را در اختيار دارد و به 2 واحد ديگر از </a:t>
            </a:r>
            <a:r>
              <a:rPr lang="en-US" dirty="0"/>
              <a:t>R1</a:t>
            </a:r>
            <a:r>
              <a:rPr lang="fa-IR" dirty="0"/>
              <a:t>، </a:t>
            </a:r>
            <a:r>
              <a:rPr lang="fa-IR" dirty="0" smtClean="0"/>
              <a:t> 2 واحد </a:t>
            </a:r>
            <a:r>
              <a:rPr lang="fa-IR" dirty="0"/>
              <a:t>از </a:t>
            </a:r>
            <a:r>
              <a:rPr lang="en-US" dirty="0"/>
              <a:t>R2</a:t>
            </a:r>
            <a:r>
              <a:rPr lang="fa-IR" dirty="0"/>
              <a:t>، و 2 واحد از </a:t>
            </a:r>
            <a:r>
              <a:rPr lang="en-US" dirty="0"/>
              <a:t>R3</a:t>
            </a:r>
            <a:r>
              <a:rPr lang="fa-IR" dirty="0"/>
              <a:t> نياز دارد</a:t>
            </a:r>
            <a:r>
              <a:rPr lang="fa-IR" dirty="0" smtClean="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36</a:t>
            </a:fld>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048000"/>
            <a:ext cx="8458200" cy="31858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629400" y="3352800"/>
            <a:ext cx="1828800" cy="381000"/>
          </a:xfrm>
          <a:prstGeom prst="rect">
            <a:avLst/>
          </a:prstGeom>
          <a:no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953000" y="5410200"/>
            <a:ext cx="1828800" cy="381000"/>
          </a:xfrm>
          <a:prstGeom prst="rect">
            <a:avLst/>
          </a:prstGeom>
          <a:no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3299480"/>
      </p:ext>
    </p:extLst>
  </p:cSld>
  <p:clrMapOvr>
    <a:masterClrMapping/>
  </p:clrMapOvr>
  <p:transition spd="slow">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sz="4000" dirty="0"/>
              <a:t>اجتناب از بن بست -  عدم تخصيص منبع</a:t>
            </a:r>
            <a:endParaRPr lang="en-US" sz="4000" dirty="0"/>
          </a:p>
        </p:txBody>
      </p:sp>
      <p:sp>
        <p:nvSpPr>
          <p:cNvPr id="3" name="Content Placeholder 2"/>
          <p:cNvSpPr>
            <a:spLocks noGrp="1"/>
          </p:cNvSpPr>
          <p:nvPr>
            <p:ph idx="1"/>
          </p:nvPr>
        </p:nvSpPr>
        <p:spPr>
          <a:xfrm>
            <a:off x="304800" y="1371600"/>
            <a:ext cx="8382000" cy="4724400"/>
          </a:xfrm>
        </p:spPr>
        <p:txBody>
          <a:bodyPr>
            <a:normAutofit/>
          </a:bodyPr>
          <a:lstStyle/>
          <a:p>
            <a:r>
              <a:rPr lang="fa-IR" dirty="0" smtClean="0"/>
              <a:t>اما </a:t>
            </a:r>
            <a:r>
              <a:rPr lang="fa-IR" dirty="0"/>
              <a:t>با تخصيص يك واحد از </a:t>
            </a:r>
            <a:r>
              <a:rPr lang="en-US" dirty="0"/>
              <a:t>R3</a:t>
            </a:r>
            <a:r>
              <a:rPr lang="fa-IR" dirty="0"/>
              <a:t> به فرآيند </a:t>
            </a:r>
            <a:r>
              <a:rPr lang="en-US" dirty="0"/>
              <a:t>P2</a:t>
            </a:r>
            <a:r>
              <a:rPr lang="fa-IR" dirty="0"/>
              <a:t>، اين فرآيند حداكثر منابع مورد نيازش را به دست مي آورد و مي تواند به طور كامل اجرا شود. </a:t>
            </a:r>
            <a:endParaRPr lang="fa-IR" dirty="0" smtClean="0"/>
          </a:p>
          <a:p>
            <a:endParaRPr lang="fa-IR" dirty="0"/>
          </a:p>
          <a:p>
            <a:endParaRPr lang="fa-IR" dirty="0" smtClean="0"/>
          </a:p>
          <a:p>
            <a:endParaRPr lang="fa-IR" dirty="0"/>
          </a:p>
          <a:p>
            <a:endParaRPr lang="fa-IR" dirty="0" smtClean="0"/>
          </a:p>
          <a:p>
            <a:endParaRPr lang="fa-IR" dirty="0" smtClean="0"/>
          </a:p>
          <a:p>
            <a:endParaRPr lang="fa-IR" dirty="0" smtClean="0"/>
          </a:p>
          <a:p>
            <a:endParaRPr lang="fa-IR" dirty="0"/>
          </a:p>
          <a:p>
            <a:r>
              <a:rPr lang="fa-IR" dirty="0" smtClean="0"/>
              <a:t>فرض </a:t>
            </a:r>
            <a:r>
              <a:rPr lang="fa-IR" dirty="0"/>
              <a:t>كنيد اين كار صورت گيرد</a:t>
            </a:r>
            <a:r>
              <a:rPr lang="fa-IR" dirty="0" smtClean="0"/>
              <a:t>. وقتي </a:t>
            </a:r>
            <a:r>
              <a:rPr lang="en-US" dirty="0"/>
              <a:t>P2</a:t>
            </a:r>
            <a:r>
              <a:rPr lang="fa-IR" dirty="0"/>
              <a:t> كامل شد، منابع آن مي تواند به مخزن منابع برگردد. حالت </a:t>
            </a:r>
            <a:r>
              <a:rPr lang="fa-IR" dirty="0" smtClean="0"/>
              <a:t>نتيجه در شکل بعدی آمده است.</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562665"/>
            <a:ext cx="6827279" cy="266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5943600" y="4571218"/>
            <a:ext cx="533400" cy="294640"/>
          </a:xfrm>
          <a:prstGeom prst="rect">
            <a:avLst/>
          </a:prstGeom>
          <a:no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315200" y="3048000"/>
            <a:ext cx="533400" cy="294640"/>
          </a:xfrm>
          <a:prstGeom prst="rect">
            <a:avLst/>
          </a:prstGeom>
          <a:no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3969497"/>
      </p:ext>
    </p:extLst>
  </p:cSld>
  <p:clrMapOvr>
    <a:masterClrMapping/>
  </p:clrMapOvr>
  <p:transition spd="slow">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sz="4000" dirty="0"/>
              <a:t>اجتناب از بن بست -  عدم تخصيص منبع</a:t>
            </a:r>
            <a:endParaRPr lang="en-US" sz="4000" dirty="0"/>
          </a:p>
        </p:txBody>
      </p:sp>
      <p:sp>
        <p:nvSpPr>
          <p:cNvPr id="3" name="Content Placeholder 2"/>
          <p:cNvSpPr>
            <a:spLocks noGrp="1"/>
          </p:cNvSpPr>
          <p:nvPr>
            <p:ph idx="1"/>
          </p:nvPr>
        </p:nvSpPr>
        <p:spPr>
          <a:xfrm>
            <a:off x="228600" y="4804256"/>
            <a:ext cx="8763000" cy="1905000"/>
          </a:xfrm>
          <a:solidFill>
            <a:schemeClr val="bg1"/>
          </a:solidFill>
        </p:spPr>
        <p:txBody>
          <a:bodyPr>
            <a:normAutofit/>
          </a:bodyPr>
          <a:lstStyle/>
          <a:p>
            <a:pPr marL="0" indent="0" algn="just">
              <a:buNone/>
            </a:pPr>
            <a:r>
              <a:rPr lang="fa-IR" dirty="0" smtClean="0"/>
              <a:t>اکنون مي </a:t>
            </a:r>
            <a:r>
              <a:rPr lang="fa-IR" dirty="0"/>
              <a:t>توانيم بپرسيم كه </a:t>
            </a:r>
            <a:r>
              <a:rPr lang="fa-IR" dirty="0" smtClean="0"/>
              <a:t>آيا هيچ </a:t>
            </a:r>
            <a:r>
              <a:rPr lang="fa-IR" dirty="0"/>
              <a:t>كدام از فرآيند ها باقي مانده مي توانند به طور كامل اجرا شوند </a:t>
            </a:r>
            <a:r>
              <a:rPr lang="fa-IR" dirty="0" smtClean="0"/>
              <a:t>ياخير</a:t>
            </a:r>
            <a:r>
              <a:rPr lang="fa-IR" dirty="0"/>
              <a:t>؟</a:t>
            </a:r>
            <a:r>
              <a:rPr lang="fa-IR" dirty="0" smtClean="0"/>
              <a:t> در </a:t>
            </a:r>
            <a:r>
              <a:rPr lang="fa-IR" dirty="0"/>
              <a:t>اين مورد</a:t>
            </a:r>
            <a:r>
              <a:rPr lang="fa-IR" dirty="0" smtClean="0"/>
              <a:t>، هر يك </a:t>
            </a:r>
            <a:r>
              <a:rPr lang="fa-IR" dirty="0"/>
              <a:t>از فرآيندهاي باقي مانده مي توانند به طور كامل اجرا شوند. فرض كنيد منابع مورد نياز </a:t>
            </a:r>
            <a:r>
              <a:rPr lang="en-US" dirty="0"/>
              <a:t>P1</a:t>
            </a:r>
            <a:r>
              <a:rPr lang="fa-IR" dirty="0"/>
              <a:t> در اختيارش قرار گيرد </a:t>
            </a:r>
            <a:r>
              <a:rPr lang="fa-IR" dirty="0" smtClean="0"/>
              <a:t>و به </a:t>
            </a:r>
            <a:r>
              <a:rPr lang="fa-IR" dirty="0"/>
              <a:t>طور كامل اجرا شود</a:t>
            </a:r>
            <a:r>
              <a:rPr lang="fa-IR" dirty="0" smtClean="0"/>
              <a:t>. منابعش </a:t>
            </a:r>
            <a:r>
              <a:rPr lang="fa-IR" dirty="0"/>
              <a:t>به مخزن برمي گردد</a:t>
            </a:r>
            <a:r>
              <a:rPr lang="fa-IR" dirty="0" smtClean="0"/>
              <a:t>. اين </a:t>
            </a:r>
            <a:r>
              <a:rPr lang="fa-IR" dirty="0"/>
              <a:t>حالت در </a:t>
            </a:r>
            <a:r>
              <a:rPr lang="fa-IR" dirty="0" smtClean="0"/>
              <a:t>شکل بعد ديده </a:t>
            </a:r>
            <a:r>
              <a:rPr lang="fa-IR" dirty="0"/>
              <a:t>مي شود. </a:t>
            </a:r>
          </a:p>
        </p:txBody>
      </p:sp>
      <p:pic>
        <p:nvPicPr>
          <p:cNvPr id="5" name="Picture 4"/>
          <p:cNvPicPr>
            <a:picLocks noChangeAspect="1" noChangeArrowheads="1"/>
          </p:cNvPicPr>
          <p:nvPr/>
        </p:nvPicPr>
        <p:blipFill>
          <a:blip r:embed="rId2"/>
          <a:srcRect l="10124" t="34723" r="8643" b="17665"/>
          <a:stretch>
            <a:fillRect/>
          </a:stretch>
        </p:blipFill>
        <p:spPr bwMode="auto">
          <a:xfrm>
            <a:off x="1600200" y="1676400"/>
            <a:ext cx="6400800" cy="3127856"/>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a:xfrm>
            <a:off x="76200" y="6400800"/>
            <a:ext cx="762000" cy="365125"/>
          </a:xfrm>
        </p:spPr>
        <p:txBody>
          <a:bodyPr/>
          <a:lstStyle/>
          <a:p>
            <a:fld id="{B6F15528-21DE-4FAA-801E-634DDDAF4B2B}" type="slidenum">
              <a:rPr lang="en-US" smtClean="0"/>
              <a:pPr/>
              <a:t>38</a:t>
            </a:fld>
            <a:endParaRPr lang="en-US" dirty="0"/>
          </a:p>
        </p:txBody>
      </p:sp>
      <p:sp>
        <p:nvSpPr>
          <p:cNvPr id="7" name="Rectangle 6"/>
          <p:cNvSpPr/>
          <p:nvPr/>
        </p:nvSpPr>
        <p:spPr>
          <a:xfrm>
            <a:off x="6553200" y="2057400"/>
            <a:ext cx="1371600" cy="228600"/>
          </a:xfrm>
          <a:prstGeom prst="rect">
            <a:avLst/>
          </a:prstGeom>
          <a:no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334000" y="3810000"/>
            <a:ext cx="1371600" cy="228600"/>
          </a:xfrm>
          <a:prstGeom prst="rect">
            <a:avLst/>
          </a:prstGeom>
          <a:no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0077368"/>
      </p:ext>
    </p:extLst>
  </p:cSld>
  <p:clrMapOvr>
    <a:masterClrMapping/>
  </p:clrMapOvr>
  <p:transition spd="slow">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sz="4000" dirty="0"/>
              <a:t>اجتناب از بن بست -  عدم تخصيص منبع</a:t>
            </a:r>
            <a:endParaRPr lang="en-US" sz="4000" dirty="0"/>
          </a:p>
        </p:txBody>
      </p:sp>
      <p:sp>
        <p:nvSpPr>
          <p:cNvPr id="3" name="Content Placeholder 2"/>
          <p:cNvSpPr>
            <a:spLocks noGrp="1"/>
          </p:cNvSpPr>
          <p:nvPr>
            <p:ph idx="1"/>
          </p:nvPr>
        </p:nvSpPr>
        <p:spPr>
          <a:xfrm>
            <a:off x="228600" y="5105400"/>
            <a:ext cx="8686800" cy="990600"/>
          </a:xfrm>
        </p:spPr>
        <p:txBody>
          <a:bodyPr>
            <a:normAutofit/>
          </a:bodyPr>
          <a:lstStyle/>
          <a:p>
            <a:pPr marL="0" indent="0">
              <a:buNone/>
            </a:pPr>
            <a:r>
              <a:rPr lang="fa-IR" dirty="0" smtClean="0"/>
              <a:t>سپس </a:t>
            </a:r>
            <a:r>
              <a:rPr lang="fa-IR" dirty="0"/>
              <a:t>فرآيند </a:t>
            </a:r>
            <a:r>
              <a:rPr lang="en-US" dirty="0"/>
              <a:t>P3</a:t>
            </a:r>
            <a:r>
              <a:rPr lang="fa-IR" dirty="0"/>
              <a:t> را به طور كامل اجرا مي كنيم كه حالت نتيجه </a:t>
            </a:r>
            <a:r>
              <a:rPr lang="fa-IR" dirty="0" smtClean="0"/>
              <a:t>در شکل بعدی  آمده </a:t>
            </a:r>
            <a:r>
              <a:rPr lang="fa-IR" dirty="0"/>
              <a:t>است. </a:t>
            </a:r>
            <a:endParaRPr lang="fa-IR"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39</a:t>
            </a:fld>
            <a:endParaRPr lang="en-US"/>
          </a:p>
        </p:txBody>
      </p:sp>
      <p:pic>
        <p:nvPicPr>
          <p:cNvPr id="5" name="Picture 4"/>
          <p:cNvPicPr>
            <a:picLocks noChangeAspect="1" noChangeArrowheads="1"/>
          </p:cNvPicPr>
          <p:nvPr/>
        </p:nvPicPr>
        <p:blipFill>
          <a:blip r:embed="rId2"/>
          <a:srcRect l="10124" t="23221" r="8626" b="28754"/>
          <a:stretch>
            <a:fillRect/>
          </a:stretch>
        </p:blipFill>
        <p:spPr bwMode="auto">
          <a:xfrm>
            <a:off x="1125415" y="1752600"/>
            <a:ext cx="6845300" cy="3381912"/>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6435829" y="2743200"/>
            <a:ext cx="1524000" cy="293914"/>
          </a:xfrm>
          <a:prstGeom prst="rect">
            <a:avLst/>
          </a:prstGeom>
          <a:no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029200" y="4049486"/>
            <a:ext cx="1524000" cy="293914"/>
          </a:xfrm>
          <a:prstGeom prst="rect">
            <a:avLst/>
          </a:prstGeom>
          <a:no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3553907"/>
      </p:ext>
    </p:extLst>
  </p:cSld>
  <p:clrMapOvr>
    <a:masterClrMapping/>
  </p:clrMapOvr>
  <p:transition spd="slow">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800100" y="609600"/>
            <a:ext cx="7543800" cy="533400"/>
          </a:xfrm>
        </p:spPr>
        <p:txBody>
          <a:bodyPr/>
          <a:lstStyle/>
          <a:p>
            <a:pPr eaLnBrk="1" hangingPunct="1"/>
            <a:r>
              <a:rPr lang="fa-IR" sz="3600" dirty="0" smtClean="0"/>
              <a:t>مثالی از بن بست:</a:t>
            </a:r>
            <a:endParaRPr lang="en-US" sz="3600" dirty="0" smtClean="0"/>
          </a:p>
        </p:txBody>
      </p:sp>
      <p:sp>
        <p:nvSpPr>
          <p:cNvPr id="9221" name="Text Box 5"/>
          <p:cNvSpPr txBox="1">
            <a:spLocks noChangeArrowheads="1"/>
          </p:cNvSpPr>
          <p:nvPr/>
        </p:nvSpPr>
        <p:spPr bwMode="auto">
          <a:xfrm>
            <a:off x="400779" y="5450933"/>
            <a:ext cx="8001000" cy="1384995"/>
          </a:xfrm>
          <a:prstGeom prst="rect">
            <a:avLst/>
          </a:prstGeom>
          <a:solidFill>
            <a:schemeClr val="accent2"/>
          </a:solidFill>
          <a:ln>
            <a:noFill/>
          </a:ln>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just" rtl="1" eaLnBrk="1" hangingPunct="1">
              <a:spcBef>
                <a:spcPct val="20000"/>
              </a:spcBef>
              <a:buClr>
                <a:schemeClr val="folHlink"/>
              </a:buClr>
              <a:buSzPct val="60000"/>
            </a:pPr>
            <a:r>
              <a:rPr lang="fa-IR" sz="2000" dirty="0">
                <a:cs typeface="B Nazanin" pitchFamily="2" charset="-78"/>
              </a:rPr>
              <a:t>یک مثال بن بست، ترافیک است</a:t>
            </a:r>
            <a:r>
              <a:rPr lang="fa-IR" sz="2000" dirty="0" smtClean="0">
                <a:cs typeface="B Nazanin" pitchFamily="2" charset="-78"/>
              </a:rPr>
              <a:t>. شکل فوق </a:t>
            </a:r>
            <a:r>
              <a:rPr lang="fa-IR" sz="2000" dirty="0">
                <a:cs typeface="B Nazanin" pitchFamily="2" charset="-78"/>
              </a:rPr>
              <a:t>وضعيتي را نشان مي دهد كه چهار اتومبيل تقريباً همزمان به </a:t>
            </a:r>
            <a:r>
              <a:rPr lang="fa-IR" sz="2000" dirty="0" smtClean="0">
                <a:cs typeface="B Nazanin" pitchFamily="2" charset="-78"/>
              </a:rPr>
              <a:t>چهار راه </a:t>
            </a:r>
            <a:r>
              <a:rPr lang="fa-IR" sz="2000" dirty="0">
                <a:cs typeface="B Nazanin" pitchFamily="2" charset="-78"/>
              </a:rPr>
              <a:t>رسيدند. چهار طرف اين تقاطع، منابعي هستند كه بايد كنترل شوند.</a:t>
            </a:r>
            <a:endParaRPr lang="en-US" sz="2000" dirty="0">
              <a:cs typeface="B Nazanin" pitchFamily="2" charset="-78"/>
            </a:endParaRPr>
          </a:p>
          <a:p>
            <a:pPr algn="just" rtl="1" eaLnBrk="1" hangingPunct="1">
              <a:spcBef>
                <a:spcPct val="20000"/>
              </a:spcBef>
              <a:buClr>
                <a:schemeClr val="folHlink"/>
              </a:buClr>
              <a:buSzPct val="60000"/>
            </a:pPr>
            <a:r>
              <a:rPr lang="fa-IR" sz="2000" dirty="0" smtClean="0">
                <a:cs typeface="B Nazanin" pitchFamily="2" charset="-78"/>
              </a:rPr>
              <a:t>در </a:t>
            </a:r>
            <a:r>
              <a:rPr lang="fa-IR" sz="2000" dirty="0">
                <a:cs typeface="B Nazanin" pitchFamily="2" charset="-78"/>
              </a:rPr>
              <a:t>رانندگی قانون این است که هر خودرو باید تسلیم خودروی سمت راست باشد</a:t>
            </a:r>
            <a:r>
              <a:rPr lang="fa-IR" sz="2000" dirty="0" smtClean="0">
                <a:cs typeface="B Nazanin" pitchFamily="2" charset="-78"/>
              </a:rPr>
              <a:t>. در </a:t>
            </a:r>
            <a:r>
              <a:rPr lang="fa-IR" sz="2000" dirty="0">
                <a:cs typeface="B Nazanin" pitchFamily="2" charset="-78"/>
              </a:rPr>
              <a:t>این صورت در </a:t>
            </a:r>
            <a:r>
              <a:rPr lang="fa-IR" sz="2000" dirty="0" smtClean="0">
                <a:cs typeface="B Nazanin" pitchFamily="2" charset="-78"/>
              </a:rPr>
              <a:t>این حالت چه </a:t>
            </a:r>
            <a:r>
              <a:rPr lang="fa-IR" sz="2000" dirty="0">
                <a:cs typeface="B Nazanin" pitchFamily="2" charset="-78"/>
              </a:rPr>
              <a:t>رخ </a:t>
            </a:r>
            <a:r>
              <a:rPr lang="fa-IR" sz="2000" dirty="0" smtClean="0">
                <a:cs typeface="B Nazanin" pitchFamily="2" charset="-78"/>
              </a:rPr>
              <a:t>می دهد؟</a:t>
            </a:r>
            <a:endParaRPr lang="en-US" sz="2000" dirty="0">
              <a:cs typeface="B Nazanin" pitchFamily="2" charset="-78"/>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5029" y="1368790"/>
            <a:ext cx="7367636" cy="4052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a:xfrm>
            <a:off x="8610599" y="6481689"/>
            <a:ext cx="553179" cy="365125"/>
          </a:xfrm>
        </p:spPr>
        <p:txBody>
          <a:bodyPr/>
          <a:lstStyle/>
          <a:p>
            <a:pPr algn="l"/>
            <a:fld id="{B6F15528-21DE-4FAA-801E-634DDDAF4B2B}" type="slidenum">
              <a:rPr lang="en-US" smtClean="0"/>
              <a:pPr algn="l"/>
              <a:t>4</a:t>
            </a:fld>
            <a:endParaRPr lang="en-US" dirty="0"/>
          </a:p>
        </p:txBody>
      </p:sp>
      <p:sp>
        <p:nvSpPr>
          <p:cNvPr id="3" name="TextBox 2"/>
          <p:cNvSpPr txBox="1"/>
          <p:nvPr/>
        </p:nvSpPr>
        <p:spPr>
          <a:xfrm>
            <a:off x="2057400" y="5092487"/>
            <a:ext cx="1205779" cy="369332"/>
          </a:xfrm>
          <a:prstGeom prst="rect">
            <a:avLst/>
          </a:prstGeom>
          <a:solidFill>
            <a:schemeClr val="bg1"/>
          </a:solidFill>
        </p:spPr>
        <p:txBody>
          <a:bodyPr wrap="none" rtlCol="0">
            <a:spAutoFit/>
          </a:bodyPr>
          <a:lstStyle/>
          <a:p>
            <a:r>
              <a:rPr lang="fa-IR" dirty="0" smtClean="0">
                <a:cs typeface="B Nazanin" pitchFamily="2" charset="-78"/>
              </a:rPr>
              <a:t>امکان بن بست</a:t>
            </a:r>
            <a:endParaRPr lang="en-US" dirty="0">
              <a:cs typeface="B Nazanin" pitchFamily="2" charset="-78"/>
            </a:endParaRPr>
          </a:p>
        </p:txBody>
      </p:sp>
      <p:sp>
        <p:nvSpPr>
          <p:cNvPr id="7" name="TextBox 6"/>
          <p:cNvSpPr txBox="1"/>
          <p:nvPr/>
        </p:nvSpPr>
        <p:spPr>
          <a:xfrm>
            <a:off x="6248400" y="5033267"/>
            <a:ext cx="1143000" cy="369332"/>
          </a:xfrm>
          <a:prstGeom prst="rect">
            <a:avLst/>
          </a:prstGeom>
          <a:solidFill>
            <a:schemeClr val="bg1"/>
          </a:solidFill>
        </p:spPr>
        <p:txBody>
          <a:bodyPr wrap="square" rtlCol="0">
            <a:spAutoFit/>
          </a:bodyPr>
          <a:lstStyle/>
          <a:p>
            <a:r>
              <a:rPr lang="fa-IR" dirty="0" smtClean="0">
                <a:cs typeface="B Nazanin" pitchFamily="2" charset="-78"/>
              </a:rPr>
              <a:t>بن بست</a:t>
            </a:r>
            <a:endParaRPr lang="en-US" dirty="0">
              <a:cs typeface="B Nazanin" pitchFamily="2" charset="-78"/>
            </a:endParaRPr>
          </a:p>
        </p:txBody>
      </p:sp>
    </p:spTree>
    <p:extLst>
      <p:ext uri="{BB962C8B-B14F-4D97-AF65-F5344CB8AC3E}">
        <p14:creationId xmlns:p14="http://schemas.microsoft.com/office/powerpoint/2010/main" val="3373548931"/>
      </p:ext>
    </p:extLst>
  </p:cSld>
  <p:clrMapOvr>
    <a:masterClrMapping/>
  </p:clrMapOvr>
  <p:transition spd="slow">
    <p:cov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sz="4000" dirty="0"/>
              <a:t>اجتناب از بن بست -  عدم تخصيص منبع</a:t>
            </a:r>
            <a:endParaRPr lang="en-US" sz="4000" dirty="0"/>
          </a:p>
        </p:txBody>
      </p:sp>
      <p:sp>
        <p:nvSpPr>
          <p:cNvPr id="3" name="Content Placeholder 2"/>
          <p:cNvSpPr>
            <a:spLocks noGrp="1"/>
          </p:cNvSpPr>
          <p:nvPr>
            <p:ph idx="1"/>
          </p:nvPr>
        </p:nvSpPr>
        <p:spPr>
          <a:xfrm>
            <a:off x="228600" y="5181600"/>
            <a:ext cx="8686800" cy="990600"/>
          </a:xfrm>
        </p:spPr>
        <p:txBody>
          <a:bodyPr>
            <a:normAutofit/>
          </a:bodyPr>
          <a:lstStyle/>
          <a:p>
            <a:pPr marL="0" indent="0">
              <a:buNone/>
            </a:pPr>
            <a:r>
              <a:rPr lang="fa-IR" dirty="0" smtClean="0"/>
              <a:t>سرانجام</a:t>
            </a:r>
            <a:r>
              <a:rPr lang="fa-IR" dirty="0"/>
              <a:t>، </a:t>
            </a:r>
            <a:r>
              <a:rPr lang="en-US" dirty="0"/>
              <a:t>P4</a:t>
            </a:r>
            <a:r>
              <a:rPr lang="fa-IR" dirty="0"/>
              <a:t> را كامل مي كنيم</a:t>
            </a:r>
            <a:r>
              <a:rPr lang="fa-IR" dirty="0" smtClean="0"/>
              <a:t>. اكنون </a:t>
            </a:r>
            <a:r>
              <a:rPr lang="fa-IR" dirty="0"/>
              <a:t>تمام فرآيندها به طور كامل اجرا شدند. بنابراين حالت </a:t>
            </a:r>
            <a:r>
              <a:rPr lang="fa-IR" dirty="0" smtClean="0"/>
              <a:t>اولیه امن </a:t>
            </a:r>
            <a:r>
              <a:rPr lang="fa-IR" dirty="0"/>
              <a:t>است</a:t>
            </a:r>
            <a:r>
              <a:rPr lang="fa-IR" dirty="0" smtClean="0"/>
              <a:t>.</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pic>
        <p:nvPicPr>
          <p:cNvPr id="6" name="Picture 4"/>
          <p:cNvPicPr>
            <a:picLocks noChangeAspect="1" noChangeArrowheads="1"/>
          </p:cNvPicPr>
          <p:nvPr/>
        </p:nvPicPr>
        <p:blipFill>
          <a:blip r:embed="rId2"/>
          <a:srcRect l="10124" t="42253" r="8626" b="12305"/>
          <a:stretch>
            <a:fillRect/>
          </a:stretch>
        </p:blipFill>
        <p:spPr bwMode="auto">
          <a:xfrm>
            <a:off x="838200" y="1529432"/>
            <a:ext cx="7148512" cy="3495006"/>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346370" y="2819400"/>
            <a:ext cx="1640341" cy="304800"/>
          </a:xfrm>
          <a:prstGeom prst="rect">
            <a:avLst/>
          </a:prstGeom>
          <a:no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034312" y="3913415"/>
            <a:ext cx="1524000" cy="353786"/>
          </a:xfrm>
          <a:prstGeom prst="rect">
            <a:avLst/>
          </a:prstGeom>
          <a:noFill/>
          <a:ln w="762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6855270"/>
      </p:ext>
    </p:extLst>
  </p:cSld>
  <p:clrMapOvr>
    <a:masterClrMapping/>
  </p:clrMapOvr>
  <p:transition spd="slow">
    <p:pull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a:t>اجتناب از بن بست -  عدم تخصيص منبع</a:t>
            </a:r>
            <a:endParaRPr lang="en-US" sz="4000" dirty="0"/>
          </a:p>
        </p:txBody>
      </p:sp>
      <p:sp>
        <p:nvSpPr>
          <p:cNvPr id="3" name="Content Placeholder 2"/>
          <p:cNvSpPr>
            <a:spLocks noGrp="1"/>
          </p:cNvSpPr>
          <p:nvPr>
            <p:ph idx="1"/>
          </p:nvPr>
        </p:nvSpPr>
        <p:spPr>
          <a:xfrm>
            <a:off x="381000" y="1676400"/>
            <a:ext cx="8229600" cy="4419600"/>
          </a:xfrm>
        </p:spPr>
        <p:txBody>
          <a:bodyPr/>
          <a:lstStyle/>
          <a:p>
            <a:pPr marL="0" indent="0" algn="just">
              <a:lnSpc>
                <a:spcPct val="150000"/>
              </a:lnSpc>
              <a:buNone/>
            </a:pPr>
            <a:r>
              <a:rPr lang="fa-IR" dirty="0"/>
              <a:t>اين مفاهيم، يك راهبرد اجتناب از بن بست را مطرح مي كند كه تضمين مي كند سيستمي </a:t>
            </a:r>
            <a:r>
              <a:rPr lang="fa-IR" dirty="0" smtClean="0"/>
              <a:t>از فرآيندها و منابع </a:t>
            </a:r>
            <a:r>
              <a:rPr lang="fa-IR" dirty="0"/>
              <a:t>هميشه </a:t>
            </a:r>
            <a:r>
              <a:rPr lang="fa-IR" dirty="0" smtClean="0"/>
              <a:t>در حالت </a:t>
            </a:r>
            <a:r>
              <a:rPr lang="fa-IR" dirty="0"/>
              <a:t>امن باشند</a:t>
            </a:r>
            <a:r>
              <a:rPr lang="fa-IR" dirty="0" smtClean="0"/>
              <a:t>. وقتي </a:t>
            </a:r>
            <a:r>
              <a:rPr lang="fa-IR" dirty="0"/>
              <a:t>فرآيندي مجموعه اي </a:t>
            </a:r>
            <a:r>
              <a:rPr lang="fa-IR" dirty="0" smtClean="0"/>
              <a:t>از منابع را درخواست </a:t>
            </a:r>
            <a:r>
              <a:rPr lang="fa-IR" dirty="0"/>
              <a:t>مي كند</a:t>
            </a:r>
            <a:r>
              <a:rPr lang="fa-IR" dirty="0" smtClean="0"/>
              <a:t>، فرض </a:t>
            </a:r>
            <a:r>
              <a:rPr lang="fa-IR" dirty="0"/>
              <a:t>مي </a:t>
            </a:r>
            <a:r>
              <a:rPr lang="fa-IR" dirty="0" smtClean="0"/>
              <a:t>كند درخواست </a:t>
            </a:r>
            <a:r>
              <a:rPr lang="fa-IR" dirty="0"/>
              <a:t>انجام مي شود</a:t>
            </a:r>
            <a:r>
              <a:rPr lang="fa-IR" dirty="0" smtClean="0"/>
              <a:t>، حالت </a:t>
            </a:r>
            <a:r>
              <a:rPr lang="fa-IR" dirty="0"/>
              <a:t>سيستم </a:t>
            </a:r>
            <a:r>
              <a:rPr lang="fa-IR" dirty="0" smtClean="0"/>
              <a:t>را بر اساس </a:t>
            </a:r>
            <a:r>
              <a:rPr lang="fa-IR" dirty="0"/>
              <a:t>آن نوسازي مي كند، و سپس تعيين مي كند كه آيا حالت نتيجه امن است يا </a:t>
            </a:r>
            <a:r>
              <a:rPr lang="fa-IR" dirty="0" smtClean="0"/>
              <a:t>خير؟ </a:t>
            </a:r>
            <a:r>
              <a:rPr lang="fa-IR" dirty="0"/>
              <a:t>اگر امن باشد، درخواست را پاسخ مي دهد</a:t>
            </a:r>
            <a:r>
              <a:rPr lang="fa-IR" dirty="0" smtClean="0"/>
              <a:t>، وگرنه </a:t>
            </a:r>
            <a:r>
              <a:rPr lang="fa-IR" dirty="0"/>
              <a:t>آن فرآيند را مسدود مي كند تا پاسخگويي به درخواست، امن شود.</a:t>
            </a:r>
            <a:endParaRPr lang="en-US" dirty="0"/>
          </a:p>
          <a:p>
            <a:pPr algn="just">
              <a:lnSpc>
                <a:spcPct val="150000"/>
              </a:lnSpc>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41</a:t>
            </a:fld>
            <a:endParaRPr lang="en-US"/>
          </a:p>
        </p:txBody>
      </p:sp>
    </p:spTree>
    <p:extLst>
      <p:ext uri="{BB962C8B-B14F-4D97-AF65-F5344CB8AC3E}">
        <p14:creationId xmlns:p14="http://schemas.microsoft.com/office/powerpoint/2010/main" val="344410654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مثال دیگر از عدم تخصیص منبع</a:t>
            </a:r>
            <a:endParaRPr lang="en-US" dirty="0"/>
          </a:p>
        </p:txBody>
      </p:sp>
      <p:sp>
        <p:nvSpPr>
          <p:cNvPr id="3" name="Content Placeholder 2"/>
          <p:cNvSpPr>
            <a:spLocks noGrp="1"/>
          </p:cNvSpPr>
          <p:nvPr>
            <p:ph idx="1"/>
          </p:nvPr>
        </p:nvSpPr>
        <p:spPr>
          <a:xfrm>
            <a:off x="294249" y="1676400"/>
            <a:ext cx="8316351" cy="1828800"/>
          </a:xfrm>
        </p:spPr>
        <p:txBody>
          <a:bodyPr/>
          <a:lstStyle/>
          <a:p>
            <a:r>
              <a:rPr lang="fa-IR" dirty="0"/>
              <a:t>حالت تعريف شده </a:t>
            </a:r>
            <a:r>
              <a:rPr lang="fa-IR" dirty="0" smtClean="0"/>
              <a:t>در شکل زیر را </a:t>
            </a:r>
            <a:r>
              <a:rPr lang="fa-IR" dirty="0"/>
              <a:t>درنظر بگيريد</a:t>
            </a:r>
            <a:r>
              <a:rPr lang="fa-IR" dirty="0" smtClean="0"/>
              <a:t>. فرض </a:t>
            </a:r>
            <a:r>
              <a:rPr lang="fa-IR" dirty="0"/>
              <a:t>كنيد </a:t>
            </a:r>
            <a:r>
              <a:rPr lang="en-US" dirty="0" smtClean="0"/>
              <a:t>P2 </a:t>
            </a:r>
            <a:r>
              <a:rPr lang="fa-IR" dirty="0" smtClean="0"/>
              <a:t> یک واحد ديگر </a:t>
            </a:r>
            <a:r>
              <a:rPr lang="fa-IR" dirty="0"/>
              <a:t>از </a:t>
            </a:r>
            <a:r>
              <a:rPr lang="en-US" dirty="0"/>
              <a:t>R1</a:t>
            </a:r>
            <a:r>
              <a:rPr lang="fa-IR" dirty="0"/>
              <a:t> و يك واحد ديگر </a:t>
            </a:r>
            <a:r>
              <a:rPr lang="fa-IR" dirty="0" smtClean="0"/>
              <a:t>از </a:t>
            </a:r>
            <a:r>
              <a:rPr lang="en-US" dirty="0" smtClean="0"/>
              <a:t>R3</a:t>
            </a:r>
            <a:r>
              <a:rPr lang="fa-IR" dirty="0" smtClean="0"/>
              <a:t> را </a:t>
            </a:r>
            <a:r>
              <a:rPr lang="fa-IR" dirty="0"/>
              <a:t>درخواست مي كند</a:t>
            </a:r>
            <a:r>
              <a:rPr lang="fa-IR" dirty="0" smtClean="0"/>
              <a:t>. اگر </a:t>
            </a:r>
            <a:r>
              <a:rPr lang="fa-IR" dirty="0"/>
              <a:t>فرض كنيم درخواست پاسخ داده شود</a:t>
            </a:r>
            <a:r>
              <a:rPr lang="fa-IR" dirty="0" smtClean="0"/>
              <a:t>، حالت </a:t>
            </a:r>
            <a:r>
              <a:rPr lang="fa-IR" dirty="0"/>
              <a:t>نتيجه مانند </a:t>
            </a:r>
            <a:r>
              <a:rPr lang="fa-IR" dirty="0" smtClean="0"/>
              <a:t>حالت امن مثال قبل خواهد بود. </a:t>
            </a:r>
            <a:r>
              <a:rPr lang="fa-IR" dirty="0"/>
              <a:t>لذا، پاسخگويي به </a:t>
            </a:r>
            <a:r>
              <a:rPr lang="fa-IR" dirty="0" smtClean="0"/>
              <a:t>درخواست </a:t>
            </a:r>
            <a:r>
              <a:rPr lang="en-US" dirty="0" smtClean="0"/>
              <a:t>P2</a:t>
            </a:r>
            <a:r>
              <a:rPr lang="fa-IR" dirty="0" smtClean="0"/>
              <a:t>، امن </a:t>
            </a:r>
            <a:r>
              <a:rPr lang="fa-IR" dirty="0"/>
              <a:t>خواهد بود</a:t>
            </a:r>
            <a:r>
              <a:rPr lang="fa-IR" dirty="0" smtClean="0"/>
              <a:t>.</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249" y="3505200"/>
            <a:ext cx="6248400" cy="2613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42</a:t>
            </a:fld>
            <a:endParaRPr lang="en-US"/>
          </a:p>
        </p:txBody>
      </p:sp>
      <p:sp>
        <p:nvSpPr>
          <p:cNvPr id="6" name="TextBox 5"/>
          <p:cNvSpPr txBox="1"/>
          <p:nvPr/>
        </p:nvSpPr>
        <p:spPr>
          <a:xfrm>
            <a:off x="7715909" y="4962133"/>
            <a:ext cx="1219200" cy="923330"/>
          </a:xfrm>
          <a:prstGeom prst="rect">
            <a:avLst/>
          </a:prstGeom>
          <a:solidFill>
            <a:srgbClr val="FFFF99"/>
          </a:solidFill>
          <a:ln>
            <a:solidFill>
              <a:schemeClr val="accent1">
                <a:lumMod val="50000"/>
              </a:schemeClr>
            </a:solidFill>
          </a:ln>
        </p:spPr>
        <p:txBody>
          <a:bodyPr wrap="square" rtlCol="0">
            <a:spAutoFit/>
          </a:bodyPr>
          <a:lstStyle/>
          <a:p>
            <a:pPr algn="r" rtl="1"/>
            <a:r>
              <a:rPr lang="fa-IR" dirty="0" smtClean="0">
                <a:cs typeface="B Nazanin" pitchFamily="2" charset="-78"/>
              </a:rPr>
              <a:t>تبدیل وضعیت به حالت امن اسلاید 34</a:t>
            </a:r>
            <a:endParaRPr lang="en-US" dirty="0">
              <a:cs typeface="B Nazanin" pitchFamily="2" charset="-78"/>
            </a:endParaRPr>
          </a:p>
        </p:txBody>
      </p:sp>
      <p:sp>
        <p:nvSpPr>
          <p:cNvPr id="7" name="TextBox 6"/>
          <p:cNvSpPr txBox="1"/>
          <p:nvPr/>
        </p:nvSpPr>
        <p:spPr>
          <a:xfrm>
            <a:off x="6542649" y="4080387"/>
            <a:ext cx="1782860" cy="369332"/>
          </a:xfrm>
          <a:prstGeom prst="rect">
            <a:avLst/>
          </a:prstGeom>
          <a:noFill/>
        </p:spPr>
        <p:txBody>
          <a:bodyPr wrap="none" rtlCol="0">
            <a:spAutoFit/>
          </a:bodyPr>
          <a:lstStyle/>
          <a:p>
            <a:pPr algn="r" rtl="1"/>
            <a:r>
              <a:rPr lang="fa-IR" dirty="0" smtClean="0"/>
              <a:t>پذیرش درخواست </a:t>
            </a:r>
            <a:r>
              <a:rPr lang="en-US" dirty="0" smtClean="0"/>
              <a:t>P2</a:t>
            </a:r>
            <a:endParaRPr lang="en-US" dirty="0"/>
          </a:p>
        </p:txBody>
      </p:sp>
      <p:cxnSp>
        <p:nvCxnSpPr>
          <p:cNvPr id="10" name="Straight Connector 9"/>
          <p:cNvCxnSpPr/>
          <p:nvPr/>
        </p:nvCxnSpPr>
        <p:spPr>
          <a:xfrm>
            <a:off x="6542649" y="4495800"/>
            <a:ext cx="2067951"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8610600" y="4495800"/>
            <a:ext cx="0" cy="466333"/>
          </a:xfrm>
          <a:prstGeom prst="straightConnector1">
            <a:avLst/>
          </a:prstGeom>
          <a:ln w="381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485575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8229600" cy="457200"/>
          </a:xfrm>
        </p:spPr>
        <p:txBody>
          <a:bodyPr/>
          <a:lstStyle/>
          <a:p>
            <a:r>
              <a:rPr lang="fa-IR" sz="2800" dirty="0" smtClean="0"/>
              <a:t>مثال دیگر از عدم تخصیص منبع  </a:t>
            </a:r>
            <a:endParaRPr lang="en-US" sz="2800" dirty="0"/>
          </a:p>
        </p:txBody>
      </p:sp>
      <p:sp>
        <p:nvSpPr>
          <p:cNvPr id="3" name="Content Placeholder 2"/>
          <p:cNvSpPr>
            <a:spLocks noGrp="1"/>
          </p:cNvSpPr>
          <p:nvPr>
            <p:ph idx="1"/>
          </p:nvPr>
        </p:nvSpPr>
        <p:spPr>
          <a:xfrm>
            <a:off x="5638800" y="2133600"/>
            <a:ext cx="3243943" cy="4114800"/>
          </a:xfrm>
          <a:solidFill>
            <a:schemeClr val="bg1"/>
          </a:solidFill>
        </p:spPr>
        <p:txBody>
          <a:bodyPr>
            <a:normAutofit/>
          </a:bodyPr>
          <a:lstStyle/>
          <a:p>
            <a:pPr marL="0" indent="0" algn="just">
              <a:buNone/>
            </a:pPr>
            <a:r>
              <a:rPr lang="fa-IR" sz="2600" b="1" dirty="0" smtClean="0"/>
              <a:t>آيا </a:t>
            </a:r>
            <a:r>
              <a:rPr lang="fa-IR" sz="2600" b="1" dirty="0"/>
              <a:t>اين حالت امن است؟ </a:t>
            </a:r>
            <a:endParaRPr lang="fa-IR" sz="2600" b="1" dirty="0" smtClean="0"/>
          </a:p>
          <a:p>
            <a:pPr marL="320040" lvl="1" indent="0" algn="just">
              <a:buNone/>
            </a:pPr>
            <a:r>
              <a:rPr lang="fa-IR" dirty="0" smtClean="0"/>
              <a:t>پاسخ </a:t>
            </a:r>
            <a:r>
              <a:rPr lang="fa-IR" dirty="0"/>
              <a:t>منفي است، زيرا هر فرآيند حداقل به يك واحد ديگر از </a:t>
            </a:r>
            <a:r>
              <a:rPr lang="en-US" dirty="0"/>
              <a:t>R1</a:t>
            </a:r>
            <a:r>
              <a:rPr lang="fa-IR" dirty="0"/>
              <a:t> نياز دارد كه مهيا نيست</a:t>
            </a:r>
            <a:r>
              <a:rPr lang="fa-IR" dirty="0" smtClean="0"/>
              <a:t>.</a:t>
            </a:r>
          </a:p>
          <a:p>
            <a:pPr marL="320040" lvl="1" indent="0" algn="just">
              <a:buNone/>
            </a:pPr>
            <a:r>
              <a:rPr lang="fa-IR" dirty="0" smtClean="0"/>
              <a:t>لذا</a:t>
            </a:r>
            <a:r>
              <a:rPr lang="fa-IR" dirty="0"/>
              <a:t>، براساس اجتناب از بن بست، درخواست </a:t>
            </a:r>
            <a:r>
              <a:rPr lang="en-US" dirty="0"/>
              <a:t>P1</a:t>
            </a:r>
            <a:r>
              <a:rPr lang="fa-IR" dirty="0"/>
              <a:t> نبايد پاسخ داده شود و </a:t>
            </a:r>
            <a:r>
              <a:rPr lang="en-US" dirty="0"/>
              <a:t>P1</a:t>
            </a:r>
            <a:r>
              <a:rPr lang="fa-IR" dirty="0"/>
              <a:t> بايد مسدود گردد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43</a:t>
            </a:fld>
            <a:endParaRPr lang="en-US"/>
          </a:p>
        </p:txBody>
      </p:sp>
      <p:pic>
        <p:nvPicPr>
          <p:cNvPr id="7" name="Picture 6"/>
          <p:cNvPicPr>
            <a:picLocks noChangeAspect="1" noChangeArrowheads="1"/>
          </p:cNvPicPr>
          <p:nvPr/>
        </p:nvPicPr>
        <p:blipFill>
          <a:blip r:embed="rId2"/>
          <a:srcRect l="8333" t="15472" r="31104" b="17253"/>
          <a:stretch>
            <a:fillRect/>
          </a:stretch>
        </p:blipFill>
        <p:spPr bwMode="auto">
          <a:xfrm>
            <a:off x="0" y="2198914"/>
            <a:ext cx="5483816" cy="4648200"/>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95943" y="1066800"/>
            <a:ext cx="8839200" cy="923330"/>
          </a:xfrm>
          <a:prstGeom prst="rect">
            <a:avLst/>
          </a:prstGeom>
        </p:spPr>
        <p:txBody>
          <a:bodyPr wrap="square">
            <a:spAutoFit/>
          </a:bodyPr>
          <a:lstStyle/>
          <a:p>
            <a:pPr algn="just" rtl="1"/>
            <a:r>
              <a:rPr lang="fa-IR" b="1" u="sng" dirty="0">
                <a:cs typeface="B Nazanin" pitchFamily="2" charset="-78"/>
              </a:rPr>
              <a:t>یک حالت نا امن:</a:t>
            </a:r>
          </a:p>
          <a:p>
            <a:pPr algn="just" rtl="1"/>
            <a:r>
              <a:rPr lang="fa-IR" dirty="0">
                <a:cs typeface="B Nazanin" pitchFamily="2" charset="-78"/>
              </a:rPr>
              <a:t>اكنون درحالت اولیه مثال دوم فرض مي كنيم </a:t>
            </a:r>
            <a:r>
              <a:rPr lang="en-US" dirty="0">
                <a:cs typeface="B Nazanin" pitchFamily="2" charset="-78"/>
              </a:rPr>
              <a:t>P1</a:t>
            </a:r>
            <a:r>
              <a:rPr lang="fa-IR" dirty="0">
                <a:cs typeface="B Nazanin" pitchFamily="2" charset="-78"/>
              </a:rPr>
              <a:t> يك واحد از منابع </a:t>
            </a:r>
            <a:r>
              <a:rPr lang="en-US" dirty="0">
                <a:cs typeface="B Nazanin" pitchFamily="2" charset="-78"/>
              </a:rPr>
              <a:t>R1</a:t>
            </a:r>
            <a:r>
              <a:rPr lang="fa-IR" dirty="0">
                <a:cs typeface="B Nazanin" pitchFamily="2" charset="-78"/>
              </a:rPr>
              <a:t> و </a:t>
            </a:r>
            <a:r>
              <a:rPr lang="en-US" dirty="0" smtClean="0">
                <a:cs typeface="B Nazanin" pitchFamily="2" charset="-78"/>
              </a:rPr>
              <a:t>R3</a:t>
            </a:r>
            <a:r>
              <a:rPr lang="fa-IR" dirty="0" smtClean="0">
                <a:cs typeface="B Nazanin" pitchFamily="2" charset="-78"/>
              </a:rPr>
              <a:t> </a:t>
            </a:r>
            <a:r>
              <a:rPr lang="fa-IR" dirty="0">
                <a:cs typeface="B Nazanin" pitchFamily="2" charset="-78"/>
              </a:rPr>
              <a:t>را درخواست مي كند. اگر فرض كنيم درخواست پاسخ داده شود، حالت شکل </a:t>
            </a:r>
            <a:r>
              <a:rPr lang="fa-IR" dirty="0" smtClean="0">
                <a:cs typeface="B Nazanin" pitchFamily="2" charset="-78"/>
              </a:rPr>
              <a:t>(ب) </a:t>
            </a:r>
            <a:r>
              <a:rPr lang="fa-IR" dirty="0">
                <a:cs typeface="B Nazanin" pitchFamily="2" charset="-78"/>
              </a:rPr>
              <a:t>به دست مي آيد. </a:t>
            </a:r>
          </a:p>
        </p:txBody>
      </p:sp>
      <p:cxnSp>
        <p:nvCxnSpPr>
          <p:cNvPr id="8" name="Straight Connector 7"/>
          <p:cNvCxnSpPr>
            <a:stCxn id="7" idx="1"/>
            <a:endCxn id="7" idx="3"/>
          </p:cNvCxnSpPr>
          <p:nvPr/>
        </p:nvCxnSpPr>
        <p:spPr>
          <a:xfrm>
            <a:off x="0" y="4523014"/>
            <a:ext cx="548381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76034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منطق اجتناب از بن بست</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44</a:t>
            </a:fld>
            <a:endParaRPr 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599" y="2362200"/>
            <a:ext cx="5008815" cy="2547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2713" y="5029200"/>
            <a:ext cx="4923732" cy="434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846016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a-IR" dirty="0"/>
              <a:t>منطق اجتناب از بن بست</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45</a:t>
            </a:fld>
            <a:endParaRPr lang="en-US"/>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3374" y="1791638"/>
            <a:ext cx="8286750" cy="36031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5394809"/>
            <a:ext cx="5029200" cy="396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8558202"/>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a-IR" dirty="0"/>
              <a:t>منطق اجتناب از بن بست</a:t>
            </a:r>
            <a:endParaRPr lang="en-US" dirty="0"/>
          </a:p>
        </p:txBody>
      </p:sp>
      <p:sp>
        <p:nvSpPr>
          <p:cNvPr id="2" name="Slide Number Placeholder 1"/>
          <p:cNvSpPr>
            <a:spLocks noGrp="1"/>
          </p:cNvSpPr>
          <p:nvPr>
            <p:ph type="sldNum" sz="quarter" idx="12"/>
          </p:nvPr>
        </p:nvSpPr>
        <p:spPr>
          <a:xfrm>
            <a:off x="8192536" y="6395664"/>
            <a:ext cx="762000" cy="365125"/>
          </a:xfrm>
        </p:spPr>
        <p:txBody>
          <a:bodyPr/>
          <a:lstStyle/>
          <a:p>
            <a:fld id="{B6F15528-21DE-4FAA-801E-634DDDAF4B2B}" type="slidenum">
              <a:rPr lang="en-US" smtClean="0"/>
              <a:pPr/>
              <a:t>46</a:t>
            </a:fld>
            <a:endParaRPr lang="en-US"/>
          </a:p>
        </p:txBody>
      </p:sp>
      <p:pic>
        <p:nvPicPr>
          <p:cNvPr id="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24000"/>
            <a:ext cx="8965422" cy="4500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510" y="6049326"/>
            <a:ext cx="7772401" cy="346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0728008"/>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t>محدودیت های اجتناب </a:t>
            </a:r>
            <a:r>
              <a:rPr lang="fa-IR" sz="4000" dirty="0"/>
              <a:t>از بن </a:t>
            </a:r>
            <a:r>
              <a:rPr lang="fa-IR" sz="4000" dirty="0" smtClean="0"/>
              <a:t>بست</a:t>
            </a:r>
            <a:endParaRPr lang="en-US" sz="4000" dirty="0"/>
          </a:p>
        </p:txBody>
      </p:sp>
      <p:sp>
        <p:nvSpPr>
          <p:cNvPr id="3" name="Content Placeholder 2"/>
          <p:cNvSpPr>
            <a:spLocks noGrp="1"/>
          </p:cNvSpPr>
          <p:nvPr>
            <p:ph idx="1"/>
          </p:nvPr>
        </p:nvSpPr>
        <p:spPr>
          <a:xfrm>
            <a:off x="457200" y="1676400"/>
            <a:ext cx="8077200" cy="4419600"/>
          </a:xfrm>
        </p:spPr>
        <p:txBody>
          <a:bodyPr/>
          <a:lstStyle/>
          <a:p>
            <a:pPr marL="777240" lvl="1" indent="-457200" algn="just">
              <a:lnSpc>
                <a:spcPct val="200000"/>
              </a:lnSpc>
              <a:buFont typeface="+mj-lt"/>
              <a:buAutoNum type="arabicPeriod"/>
            </a:pPr>
            <a:r>
              <a:rPr lang="fa-IR" dirty="0" smtClean="0"/>
              <a:t>حداكثر تعداد منابع مورد نياز هر منبع از قبل بايد مشخص باشد.</a:t>
            </a:r>
            <a:endParaRPr lang="en-US" dirty="0" smtClean="0"/>
          </a:p>
          <a:p>
            <a:pPr marL="777240" lvl="1" indent="-457200" algn="just">
              <a:lnSpc>
                <a:spcPct val="200000"/>
              </a:lnSpc>
              <a:buFont typeface="+mj-lt"/>
              <a:buAutoNum type="arabicPeriod"/>
            </a:pPr>
            <a:r>
              <a:rPr lang="fa-IR" dirty="0" smtClean="0"/>
              <a:t> </a:t>
            </a:r>
            <a:r>
              <a:rPr lang="fa-IR" dirty="0"/>
              <a:t>فرآيندهاي </a:t>
            </a:r>
            <a:r>
              <a:rPr lang="fa-IR" dirty="0" smtClean="0"/>
              <a:t>مورد نظر </a:t>
            </a:r>
            <a:r>
              <a:rPr lang="fa-IR" dirty="0"/>
              <a:t>بايد مستقل باشند</a:t>
            </a:r>
            <a:r>
              <a:rPr lang="fa-IR" dirty="0" smtClean="0"/>
              <a:t>. يعني </a:t>
            </a:r>
            <a:r>
              <a:rPr lang="fa-IR" dirty="0"/>
              <a:t>ترتيب اجراي آن ها نبايد تحت تأثير خواسته هاي همگام سازي باشد.</a:t>
            </a:r>
            <a:endParaRPr lang="en-US" dirty="0"/>
          </a:p>
          <a:p>
            <a:pPr marL="777240" lvl="1" indent="-457200" algn="just">
              <a:lnSpc>
                <a:spcPct val="200000"/>
              </a:lnSpc>
              <a:buFont typeface="+mj-lt"/>
              <a:buAutoNum type="arabicPeriod"/>
            </a:pPr>
            <a:r>
              <a:rPr lang="fa-IR" dirty="0"/>
              <a:t> بايد تعداد ثابتي از منابع براي تخصيص وجود داشته باشد.</a:t>
            </a:r>
            <a:endParaRPr lang="en-US" dirty="0"/>
          </a:p>
          <a:p>
            <a:pPr marL="777240" lvl="1" indent="-457200" algn="just">
              <a:lnSpc>
                <a:spcPct val="200000"/>
              </a:lnSpc>
              <a:buFont typeface="+mj-lt"/>
              <a:buAutoNum type="arabicPeriod"/>
            </a:pPr>
            <a:r>
              <a:rPr lang="fa-IR" dirty="0"/>
              <a:t> فرآيندي كه منبعي را در اختيار دارد، نمي تواند خارج شود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val="348035702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609600"/>
            <a:ext cx="7543800" cy="762000"/>
          </a:xfrm>
        </p:spPr>
        <p:txBody>
          <a:bodyPr/>
          <a:lstStyle/>
          <a:p>
            <a:r>
              <a:rPr lang="fa-IR" dirty="0"/>
              <a:t>كشف بن بست </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33400" y="1143000"/>
                <a:ext cx="8001000" cy="4953000"/>
              </a:xfrm>
            </p:spPr>
            <p:txBody>
              <a:bodyPr>
                <a:normAutofit/>
              </a:bodyPr>
              <a:lstStyle/>
              <a:p>
                <a:pPr marL="457200" indent="-457200" algn="just">
                  <a:lnSpc>
                    <a:spcPct val="150000"/>
                  </a:lnSpc>
                  <a:buFont typeface="+mj-lt"/>
                  <a:buAutoNum type="arabicPeriod"/>
                </a:pPr>
                <a:r>
                  <a:rPr lang="fa-IR" sz="2000" dirty="0" smtClean="0"/>
                  <a:t>راهبرد </a:t>
                </a:r>
                <a:r>
                  <a:rPr lang="fa-IR" sz="2000" dirty="0"/>
                  <a:t>هاي كشف بن بست</a:t>
                </a:r>
                <a:r>
                  <a:rPr lang="fa-IR" sz="2000" dirty="0" smtClean="0"/>
                  <a:t>، دستيابي </a:t>
                </a:r>
                <a:r>
                  <a:rPr lang="fa-IR" sz="2000" dirty="0"/>
                  <a:t>به منابع </a:t>
                </a:r>
                <a:r>
                  <a:rPr lang="fa-IR" sz="2000" dirty="0" smtClean="0"/>
                  <a:t>يا فعاليت </a:t>
                </a:r>
                <a:r>
                  <a:rPr lang="fa-IR" sz="2000" dirty="0"/>
                  <a:t>هاي فرآيند </a:t>
                </a:r>
                <a:r>
                  <a:rPr lang="fa-IR" sz="2000" dirty="0" smtClean="0"/>
                  <a:t>را محدود </a:t>
                </a:r>
                <a:r>
                  <a:rPr lang="fa-IR" sz="2000" dirty="0"/>
                  <a:t>نمي كنند</a:t>
                </a:r>
                <a:r>
                  <a:rPr lang="fa-IR" sz="2000" dirty="0" smtClean="0"/>
                  <a:t>. </a:t>
                </a:r>
              </a:p>
              <a:p>
                <a:pPr marL="457200" indent="-457200" algn="just">
                  <a:lnSpc>
                    <a:spcPct val="150000"/>
                  </a:lnSpc>
                  <a:buFont typeface="+mj-lt"/>
                  <a:buAutoNum type="arabicPeriod"/>
                </a:pPr>
                <a:r>
                  <a:rPr lang="fa-IR" sz="2000" dirty="0" smtClean="0"/>
                  <a:t>دركشف </a:t>
                </a:r>
                <a:r>
                  <a:rPr lang="fa-IR" sz="2000" dirty="0"/>
                  <a:t>بن بست، منابع درخواستي در صورت امكان به فرآيندها تحويل مي شوند</a:t>
                </a:r>
                <a:r>
                  <a:rPr lang="fa-IR" sz="2000" dirty="0" smtClean="0"/>
                  <a:t>.</a:t>
                </a:r>
              </a:p>
              <a:p>
                <a:pPr marL="457200" indent="-457200" algn="just">
                  <a:lnSpc>
                    <a:spcPct val="150000"/>
                  </a:lnSpc>
                  <a:buFont typeface="+mj-lt"/>
                  <a:buAutoNum type="arabicPeriod"/>
                </a:pPr>
                <a:r>
                  <a:rPr lang="fa-IR" sz="2000" dirty="0" smtClean="0"/>
                  <a:t> </a:t>
                </a:r>
                <a:r>
                  <a:rPr lang="fa-IR" sz="2000" dirty="0"/>
                  <a:t>سيستم عامل متناوباً الگوريتمي را اجرا مي كند كه انتظار حلقوي (شرط 4 از شرايط مذكور) را تشخيص مي دهد. </a:t>
                </a:r>
                <a:endParaRPr lang="fa-IR" sz="2000" dirty="0" smtClean="0"/>
              </a:p>
              <a:p>
                <a:pPr marL="0" indent="0" algn="just">
                  <a:lnSpc>
                    <a:spcPct val="150000"/>
                  </a:lnSpc>
                  <a:buNone/>
                </a:pPr>
                <a:r>
                  <a:rPr lang="fa-IR" b="1" u="sng" dirty="0"/>
                  <a:t> الگوريتم كشف بن بست</a:t>
                </a:r>
                <a:endParaRPr lang="en-US" b="1" u="sng" dirty="0"/>
              </a:p>
              <a:p>
                <a:pPr marL="0" indent="0" algn="just">
                  <a:lnSpc>
                    <a:spcPct val="150000"/>
                  </a:lnSpc>
                  <a:buNone/>
                </a:pPr>
                <a:r>
                  <a:rPr lang="fa-IR" sz="2000" dirty="0" smtClean="0"/>
                  <a:t>در يك </a:t>
                </a:r>
                <a:r>
                  <a:rPr lang="fa-IR" sz="2000" dirty="0"/>
                  <a:t>الگوريتم متداول براي كشف بن بست </a:t>
                </a:r>
                <a:r>
                  <a:rPr lang="fa-IR" sz="2000" dirty="0" smtClean="0"/>
                  <a:t>از ماتريس  </a:t>
                </a:r>
                <a:r>
                  <a:rPr lang="en-US" sz="2000" dirty="0" smtClean="0"/>
                  <a:t>Allocation</a:t>
                </a:r>
                <a:r>
                  <a:rPr lang="fa-IR" sz="2000" dirty="0" smtClean="0"/>
                  <a:t> و بردار </a:t>
                </a:r>
                <a:r>
                  <a:rPr lang="en-US" sz="2000" dirty="0"/>
                  <a:t>Available</a:t>
                </a:r>
                <a:r>
                  <a:rPr lang="fa-IR" sz="2000" dirty="0"/>
                  <a:t> استفاده مي شود كه شرح آن ها گذشت</a:t>
                </a:r>
                <a:r>
                  <a:rPr lang="fa-IR" sz="2000" dirty="0" smtClean="0"/>
                  <a:t>. علاوه بر اين، ماتريس </a:t>
                </a:r>
                <a:r>
                  <a:rPr lang="fa-IR" sz="2000" dirty="0"/>
                  <a:t>درخواست </a:t>
                </a:r>
                <a:r>
                  <a:rPr lang="en-US" sz="2000" dirty="0" smtClean="0"/>
                  <a:t>Q</a:t>
                </a:r>
                <a:r>
                  <a:rPr lang="fa-IR" sz="2000" dirty="0" smtClean="0"/>
                  <a:t> طوري </a:t>
                </a:r>
                <a:r>
                  <a:rPr lang="fa-IR" sz="2000" dirty="0"/>
                  <a:t>تعريف مي شود كه </a:t>
                </a:r>
                <a14:m>
                  <m:oMath xmlns:m="http://schemas.openxmlformats.org/officeDocument/2006/math">
                    <m:sSub>
                      <m:sSubPr>
                        <m:ctrlPr>
                          <a:rPr lang="fa-IR" sz="2000" i="1">
                            <a:latin typeface="Cambria Math"/>
                          </a:rPr>
                        </m:ctrlPr>
                      </m:sSubPr>
                      <m:e>
                        <m:r>
                          <a:rPr lang="en-US" sz="2000" b="0" i="1" smtClean="0">
                            <a:latin typeface="Cambria Math"/>
                          </a:rPr>
                          <m:t>𝑞</m:t>
                        </m:r>
                      </m:e>
                      <m:sub>
                        <m:r>
                          <a:rPr lang="en-US" sz="2000" i="1">
                            <a:latin typeface="Cambria Math"/>
                          </a:rPr>
                          <m:t>𝑖</m:t>
                        </m:r>
                        <m:r>
                          <a:rPr lang="en-US" sz="2000" b="0" i="1" smtClean="0">
                            <a:latin typeface="Cambria Math"/>
                          </a:rPr>
                          <m:t>𝑗</m:t>
                        </m:r>
                      </m:sub>
                    </m:sSub>
                  </m:oMath>
                </a14:m>
                <a:r>
                  <a:rPr lang="fa-IR" sz="2000" dirty="0" smtClean="0"/>
                  <a:t> مبین درخواست </a:t>
                </a:r>
                <a:r>
                  <a:rPr lang="fa-IR" sz="2000" dirty="0" smtClean="0">
                    <a:solidFill>
                      <a:srgbClr val="FF0000"/>
                    </a:solidFill>
                  </a:rPr>
                  <a:t>باقی مانده </a:t>
                </a:r>
                <a:r>
                  <a:rPr lang="fa-IR" sz="2000" dirty="0" smtClean="0"/>
                  <a:t>فرایند </a:t>
                </a:r>
                <a:r>
                  <a:rPr lang="en-US" sz="2000" dirty="0" smtClean="0"/>
                  <a:t>i</a:t>
                </a:r>
                <a:r>
                  <a:rPr lang="fa-IR" sz="2000" dirty="0" smtClean="0"/>
                  <a:t> از منبع </a:t>
                </a:r>
                <a:r>
                  <a:rPr lang="en-US" sz="2000" dirty="0"/>
                  <a:t>j</a:t>
                </a:r>
                <a:r>
                  <a:rPr lang="fa-IR" sz="2000" dirty="0"/>
                  <a:t> را نشان مي </a:t>
                </a:r>
                <a:r>
                  <a:rPr lang="fa-IR" sz="2000" dirty="0" smtClean="0"/>
                  <a:t>دهد.</a:t>
                </a:r>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33400" y="1143000"/>
                <a:ext cx="8001000" cy="4953000"/>
              </a:xfrm>
              <a:blipFill rotWithShape="1">
                <a:blip r:embed="rId2"/>
                <a:stretch>
                  <a:fillRect l="-1677" r="-1143"/>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B6F15528-21DE-4FAA-801E-634DDDAF4B2B}" type="slidenum">
              <a:rPr lang="en-US" smtClean="0"/>
              <a:pPr/>
              <a:t>48</a:t>
            </a:fld>
            <a:endParaRPr lang="en-US"/>
          </a:p>
        </p:txBody>
      </p:sp>
    </p:spTree>
    <p:extLst>
      <p:ext uri="{BB962C8B-B14F-4D97-AF65-F5344CB8AC3E}">
        <p14:creationId xmlns:p14="http://schemas.microsoft.com/office/powerpoint/2010/main" val="392793180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wipe(down)">
                                      <p:cBhvr>
                                        <p:cTn id="24" dur="500"/>
                                        <p:tgtEl>
                                          <p:spTgt spid="3">
                                            <p:txEl>
                                              <p:pRg st="3" end="3"/>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الگوريتم كشف بن </a:t>
            </a:r>
            <a:r>
              <a:rPr lang="fa-IR" dirty="0" smtClean="0"/>
              <a:t>بست</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33400" y="1676400"/>
                <a:ext cx="8077200" cy="4419600"/>
              </a:xfrm>
            </p:spPr>
            <p:txBody>
              <a:bodyPr>
                <a:normAutofit fontScale="92500" lnSpcReduction="10000"/>
              </a:bodyPr>
              <a:lstStyle/>
              <a:p>
                <a:pPr marL="0" indent="0" algn="just">
                  <a:lnSpc>
                    <a:spcPct val="150000"/>
                  </a:lnSpc>
                  <a:buNone/>
                </a:pPr>
                <a:r>
                  <a:rPr lang="fa-IR" dirty="0" smtClean="0"/>
                  <a:t>اين </a:t>
                </a:r>
                <a:r>
                  <a:rPr lang="fa-IR" dirty="0"/>
                  <a:t>الگوريتم، با علامت گذاری فرآيندهايي كه در بن بست نيستند پیش می رود. در آغاز، تمام فرآيندها بدون علامت هستند. </a:t>
                </a:r>
                <a:endParaRPr lang="fa-IR" dirty="0" smtClean="0"/>
              </a:p>
              <a:p>
                <a:pPr marL="457200" indent="-457200" algn="just">
                  <a:lnSpc>
                    <a:spcPct val="120000"/>
                  </a:lnSpc>
                  <a:buFont typeface="+mj-lt"/>
                  <a:buAutoNum type="arabicPeriod"/>
                </a:pPr>
                <a:r>
                  <a:rPr lang="fa-IR" sz="2100" dirty="0" smtClean="0"/>
                  <a:t>فرآيندي </a:t>
                </a:r>
                <a:r>
                  <a:rPr lang="fa-IR" sz="2100" dirty="0"/>
                  <a:t>را كه تمام عناصر سطر متناظر آن در ماتريس </a:t>
                </a:r>
                <a:r>
                  <a:rPr lang="en-US" sz="2100" dirty="0"/>
                  <a:t>Allocation</a:t>
                </a:r>
                <a:r>
                  <a:rPr lang="fa-IR" sz="2100" dirty="0"/>
                  <a:t> صفر است، علامت بزن.</a:t>
                </a:r>
                <a:endParaRPr lang="en-US" sz="2100" dirty="0"/>
              </a:p>
              <a:p>
                <a:pPr marL="457200" indent="-457200" algn="just">
                  <a:lnSpc>
                    <a:spcPct val="120000"/>
                  </a:lnSpc>
                  <a:buFont typeface="+mj-lt"/>
                  <a:buAutoNum type="arabicPeriod"/>
                </a:pPr>
                <a:r>
                  <a:rPr lang="fa-IR" sz="2100" dirty="0"/>
                  <a:t>يك بردار موقت </a:t>
                </a:r>
                <a:r>
                  <a:rPr lang="en-US" sz="2100" dirty="0"/>
                  <a:t>W</a:t>
                </a:r>
                <a:r>
                  <a:rPr lang="fa-IR" sz="2100" dirty="0"/>
                  <a:t> را مساوي با </a:t>
                </a:r>
                <a:r>
                  <a:rPr lang="en-US" sz="2100" dirty="0"/>
                  <a:t>Available</a:t>
                </a:r>
                <a:r>
                  <a:rPr lang="fa-IR" sz="2100" dirty="0"/>
                  <a:t> ايجاد </a:t>
                </a:r>
                <a:r>
                  <a:rPr lang="fa-IR" sz="2100" dirty="0" smtClean="0"/>
                  <a:t>كن.</a:t>
                </a:r>
              </a:p>
              <a:p>
                <a:pPr marL="457200" indent="-457200" algn="just">
                  <a:lnSpc>
                    <a:spcPct val="120000"/>
                  </a:lnSpc>
                  <a:buFont typeface="+mj-lt"/>
                  <a:buAutoNum type="arabicPeriod"/>
                </a:pPr>
                <a:r>
                  <a:rPr lang="fa-IR" sz="2100" dirty="0" smtClean="0"/>
                  <a:t>شاخص </a:t>
                </a:r>
                <a:r>
                  <a:rPr lang="en-US" sz="2100" dirty="0" smtClean="0"/>
                  <a:t> </a:t>
                </a:r>
                <a:r>
                  <a:rPr lang="en-US" sz="2100" dirty="0"/>
                  <a:t>i</a:t>
                </a:r>
                <a:r>
                  <a:rPr lang="fa-IR" sz="2100" dirty="0"/>
                  <a:t> را به گونه ای پیدا کن که فرایند </a:t>
                </a:r>
                <a:r>
                  <a:rPr lang="en-US" sz="2100" dirty="0"/>
                  <a:t>i</a:t>
                </a:r>
                <a:r>
                  <a:rPr lang="fa-IR" sz="2100" dirty="0"/>
                  <a:t> علامت نخورده باشد، و سطر </a:t>
                </a:r>
                <a:r>
                  <a:rPr lang="en-US" sz="2100" dirty="0"/>
                  <a:t>i</a:t>
                </a:r>
                <a:r>
                  <a:rPr lang="fa-IR" sz="2100" dirty="0"/>
                  <a:t> از </a:t>
                </a:r>
                <a:r>
                  <a:rPr lang="en-US" sz="2100" dirty="0"/>
                  <a:t>Q</a:t>
                </a:r>
                <a:r>
                  <a:rPr lang="fa-IR" sz="2100" dirty="0"/>
                  <a:t> کمتر یا مساوی </a:t>
                </a:r>
                <a:r>
                  <a:rPr lang="en-US" sz="2100" dirty="0"/>
                  <a:t>W</a:t>
                </a:r>
                <a:r>
                  <a:rPr lang="fa-IR" sz="2100" dirty="0"/>
                  <a:t> </a:t>
                </a:r>
                <a:r>
                  <a:rPr lang="fa-IR" sz="2100" dirty="0" smtClean="0"/>
                  <a:t>باشد؛ </a:t>
                </a:r>
                <a:r>
                  <a:rPr lang="en-US" sz="2100" dirty="0" smtClean="0"/>
                  <a:t> ⩽ </a:t>
                </a:r>
                <a14:m>
                  <m:oMath xmlns:m="http://schemas.openxmlformats.org/officeDocument/2006/math">
                    <m:sSub>
                      <m:sSubPr>
                        <m:ctrlPr>
                          <a:rPr lang="fa-IR" sz="2100" i="1">
                            <a:latin typeface="Cambria Math"/>
                          </a:rPr>
                        </m:ctrlPr>
                      </m:sSubPr>
                      <m:e>
                        <m:r>
                          <a:rPr lang="en-US" sz="2100" b="0" i="1" smtClean="0">
                            <a:latin typeface="Cambria Math"/>
                          </a:rPr>
                          <m:t> </m:t>
                        </m:r>
                        <m:r>
                          <a:rPr lang="en-US" sz="2100" b="0" i="1" smtClean="0">
                            <a:latin typeface="Cambria Math"/>
                          </a:rPr>
                          <m:t>𝑊</m:t>
                        </m:r>
                      </m:e>
                      <m:sub>
                        <m:r>
                          <a:rPr lang="en-US" sz="2100" b="0" i="1" smtClean="0">
                            <a:latin typeface="Cambria Math"/>
                          </a:rPr>
                          <m:t>𝑘</m:t>
                        </m:r>
                        <m:r>
                          <a:rPr lang="en-US" sz="2100" b="0" i="1" smtClean="0">
                            <a:latin typeface="Cambria Math"/>
                          </a:rPr>
                          <m:t> </m:t>
                        </m:r>
                      </m:sub>
                    </m:sSub>
                  </m:oMath>
                </a14:m>
                <a:r>
                  <a:rPr lang="fa-IR" sz="2100" dirty="0" smtClean="0"/>
                  <a:t> </a:t>
                </a:r>
                <a14:m>
                  <m:oMath xmlns:m="http://schemas.openxmlformats.org/officeDocument/2006/math">
                    <m:sSub>
                      <m:sSubPr>
                        <m:ctrlPr>
                          <a:rPr lang="fa-IR" sz="2100" i="1">
                            <a:latin typeface="Cambria Math"/>
                          </a:rPr>
                        </m:ctrlPr>
                      </m:sSubPr>
                      <m:e>
                        <m:r>
                          <a:rPr lang="en-US" sz="2100" b="0" i="1" smtClean="0">
                            <a:latin typeface="Cambria Math"/>
                          </a:rPr>
                          <m:t>𝑄</m:t>
                        </m:r>
                      </m:e>
                      <m:sub>
                        <m:r>
                          <a:rPr lang="en-US" sz="2100" b="0" i="1">
                            <a:latin typeface="Cambria Math"/>
                          </a:rPr>
                          <m:t>𝑖</m:t>
                        </m:r>
                        <m:r>
                          <a:rPr lang="en-US" sz="2100" b="0" i="1" smtClean="0">
                            <a:latin typeface="Cambria Math"/>
                          </a:rPr>
                          <m:t>𝑘</m:t>
                        </m:r>
                      </m:sub>
                    </m:sSub>
                  </m:oMath>
                </a14:m>
                <a:r>
                  <a:rPr lang="fa-IR" sz="2100" dirty="0" smtClean="0"/>
                  <a:t> برای </a:t>
                </a:r>
                <a:r>
                  <a:rPr lang="en-US" sz="2100" dirty="0" smtClean="0"/>
                  <a:t>1⩽k</a:t>
                </a:r>
                <a:r>
                  <a:rPr lang="en-US" sz="2100" dirty="0"/>
                  <a:t> </a:t>
                </a:r>
                <a:r>
                  <a:rPr lang="en-US" sz="2100" dirty="0" smtClean="0"/>
                  <a:t>⩽ m</a:t>
                </a:r>
                <a:r>
                  <a:rPr lang="fa-IR" sz="2100" dirty="0" smtClean="0"/>
                  <a:t>. اگر پیدا نشد، به الگوریتم پایان بده.</a:t>
                </a:r>
              </a:p>
              <a:p>
                <a:pPr marL="457200" indent="-457200" algn="just">
                  <a:lnSpc>
                    <a:spcPct val="120000"/>
                  </a:lnSpc>
                  <a:buFont typeface="+mj-lt"/>
                  <a:buAutoNum type="arabicPeriod"/>
                </a:pPr>
                <a:r>
                  <a:rPr lang="fa-IR" sz="2100" dirty="0" smtClean="0"/>
                  <a:t>اگر </a:t>
                </a:r>
                <a:r>
                  <a:rPr lang="fa-IR" sz="2100" dirty="0"/>
                  <a:t>چنین فرایند پیداشد، فرایند </a:t>
                </a:r>
                <a:r>
                  <a:rPr lang="en-US" sz="2100" dirty="0"/>
                  <a:t>i</a:t>
                </a:r>
                <a:r>
                  <a:rPr lang="fa-IR" sz="2100" dirty="0"/>
                  <a:t> را علامت بزن و سطر متناظر از </a:t>
                </a:r>
                <a:r>
                  <a:rPr lang="en-US" sz="2100" dirty="0"/>
                  <a:t>Allocation</a:t>
                </a:r>
                <a:r>
                  <a:rPr lang="fa-IR" sz="2100" dirty="0"/>
                  <a:t> را به </a:t>
                </a:r>
                <a:r>
                  <a:rPr lang="en-US" sz="2100" dirty="0"/>
                  <a:t>W</a:t>
                </a:r>
                <a:r>
                  <a:rPr lang="fa-IR" sz="2100" dirty="0"/>
                  <a:t> اضافه </a:t>
                </a:r>
                <a:r>
                  <a:rPr lang="fa-IR" sz="2100" dirty="0" smtClean="0"/>
                  <a:t>کن؛ یعنی </a:t>
                </a:r>
                <a14:m>
                  <m:oMath xmlns:m="http://schemas.openxmlformats.org/officeDocument/2006/math">
                    <m:sSub>
                      <m:sSubPr>
                        <m:ctrlPr>
                          <a:rPr lang="fa-IR" sz="2100" i="1">
                            <a:latin typeface="Cambria Math"/>
                          </a:rPr>
                        </m:ctrlPr>
                      </m:sSubPr>
                      <m:e>
                        <m:r>
                          <a:rPr lang="en-US" sz="2100" b="0" i="1">
                            <a:latin typeface="Cambria Math"/>
                          </a:rPr>
                          <m:t>𝑊</m:t>
                        </m:r>
                      </m:e>
                      <m:sub>
                        <m:r>
                          <a:rPr lang="en-US" sz="2100" b="0" i="1">
                            <a:latin typeface="Cambria Math"/>
                          </a:rPr>
                          <m:t>𝑘</m:t>
                        </m:r>
                        <m:r>
                          <a:rPr lang="en-US" sz="2100" b="0" i="1">
                            <a:latin typeface="Cambria Math"/>
                          </a:rPr>
                          <m:t> </m:t>
                        </m:r>
                      </m:sub>
                    </m:sSub>
                  </m:oMath>
                </a14:m>
                <a:r>
                  <a:rPr lang="en-US" sz="2100" dirty="0" smtClean="0"/>
                  <a:t>= </a:t>
                </a:r>
                <a14:m>
                  <m:oMath xmlns:m="http://schemas.openxmlformats.org/officeDocument/2006/math">
                    <m:sSub>
                      <m:sSubPr>
                        <m:ctrlPr>
                          <a:rPr lang="fa-IR" sz="2100" i="1">
                            <a:latin typeface="Cambria Math"/>
                          </a:rPr>
                        </m:ctrlPr>
                      </m:sSubPr>
                      <m:e>
                        <m:r>
                          <a:rPr lang="en-US" sz="2100" b="0" i="1">
                            <a:latin typeface="Cambria Math"/>
                          </a:rPr>
                          <m:t>𝑊</m:t>
                        </m:r>
                      </m:e>
                      <m:sub>
                        <m:r>
                          <a:rPr lang="en-US" sz="2100" b="0" i="1">
                            <a:latin typeface="Cambria Math"/>
                          </a:rPr>
                          <m:t>𝑘</m:t>
                        </m:r>
                        <m:r>
                          <a:rPr lang="en-US" sz="2100" b="0" i="1">
                            <a:latin typeface="Cambria Math"/>
                          </a:rPr>
                          <m:t> </m:t>
                        </m:r>
                      </m:sub>
                    </m:sSub>
                  </m:oMath>
                </a14:m>
                <a:r>
                  <a:rPr lang="en-US" sz="2100" dirty="0" smtClean="0"/>
                  <a:t>+ </a:t>
                </a:r>
                <a14:m>
                  <m:oMath xmlns:m="http://schemas.openxmlformats.org/officeDocument/2006/math">
                    <m:sSub>
                      <m:sSubPr>
                        <m:ctrlPr>
                          <a:rPr lang="fa-IR" sz="2100" i="1">
                            <a:latin typeface="Cambria Math"/>
                          </a:rPr>
                        </m:ctrlPr>
                      </m:sSubPr>
                      <m:e>
                        <m:r>
                          <a:rPr lang="en-US" sz="2100" b="0" i="1" smtClean="0">
                            <a:latin typeface="Cambria Math"/>
                          </a:rPr>
                          <m:t>𝐴</m:t>
                        </m:r>
                      </m:e>
                      <m:sub>
                        <m:r>
                          <a:rPr lang="en-US" sz="2100" b="0" i="1">
                            <a:latin typeface="Cambria Math"/>
                          </a:rPr>
                          <m:t>𝑖𝑘</m:t>
                        </m:r>
                      </m:sub>
                    </m:sSub>
                  </m:oMath>
                </a14:m>
                <a:r>
                  <a:rPr lang="fa-IR" sz="2100" dirty="0" smtClean="0"/>
                  <a:t> </a:t>
                </a:r>
                <a:r>
                  <a:rPr lang="fa-IR" sz="2100" dirty="0"/>
                  <a:t>برای </a:t>
                </a:r>
                <a:r>
                  <a:rPr lang="en-US" sz="2100" dirty="0"/>
                  <a:t>1⩽k ⩽ m </a:t>
                </a:r>
                <a:r>
                  <a:rPr lang="fa-IR" sz="2100" dirty="0" smtClean="0"/>
                  <a:t> و </a:t>
                </a:r>
                <a:r>
                  <a:rPr lang="fa-IR" sz="2100" dirty="0"/>
                  <a:t>به گام سوم </a:t>
                </a:r>
                <a:r>
                  <a:rPr lang="fa-IR" sz="2100" dirty="0" smtClean="0"/>
                  <a:t>برگرد.</a:t>
                </a:r>
                <a:endParaRPr lang="fa-IR" sz="2100" dirty="0"/>
              </a:p>
              <a:p>
                <a:pPr algn="just"/>
                <a:endParaRPr lang="fa-IR" dirty="0" smtClean="0"/>
              </a:p>
              <a:p>
                <a:pPr marL="0" indent="0" algn="just">
                  <a:buNone/>
                </a:pPr>
                <a:r>
                  <a:rPr lang="fa-IR" b="1" dirty="0" smtClean="0"/>
                  <a:t>بن </a:t>
                </a:r>
                <a:r>
                  <a:rPr lang="fa-IR" b="1" dirty="0"/>
                  <a:t>بست وجود دارد اگر و فقط اگر، در انتهای الگوریتم فرایند های علامت نخورده ای وجود داشته باشند</a:t>
                </a:r>
                <a:r>
                  <a:rPr lang="fa-IR" b="1" dirty="0" smtClean="0"/>
                  <a:t>.</a:t>
                </a:r>
                <a:endParaRPr lang="en-US" dirty="0">
                  <a:latin typeface="Tahoma" pitchFamily="34" charset="0"/>
                </a:endParaRPr>
              </a:p>
              <a:p>
                <a:pPr algn="just"/>
                <a:endParaRPr lang="en-US" dirty="0">
                  <a:latin typeface="Tahoma" pitchFamily="34"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33400" y="1676400"/>
                <a:ext cx="8077200" cy="4419600"/>
              </a:xfrm>
              <a:blipFill rotWithShape="1">
                <a:blip r:embed="rId2"/>
                <a:stretch>
                  <a:fillRect l="-1736" t="-552" r="-981"/>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B6F15528-21DE-4FAA-801E-634DDDAF4B2B}" type="slidenum">
              <a:rPr lang="en-US" smtClean="0"/>
              <a:pPr/>
              <a:t>49</a:t>
            </a:fld>
            <a:endParaRPr lang="en-US"/>
          </a:p>
        </p:txBody>
      </p:sp>
    </p:spTree>
    <p:extLst>
      <p:ext uri="{BB962C8B-B14F-4D97-AF65-F5344CB8AC3E}">
        <p14:creationId xmlns:p14="http://schemas.microsoft.com/office/powerpoint/2010/main" val="7495418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62000" y="457200"/>
            <a:ext cx="7543800" cy="685800"/>
          </a:xfrm>
        </p:spPr>
        <p:txBody>
          <a:bodyPr/>
          <a:lstStyle/>
          <a:p>
            <a:pPr eaLnBrk="1" hangingPunct="1"/>
            <a:r>
              <a:rPr lang="fa-IR" sz="3600" dirty="0" smtClean="0"/>
              <a:t>مثالی از بن بست در فرایند ها و منابع کامپیوتر:</a:t>
            </a:r>
            <a:endParaRPr lang="en-US" sz="3600" dirty="0" smtClean="0"/>
          </a:p>
        </p:txBody>
      </p:sp>
      <p:sp>
        <p:nvSpPr>
          <p:cNvPr id="10243" name="Rectangle 3"/>
          <p:cNvSpPr>
            <a:spLocks noGrp="1" noChangeArrowheads="1"/>
          </p:cNvSpPr>
          <p:nvPr>
            <p:ph type="body" idx="1"/>
          </p:nvPr>
        </p:nvSpPr>
        <p:spPr>
          <a:xfrm>
            <a:off x="381000" y="1371600"/>
            <a:ext cx="8229600" cy="1981200"/>
          </a:xfrm>
        </p:spPr>
        <p:txBody>
          <a:bodyPr/>
          <a:lstStyle/>
          <a:p>
            <a:pPr marL="0" indent="0" algn="just" eaLnBrk="1" hangingPunct="1">
              <a:lnSpc>
                <a:spcPct val="150000"/>
              </a:lnSpc>
              <a:buNone/>
            </a:pPr>
            <a:r>
              <a:rPr lang="fa-IR" dirty="0" smtClean="0"/>
              <a:t>ساده ترین نوع بن بست زمانی اتفاق می افتد که دو فرایند مجزا و همزمان منتظر بدست آوردن منبعی هستند که در اختیار دیگریست و خود نیز منابعشان را تا اتمام فرایند آزاد نمی کنند.</a:t>
            </a:r>
            <a:endParaRPr lang="en-US" dirty="0" smtClean="0"/>
          </a:p>
        </p:txBody>
      </p:sp>
      <p:sp>
        <p:nvSpPr>
          <p:cNvPr id="10244" name="Text Box 4"/>
          <p:cNvSpPr txBox="1">
            <a:spLocks noChangeArrowheads="1"/>
          </p:cNvSpPr>
          <p:nvPr/>
        </p:nvSpPr>
        <p:spPr bwMode="auto">
          <a:xfrm>
            <a:off x="1431388" y="3352800"/>
            <a:ext cx="2447925"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dirty="0"/>
              <a:t>Process P :</a:t>
            </a:r>
          </a:p>
          <a:p>
            <a:pPr eaLnBrk="1" hangingPunct="1"/>
            <a:r>
              <a:rPr lang="en-US" sz="2000" dirty="0" smtClean="0"/>
              <a:t>…</a:t>
            </a:r>
            <a:endParaRPr lang="en-US" sz="2000" dirty="0"/>
          </a:p>
          <a:p>
            <a:pPr eaLnBrk="1" hangingPunct="1"/>
            <a:r>
              <a:rPr lang="en-US" sz="2000" dirty="0"/>
              <a:t>Get </a:t>
            </a:r>
            <a:r>
              <a:rPr lang="en-US" sz="2000" dirty="0" smtClean="0"/>
              <a:t>A</a:t>
            </a:r>
          </a:p>
          <a:p>
            <a:pPr eaLnBrk="1" hangingPunct="1"/>
            <a:r>
              <a:rPr lang="en-US" sz="2000" dirty="0" smtClean="0"/>
              <a:t>…</a:t>
            </a:r>
          </a:p>
          <a:p>
            <a:pPr eaLnBrk="1" hangingPunct="1"/>
            <a:r>
              <a:rPr lang="en-US" sz="2000" dirty="0" smtClean="0"/>
              <a:t>Get B</a:t>
            </a:r>
          </a:p>
          <a:p>
            <a:pPr eaLnBrk="1" hangingPunct="1"/>
            <a:r>
              <a:rPr lang="en-US" sz="2000" dirty="0" smtClean="0"/>
              <a:t>…</a:t>
            </a:r>
            <a:endParaRPr lang="en-US" sz="2000" dirty="0"/>
          </a:p>
          <a:p>
            <a:pPr eaLnBrk="1" hangingPunct="1"/>
            <a:r>
              <a:rPr lang="en-US" sz="2000" dirty="0"/>
              <a:t>Release </a:t>
            </a:r>
            <a:r>
              <a:rPr lang="en-US" sz="2000" dirty="0" smtClean="0"/>
              <a:t>A</a:t>
            </a:r>
          </a:p>
          <a:p>
            <a:pPr eaLnBrk="1" hangingPunct="1"/>
            <a:r>
              <a:rPr lang="en-US" sz="2000" dirty="0" smtClean="0"/>
              <a:t>…</a:t>
            </a:r>
            <a:endParaRPr lang="en-US" sz="2000" dirty="0"/>
          </a:p>
          <a:p>
            <a:pPr eaLnBrk="1" hangingPunct="1"/>
            <a:r>
              <a:rPr lang="en-US" sz="2000" dirty="0"/>
              <a:t>Release B</a:t>
            </a:r>
            <a:endParaRPr lang="fa-IR" sz="2000" dirty="0"/>
          </a:p>
          <a:p>
            <a:pPr eaLnBrk="1" hangingPunct="1"/>
            <a:r>
              <a:rPr lang="fa-IR" sz="2000" dirty="0" smtClean="0"/>
              <a:t>…</a:t>
            </a:r>
            <a:endParaRPr lang="fa-IR" sz="2000" dirty="0"/>
          </a:p>
        </p:txBody>
      </p:sp>
      <p:sp>
        <p:nvSpPr>
          <p:cNvPr id="2" name="Rectangle 1"/>
          <p:cNvSpPr/>
          <p:nvPr/>
        </p:nvSpPr>
        <p:spPr>
          <a:xfrm>
            <a:off x="0" y="6106957"/>
            <a:ext cx="8534400" cy="21764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45" name="Text Box 5"/>
          <p:cNvSpPr txBox="1">
            <a:spLocks noChangeArrowheads="1"/>
          </p:cNvSpPr>
          <p:nvPr/>
        </p:nvSpPr>
        <p:spPr bwMode="auto">
          <a:xfrm>
            <a:off x="4936588" y="3352800"/>
            <a:ext cx="2447925"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dirty="0"/>
              <a:t>Process Q :</a:t>
            </a:r>
          </a:p>
          <a:p>
            <a:pPr eaLnBrk="1" hangingPunct="1"/>
            <a:r>
              <a:rPr lang="en-US" sz="2000" dirty="0" smtClean="0"/>
              <a:t>…</a:t>
            </a:r>
            <a:endParaRPr lang="en-US" sz="2000" dirty="0"/>
          </a:p>
          <a:p>
            <a:pPr eaLnBrk="1" hangingPunct="1"/>
            <a:r>
              <a:rPr lang="en-US" sz="2000" dirty="0"/>
              <a:t>Get B</a:t>
            </a:r>
          </a:p>
          <a:p>
            <a:pPr eaLnBrk="1" hangingPunct="1"/>
            <a:r>
              <a:rPr lang="en-US" sz="2000" dirty="0"/>
              <a:t>…</a:t>
            </a:r>
          </a:p>
          <a:p>
            <a:pPr eaLnBrk="1" hangingPunct="1"/>
            <a:r>
              <a:rPr lang="en-US" sz="2000" dirty="0"/>
              <a:t>Get </a:t>
            </a:r>
            <a:r>
              <a:rPr lang="en-US" sz="2000" dirty="0" smtClean="0"/>
              <a:t>A</a:t>
            </a:r>
            <a:endParaRPr lang="en-US" sz="2000" dirty="0"/>
          </a:p>
          <a:p>
            <a:pPr eaLnBrk="1" hangingPunct="1"/>
            <a:r>
              <a:rPr lang="en-US" sz="2000" dirty="0"/>
              <a:t>…</a:t>
            </a:r>
          </a:p>
          <a:p>
            <a:pPr eaLnBrk="1" hangingPunct="1"/>
            <a:r>
              <a:rPr lang="en-US" sz="2000" dirty="0"/>
              <a:t>Release </a:t>
            </a:r>
            <a:r>
              <a:rPr lang="en-US" sz="2000" dirty="0" smtClean="0"/>
              <a:t>B</a:t>
            </a:r>
            <a:endParaRPr lang="en-US" sz="2000" dirty="0"/>
          </a:p>
          <a:p>
            <a:pPr eaLnBrk="1" hangingPunct="1"/>
            <a:r>
              <a:rPr lang="en-US" sz="2000" dirty="0"/>
              <a:t>…</a:t>
            </a:r>
          </a:p>
          <a:p>
            <a:pPr eaLnBrk="1" hangingPunct="1"/>
            <a:r>
              <a:rPr lang="en-US" sz="2000" dirty="0"/>
              <a:t>Release </a:t>
            </a:r>
            <a:r>
              <a:rPr lang="en-US" sz="2000" dirty="0" smtClean="0"/>
              <a:t>A</a:t>
            </a:r>
            <a:endParaRPr lang="fa-IR" sz="2000" dirty="0"/>
          </a:p>
          <a:p>
            <a:pPr eaLnBrk="1" hangingPunct="1"/>
            <a:r>
              <a:rPr lang="fa-IR" sz="2000" dirty="0"/>
              <a:t>…</a:t>
            </a:r>
          </a:p>
        </p:txBody>
      </p:sp>
      <p:sp>
        <p:nvSpPr>
          <p:cNvPr id="10246" name="Rectangle 6"/>
          <p:cNvSpPr>
            <a:spLocks noChangeArrowheads="1"/>
          </p:cNvSpPr>
          <p:nvPr/>
        </p:nvSpPr>
        <p:spPr bwMode="auto">
          <a:xfrm>
            <a:off x="1202788" y="3728884"/>
            <a:ext cx="1828800" cy="277408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 name="Rectangle 6"/>
          <p:cNvSpPr>
            <a:spLocks noChangeArrowheads="1"/>
          </p:cNvSpPr>
          <p:nvPr/>
        </p:nvSpPr>
        <p:spPr bwMode="auto">
          <a:xfrm>
            <a:off x="4555588" y="3748813"/>
            <a:ext cx="1828800" cy="277408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848409340"/>
      </p:ext>
    </p:extLst>
  </p:cSld>
  <p:clrMapOvr>
    <a:masterClrMapping/>
  </p:clrMapOvr>
  <p:transition spd="slow">
    <p:cover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مثالی از کشف بن بست</a:t>
            </a:r>
            <a:endParaRPr lang="en-US" dirty="0"/>
          </a:p>
        </p:txBody>
      </p:sp>
      <p:sp>
        <p:nvSpPr>
          <p:cNvPr id="3" name="Content Placeholder 2"/>
          <p:cNvSpPr>
            <a:spLocks noGrp="1"/>
          </p:cNvSpPr>
          <p:nvPr>
            <p:ph idx="1"/>
          </p:nvPr>
        </p:nvSpPr>
        <p:spPr>
          <a:xfrm>
            <a:off x="762000" y="1676400"/>
            <a:ext cx="8077200" cy="4419600"/>
          </a:xfrm>
        </p:spPr>
        <p:txBody>
          <a:bodyPr/>
          <a:lstStyle/>
          <a:p>
            <a:r>
              <a:rPr lang="fa-IR" dirty="0"/>
              <a:t>با استفاده از </a:t>
            </a:r>
            <a:r>
              <a:rPr lang="fa-IR" dirty="0" smtClean="0"/>
              <a:t>شکل زیر مي </a:t>
            </a:r>
            <a:r>
              <a:rPr lang="fa-IR" dirty="0"/>
              <a:t>توانيم الگوريتم كشف بن بست را شرح دهيم. </a:t>
            </a:r>
            <a:endParaRPr lang="fa-IR" dirty="0" smtClean="0"/>
          </a:p>
          <a:p>
            <a:endParaRPr lang="fa-IR" dirty="0" smtClean="0"/>
          </a:p>
          <a:p>
            <a:endParaRPr lang="fa-IR" dirty="0"/>
          </a:p>
          <a:p>
            <a:endParaRPr lang="fa-IR" dirty="0" smtClean="0"/>
          </a:p>
          <a:p>
            <a:endParaRPr lang="fa-IR" dirty="0" smtClean="0"/>
          </a:p>
          <a:p>
            <a:endParaRPr lang="fa-IR" dirty="0"/>
          </a:p>
          <a:p>
            <a:endParaRPr lang="fa-IR" dirty="0" smtClean="0"/>
          </a:p>
          <a:p>
            <a:endParaRPr lang="fa-IR" dirty="0"/>
          </a:p>
          <a:p>
            <a:pPr marL="0" indent="0">
              <a:buNone/>
            </a:pPr>
            <a:r>
              <a:rPr lang="fa-IR" dirty="0" smtClean="0"/>
              <a:t>الگوريتم </a:t>
            </a:r>
            <a:r>
              <a:rPr lang="fa-IR" dirty="0"/>
              <a:t>به صورت زير ادامه مي يابد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50</a:t>
            </a:fld>
            <a:endParaRPr lang="en-US"/>
          </a:p>
        </p:txBody>
      </p:sp>
      <p:pic>
        <p:nvPicPr>
          <p:cNvPr id="5" name="Picture 4"/>
          <p:cNvPicPr>
            <a:picLocks noChangeAspect="1" noChangeArrowheads="1"/>
          </p:cNvPicPr>
          <p:nvPr/>
        </p:nvPicPr>
        <p:blipFill>
          <a:blip r:embed="rId2"/>
          <a:srcRect l="8333" t="15474" r="18896" b="51584"/>
          <a:stretch>
            <a:fillRect/>
          </a:stretch>
        </p:blipFill>
        <p:spPr bwMode="auto">
          <a:xfrm>
            <a:off x="685800" y="2667000"/>
            <a:ext cx="7848600" cy="2645899"/>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612561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مثالی از کشف بن بست</a:t>
            </a:r>
            <a:endParaRPr lang="en-US" dirty="0"/>
          </a:p>
        </p:txBody>
      </p:sp>
      <p:sp>
        <p:nvSpPr>
          <p:cNvPr id="3" name="Content Placeholder 2"/>
          <p:cNvSpPr>
            <a:spLocks noGrp="1"/>
          </p:cNvSpPr>
          <p:nvPr>
            <p:ph idx="1"/>
          </p:nvPr>
        </p:nvSpPr>
        <p:spPr>
          <a:xfrm>
            <a:off x="381000" y="1676400"/>
            <a:ext cx="8458200" cy="1752600"/>
          </a:xfrm>
        </p:spPr>
        <p:txBody>
          <a:bodyPr>
            <a:normAutofit fontScale="92500" lnSpcReduction="20000"/>
          </a:bodyPr>
          <a:lstStyle/>
          <a:p>
            <a:pPr marL="457200" indent="-457200" algn="just">
              <a:spcBef>
                <a:spcPct val="50000"/>
              </a:spcBef>
              <a:buSzPct val="130000"/>
              <a:buFont typeface="+mj-lt"/>
              <a:buAutoNum type="arabicPeriod"/>
              <a:defRPr/>
            </a:pPr>
            <a:r>
              <a:rPr lang="en-US" sz="2000" dirty="0"/>
              <a:t>P4</a:t>
            </a:r>
            <a:r>
              <a:rPr lang="fa-IR" sz="2000" dirty="0"/>
              <a:t> را علامت بزن، زيرا هيچ منبعي به </a:t>
            </a:r>
            <a:r>
              <a:rPr lang="en-US" sz="2000" dirty="0"/>
              <a:t>P4</a:t>
            </a:r>
            <a:r>
              <a:rPr lang="fa-IR" sz="2000" dirty="0"/>
              <a:t> تخصيص داده نشد</a:t>
            </a:r>
            <a:r>
              <a:rPr lang="fa-IR" sz="2000" dirty="0" smtClean="0"/>
              <a:t>.</a:t>
            </a:r>
          </a:p>
          <a:p>
            <a:pPr marL="457200" indent="-457200" algn="just">
              <a:spcBef>
                <a:spcPct val="50000"/>
              </a:spcBef>
              <a:buSzPct val="130000"/>
              <a:buFont typeface="+mj-lt"/>
              <a:buAutoNum type="arabicPeriod"/>
              <a:defRPr/>
            </a:pPr>
            <a:r>
              <a:rPr lang="en-US" sz="2000" dirty="0"/>
              <a:t>W</a:t>
            </a:r>
            <a:r>
              <a:rPr lang="fa-IR" sz="2000" dirty="0"/>
              <a:t> را برابر با </a:t>
            </a:r>
            <a:r>
              <a:rPr lang="en-US" sz="2000" dirty="0" smtClean="0"/>
              <a:t>Available</a:t>
            </a:r>
            <a:r>
              <a:rPr lang="fa-IR" sz="2000" dirty="0" smtClean="0"/>
              <a:t> (</a:t>
            </a:r>
            <a:r>
              <a:rPr lang="en-US" sz="2000" dirty="0"/>
              <a:t>0 0 0 0 1</a:t>
            </a:r>
            <a:r>
              <a:rPr lang="fa-IR" sz="2000" dirty="0"/>
              <a:t>) قرار بده</a:t>
            </a:r>
            <a:r>
              <a:rPr lang="fa-IR" sz="2000" dirty="0" smtClean="0"/>
              <a:t>.</a:t>
            </a:r>
          </a:p>
          <a:p>
            <a:pPr marL="457200" indent="-457200" algn="just">
              <a:spcBef>
                <a:spcPct val="50000"/>
              </a:spcBef>
              <a:buSzPct val="130000"/>
              <a:buFont typeface="+mj-lt"/>
              <a:buAutoNum type="arabicPeriod"/>
              <a:defRPr/>
            </a:pPr>
            <a:r>
              <a:rPr lang="fa-IR" sz="2000" dirty="0"/>
              <a:t>درخواست فرآيند </a:t>
            </a:r>
            <a:r>
              <a:rPr lang="en-US" sz="2000" dirty="0" smtClean="0"/>
              <a:t>P3</a:t>
            </a:r>
            <a:r>
              <a:rPr lang="fa-IR" sz="2000" dirty="0" smtClean="0"/>
              <a:t> كمتر </a:t>
            </a:r>
            <a:r>
              <a:rPr lang="fa-IR" sz="2000" dirty="0"/>
              <a:t>يامساوي </a:t>
            </a:r>
            <a:r>
              <a:rPr lang="en-US" sz="2000" dirty="0"/>
              <a:t>W</a:t>
            </a:r>
            <a:r>
              <a:rPr lang="fa-IR" sz="2000" dirty="0"/>
              <a:t> است</a:t>
            </a:r>
            <a:r>
              <a:rPr lang="fa-IR" sz="2000" dirty="0" smtClean="0"/>
              <a:t>، </a:t>
            </a:r>
            <a:r>
              <a:rPr lang="fa-IR" sz="1800" dirty="0" smtClean="0"/>
              <a:t>لذا </a:t>
            </a:r>
            <a:r>
              <a:rPr lang="en-US" sz="1800" dirty="0" smtClean="0"/>
              <a:t>P3</a:t>
            </a:r>
            <a:r>
              <a:rPr lang="fa-IR" sz="1800" dirty="0" smtClean="0"/>
              <a:t> راعلامت </a:t>
            </a:r>
            <a:r>
              <a:rPr lang="fa-IR" sz="1800" dirty="0"/>
              <a:t>بزن </a:t>
            </a:r>
            <a:r>
              <a:rPr lang="fa-IR" sz="1800" dirty="0" smtClean="0"/>
              <a:t>و </a:t>
            </a:r>
            <a:r>
              <a:rPr lang="en-US" sz="1800" dirty="0" smtClean="0"/>
              <a:t>W</a:t>
            </a:r>
            <a:r>
              <a:rPr lang="en-US" sz="1800" dirty="0"/>
              <a:t>= W+(0 0 0 1 0)=(0 0 0 1 1)</a:t>
            </a:r>
            <a:r>
              <a:rPr lang="fa-IR" sz="1800" dirty="0"/>
              <a:t> را تعيين كن</a:t>
            </a:r>
            <a:r>
              <a:rPr lang="fa-IR" sz="1800" dirty="0" smtClean="0"/>
              <a:t>.</a:t>
            </a:r>
          </a:p>
          <a:p>
            <a:pPr marL="342900" indent="-342900" algn="just">
              <a:spcBef>
                <a:spcPct val="50000"/>
              </a:spcBef>
              <a:buSzPct val="130000"/>
              <a:buFont typeface="+mj-lt"/>
              <a:buAutoNum type="arabicPeriod"/>
              <a:defRPr/>
            </a:pPr>
            <a:r>
              <a:rPr lang="fa-IR" sz="2000" dirty="0"/>
              <a:t>هيچ فرآيند بدون علامتي در </a:t>
            </a:r>
            <a:r>
              <a:rPr lang="en-US" sz="2000" dirty="0"/>
              <a:t>Q</a:t>
            </a:r>
            <a:r>
              <a:rPr lang="fa-IR" sz="2000" dirty="0"/>
              <a:t> وجود ندارد كه كمتر يا مساوي </a:t>
            </a:r>
            <a:r>
              <a:rPr lang="en-US" sz="2000" dirty="0"/>
              <a:t>W</a:t>
            </a:r>
            <a:r>
              <a:rPr lang="fa-IR" sz="2000" dirty="0"/>
              <a:t> باشد. الگوريتم را خاتمه بده.</a:t>
            </a:r>
            <a:endParaRPr lang="en-US" sz="2000" dirty="0"/>
          </a:p>
        </p:txBody>
      </p:sp>
      <p:sp>
        <p:nvSpPr>
          <p:cNvPr id="4" name="Slide Number Placeholder 3"/>
          <p:cNvSpPr>
            <a:spLocks noGrp="1"/>
          </p:cNvSpPr>
          <p:nvPr>
            <p:ph type="sldNum" sz="quarter" idx="12"/>
          </p:nvPr>
        </p:nvSpPr>
        <p:spPr>
          <a:xfrm>
            <a:off x="8153400" y="6335486"/>
            <a:ext cx="762000" cy="365125"/>
          </a:xfrm>
        </p:spPr>
        <p:txBody>
          <a:bodyPr/>
          <a:lstStyle/>
          <a:p>
            <a:fld id="{B6F15528-21DE-4FAA-801E-634DDDAF4B2B}" type="slidenum">
              <a:rPr lang="en-US" smtClean="0"/>
              <a:pPr/>
              <a:t>51</a:t>
            </a:fld>
            <a:endParaRPr lang="en-US" dirty="0"/>
          </a:p>
        </p:txBody>
      </p:sp>
      <p:pic>
        <p:nvPicPr>
          <p:cNvPr id="5" name="Picture 4"/>
          <p:cNvPicPr>
            <a:picLocks noChangeAspect="1" noChangeArrowheads="1"/>
          </p:cNvPicPr>
          <p:nvPr/>
        </p:nvPicPr>
        <p:blipFill>
          <a:blip r:embed="rId2"/>
          <a:srcRect l="8333" t="15474" r="18896" b="51584"/>
          <a:stretch>
            <a:fillRect/>
          </a:stretch>
        </p:blipFill>
        <p:spPr bwMode="auto">
          <a:xfrm>
            <a:off x="544286" y="3581399"/>
            <a:ext cx="7848600" cy="2743201"/>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ultiply 5"/>
          <p:cNvSpPr/>
          <p:nvPr/>
        </p:nvSpPr>
        <p:spPr>
          <a:xfrm>
            <a:off x="3135087" y="5132615"/>
            <a:ext cx="304800" cy="2286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006881" y="694337"/>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0</a:t>
            </a:r>
            <a:endParaRPr lang="en-US" b="1" dirty="0">
              <a:solidFill>
                <a:schemeClr val="tx1"/>
              </a:solidFill>
            </a:endParaRPr>
          </a:p>
        </p:txBody>
      </p:sp>
      <p:sp>
        <p:nvSpPr>
          <p:cNvPr id="9" name="Rectangle 8"/>
          <p:cNvSpPr/>
          <p:nvPr/>
        </p:nvSpPr>
        <p:spPr>
          <a:xfrm>
            <a:off x="1464081" y="694337"/>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0</a:t>
            </a:r>
            <a:endParaRPr lang="en-US" b="1" dirty="0">
              <a:solidFill>
                <a:schemeClr val="tx1"/>
              </a:solidFill>
            </a:endParaRPr>
          </a:p>
        </p:txBody>
      </p:sp>
      <p:sp>
        <p:nvSpPr>
          <p:cNvPr id="10" name="Rectangle 9"/>
          <p:cNvSpPr/>
          <p:nvPr/>
        </p:nvSpPr>
        <p:spPr>
          <a:xfrm>
            <a:off x="1921281" y="694337"/>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0</a:t>
            </a:r>
            <a:endParaRPr lang="en-US" b="1" dirty="0">
              <a:solidFill>
                <a:schemeClr val="tx1"/>
              </a:solidFill>
            </a:endParaRPr>
          </a:p>
        </p:txBody>
      </p:sp>
      <p:sp>
        <p:nvSpPr>
          <p:cNvPr id="11" name="Rectangle 10"/>
          <p:cNvSpPr/>
          <p:nvPr/>
        </p:nvSpPr>
        <p:spPr>
          <a:xfrm>
            <a:off x="2378481" y="694337"/>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0</a:t>
            </a:r>
            <a:endParaRPr lang="en-US" b="1" dirty="0">
              <a:solidFill>
                <a:schemeClr val="tx1"/>
              </a:solidFill>
            </a:endParaRPr>
          </a:p>
        </p:txBody>
      </p:sp>
      <p:sp>
        <p:nvSpPr>
          <p:cNvPr id="12" name="Rectangle 11"/>
          <p:cNvSpPr/>
          <p:nvPr/>
        </p:nvSpPr>
        <p:spPr>
          <a:xfrm>
            <a:off x="2835681" y="694337"/>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1</a:t>
            </a:r>
            <a:endParaRPr lang="en-US" b="1" dirty="0">
              <a:solidFill>
                <a:schemeClr val="tx1"/>
              </a:solidFill>
            </a:endParaRPr>
          </a:p>
        </p:txBody>
      </p:sp>
      <p:sp>
        <p:nvSpPr>
          <p:cNvPr id="13" name="Rectangle 12"/>
          <p:cNvSpPr/>
          <p:nvPr/>
        </p:nvSpPr>
        <p:spPr>
          <a:xfrm>
            <a:off x="435332" y="639908"/>
            <a:ext cx="458202" cy="369332"/>
          </a:xfrm>
          <a:prstGeom prst="rect">
            <a:avLst/>
          </a:prstGeom>
        </p:spPr>
        <p:txBody>
          <a:bodyPr wrap="none">
            <a:spAutoFit/>
          </a:bodyPr>
          <a:lstStyle/>
          <a:p>
            <a:r>
              <a:rPr lang="en-US" dirty="0" smtClean="0"/>
              <a:t>W:</a:t>
            </a:r>
            <a:endParaRPr lang="en-US" dirty="0"/>
          </a:p>
        </p:txBody>
      </p:sp>
      <p:sp>
        <p:nvSpPr>
          <p:cNvPr id="14" name="Rectangle 13"/>
          <p:cNvSpPr/>
          <p:nvPr/>
        </p:nvSpPr>
        <p:spPr>
          <a:xfrm>
            <a:off x="874055" y="4648200"/>
            <a:ext cx="2083661" cy="332348"/>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Multiply 14"/>
          <p:cNvSpPr/>
          <p:nvPr/>
        </p:nvSpPr>
        <p:spPr>
          <a:xfrm>
            <a:off x="3135087" y="4751948"/>
            <a:ext cx="304800" cy="2286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006881" y="1174091"/>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0</a:t>
            </a:r>
            <a:endParaRPr lang="en-US" b="1" dirty="0">
              <a:solidFill>
                <a:schemeClr val="tx1"/>
              </a:solidFill>
            </a:endParaRPr>
          </a:p>
        </p:txBody>
      </p:sp>
      <p:sp>
        <p:nvSpPr>
          <p:cNvPr id="17" name="Rectangle 16"/>
          <p:cNvSpPr/>
          <p:nvPr/>
        </p:nvSpPr>
        <p:spPr>
          <a:xfrm>
            <a:off x="1464081" y="1174091"/>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0</a:t>
            </a:r>
            <a:endParaRPr lang="en-US" b="1" dirty="0">
              <a:solidFill>
                <a:schemeClr val="tx1"/>
              </a:solidFill>
            </a:endParaRPr>
          </a:p>
        </p:txBody>
      </p:sp>
      <p:sp>
        <p:nvSpPr>
          <p:cNvPr id="18" name="Rectangle 17"/>
          <p:cNvSpPr/>
          <p:nvPr/>
        </p:nvSpPr>
        <p:spPr>
          <a:xfrm>
            <a:off x="1921281" y="1174091"/>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0</a:t>
            </a:r>
            <a:endParaRPr lang="en-US" b="1" dirty="0">
              <a:solidFill>
                <a:schemeClr val="tx1"/>
              </a:solidFill>
            </a:endParaRPr>
          </a:p>
        </p:txBody>
      </p:sp>
      <p:sp>
        <p:nvSpPr>
          <p:cNvPr id="19" name="Rectangle 18"/>
          <p:cNvSpPr/>
          <p:nvPr/>
        </p:nvSpPr>
        <p:spPr>
          <a:xfrm>
            <a:off x="2378481" y="1174091"/>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1</a:t>
            </a:r>
            <a:endParaRPr lang="en-US" b="1" dirty="0">
              <a:solidFill>
                <a:schemeClr val="tx1"/>
              </a:solidFill>
            </a:endParaRPr>
          </a:p>
        </p:txBody>
      </p:sp>
      <p:sp>
        <p:nvSpPr>
          <p:cNvPr id="20" name="Rectangle 19"/>
          <p:cNvSpPr/>
          <p:nvPr/>
        </p:nvSpPr>
        <p:spPr>
          <a:xfrm>
            <a:off x="2835681" y="1174091"/>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0</a:t>
            </a:r>
            <a:endParaRPr lang="en-US" b="1" dirty="0">
              <a:solidFill>
                <a:schemeClr val="tx1"/>
              </a:solidFill>
            </a:endParaRPr>
          </a:p>
        </p:txBody>
      </p:sp>
      <p:sp>
        <p:nvSpPr>
          <p:cNvPr id="21" name="Rectangle 20"/>
          <p:cNvSpPr/>
          <p:nvPr/>
        </p:nvSpPr>
        <p:spPr>
          <a:xfrm>
            <a:off x="421248" y="1141825"/>
            <a:ext cx="415498" cy="369332"/>
          </a:xfrm>
          <a:prstGeom prst="rect">
            <a:avLst/>
          </a:prstGeom>
        </p:spPr>
        <p:txBody>
          <a:bodyPr wrap="none">
            <a:spAutoFit/>
          </a:bodyPr>
          <a:lstStyle/>
          <a:p>
            <a:r>
              <a:rPr lang="en-US" dirty="0"/>
              <a:t>A</a:t>
            </a:r>
            <a:r>
              <a:rPr lang="en-US" dirty="0" smtClean="0"/>
              <a:t>:</a:t>
            </a:r>
            <a:endParaRPr lang="en-US" dirty="0"/>
          </a:p>
        </p:txBody>
      </p:sp>
      <p:cxnSp>
        <p:nvCxnSpPr>
          <p:cNvPr id="23" name="Straight Connector 22"/>
          <p:cNvCxnSpPr/>
          <p:nvPr/>
        </p:nvCxnSpPr>
        <p:spPr>
          <a:xfrm>
            <a:off x="566009" y="1577254"/>
            <a:ext cx="2938691" cy="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Plus 23"/>
          <p:cNvSpPr/>
          <p:nvPr/>
        </p:nvSpPr>
        <p:spPr>
          <a:xfrm>
            <a:off x="31462" y="824574"/>
            <a:ext cx="415853" cy="47975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001487" y="1729654"/>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0</a:t>
            </a:r>
            <a:endParaRPr lang="en-US" b="1" dirty="0">
              <a:solidFill>
                <a:schemeClr val="tx1"/>
              </a:solidFill>
            </a:endParaRPr>
          </a:p>
        </p:txBody>
      </p:sp>
      <p:sp>
        <p:nvSpPr>
          <p:cNvPr id="27" name="Rectangle 26"/>
          <p:cNvSpPr/>
          <p:nvPr/>
        </p:nvSpPr>
        <p:spPr>
          <a:xfrm>
            <a:off x="1458687" y="1729654"/>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0</a:t>
            </a:r>
            <a:endParaRPr lang="en-US" b="1" dirty="0">
              <a:solidFill>
                <a:schemeClr val="tx1"/>
              </a:solidFill>
            </a:endParaRPr>
          </a:p>
        </p:txBody>
      </p:sp>
      <p:sp>
        <p:nvSpPr>
          <p:cNvPr id="28" name="Rectangle 27"/>
          <p:cNvSpPr/>
          <p:nvPr/>
        </p:nvSpPr>
        <p:spPr>
          <a:xfrm>
            <a:off x="1915887" y="1729654"/>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0</a:t>
            </a:r>
            <a:endParaRPr lang="en-US" b="1" dirty="0">
              <a:solidFill>
                <a:schemeClr val="tx1"/>
              </a:solidFill>
            </a:endParaRPr>
          </a:p>
        </p:txBody>
      </p:sp>
      <p:sp>
        <p:nvSpPr>
          <p:cNvPr id="29" name="Rectangle 28"/>
          <p:cNvSpPr/>
          <p:nvPr/>
        </p:nvSpPr>
        <p:spPr>
          <a:xfrm>
            <a:off x="2373087" y="1729654"/>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1</a:t>
            </a:r>
            <a:endParaRPr lang="en-US" b="1" dirty="0">
              <a:solidFill>
                <a:schemeClr val="tx1"/>
              </a:solidFill>
            </a:endParaRPr>
          </a:p>
        </p:txBody>
      </p:sp>
      <p:sp>
        <p:nvSpPr>
          <p:cNvPr id="30" name="Rectangle 29"/>
          <p:cNvSpPr/>
          <p:nvPr/>
        </p:nvSpPr>
        <p:spPr>
          <a:xfrm>
            <a:off x="2830287" y="1729654"/>
            <a:ext cx="457200" cy="30480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1</a:t>
            </a:r>
            <a:endParaRPr lang="en-US" b="1" dirty="0">
              <a:solidFill>
                <a:schemeClr val="tx1"/>
              </a:solidFill>
            </a:endParaRPr>
          </a:p>
        </p:txBody>
      </p:sp>
      <p:sp>
        <p:nvSpPr>
          <p:cNvPr id="31" name="Rectangle 30"/>
          <p:cNvSpPr/>
          <p:nvPr/>
        </p:nvSpPr>
        <p:spPr>
          <a:xfrm>
            <a:off x="429938" y="1675225"/>
            <a:ext cx="458202" cy="369332"/>
          </a:xfrm>
          <a:prstGeom prst="rect">
            <a:avLst/>
          </a:prstGeom>
        </p:spPr>
        <p:txBody>
          <a:bodyPr wrap="none">
            <a:spAutoFit/>
          </a:bodyPr>
          <a:lstStyle/>
          <a:p>
            <a:r>
              <a:rPr lang="en-US" dirty="0" smtClean="0"/>
              <a:t>W:</a:t>
            </a:r>
            <a:endParaRPr lang="en-US" dirty="0"/>
          </a:p>
        </p:txBody>
      </p:sp>
      <p:sp>
        <p:nvSpPr>
          <p:cNvPr id="32" name="Rectangle 31"/>
          <p:cNvSpPr/>
          <p:nvPr/>
        </p:nvSpPr>
        <p:spPr>
          <a:xfrm>
            <a:off x="103365" y="6412468"/>
            <a:ext cx="8365719" cy="369332"/>
          </a:xfrm>
          <a:prstGeom prst="rect">
            <a:avLst/>
          </a:prstGeom>
          <a:solidFill>
            <a:srgbClr val="FFFF99"/>
          </a:solidFill>
        </p:spPr>
        <p:txBody>
          <a:bodyPr wrap="square">
            <a:spAutoFit/>
          </a:bodyPr>
          <a:lstStyle/>
          <a:p>
            <a:pPr algn="r" rtl="1"/>
            <a:r>
              <a:rPr lang="fa-IR" dirty="0">
                <a:cs typeface="B Nazanin" pitchFamily="2" charset="-78"/>
              </a:rPr>
              <a:t>الگوريتم نتيجه مي گيرد كه </a:t>
            </a:r>
            <a:r>
              <a:rPr lang="en-US" dirty="0">
                <a:cs typeface="B Nazanin" pitchFamily="2" charset="-78"/>
              </a:rPr>
              <a:t>P1</a:t>
            </a:r>
            <a:r>
              <a:rPr lang="fa-IR" dirty="0">
                <a:cs typeface="B Nazanin" pitchFamily="2" charset="-78"/>
              </a:rPr>
              <a:t> و </a:t>
            </a:r>
            <a:r>
              <a:rPr lang="en-US" dirty="0">
                <a:cs typeface="B Nazanin" pitchFamily="2" charset="-78"/>
              </a:rPr>
              <a:t>P2</a:t>
            </a:r>
            <a:r>
              <a:rPr lang="fa-IR" dirty="0">
                <a:cs typeface="B Nazanin" pitchFamily="2" charset="-78"/>
              </a:rPr>
              <a:t> بدون علامت هستند و نشان مي دهد كه اين فرآيندها در بن بست قرار دارند.</a:t>
            </a:r>
            <a:endParaRPr lang="en-US" dirty="0">
              <a:cs typeface="B Nazanin" pitchFamily="2" charset="-78"/>
            </a:endParaRPr>
          </a:p>
        </p:txBody>
      </p:sp>
    </p:spTree>
    <p:extLst>
      <p:ext uri="{BB962C8B-B14F-4D97-AF65-F5344CB8AC3E}">
        <p14:creationId xmlns:p14="http://schemas.microsoft.com/office/powerpoint/2010/main" val="4203815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down)">
                                      <p:cBhvr>
                                        <p:cTn id="16" dur="500"/>
                                        <p:tgtEl>
                                          <p:spTgt spid="3">
                                            <p:txEl>
                                              <p:pRg st="1" end="1"/>
                                            </p:txEl>
                                          </p:spTgt>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500"/>
                                        <p:tgtEl>
                                          <p:spTgt spid="7"/>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500"/>
                                        <p:tgtEl>
                                          <p:spTgt spid="9"/>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right)">
                                      <p:cBhvr>
                                        <p:cTn id="26" dur="500"/>
                                        <p:tgtEl>
                                          <p:spTgt spid="10"/>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right)">
                                      <p:cBhvr>
                                        <p:cTn id="29" dur="500"/>
                                        <p:tgtEl>
                                          <p:spTgt spid="11"/>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500"/>
                                        <p:tgtEl>
                                          <p:spTgt spid="12"/>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right)">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2" end="2"/>
                                            </p:txEl>
                                          </p:spTgt>
                                        </p:tgtEl>
                                        <p:attrNameLst>
                                          <p:attrName>style.visibility</p:attrName>
                                        </p:attrNameLst>
                                      </p:cBhvr>
                                      <p:to>
                                        <p:strVal val="visible"/>
                                      </p:to>
                                    </p:set>
                                    <p:animEffect transition="in" filter="fade">
                                      <p:cBhvr>
                                        <p:cTn id="40" dur="1000"/>
                                        <p:tgtEl>
                                          <p:spTgt spid="3">
                                            <p:txEl>
                                              <p:pRg st="2" end="2"/>
                                            </p:txEl>
                                          </p:spTgt>
                                        </p:tgtEl>
                                      </p:cBhvr>
                                    </p:animEffect>
                                    <p:anim calcmode="lin" valueType="num">
                                      <p:cBhvr>
                                        <p:cTn id="4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2" end="2"/>
                                            </p:txEl>
                                          </p:spTgt>
                                        </p:tgtEl>
                                        <p:attrNameLst>
                                          <p:attrName>ppt_y</p:attrName>
                                        </p:attrNameLst>
                                      </p:cBhvr>
                                      <p:tavLst>
                                        <p:tav tm="0">
                                          <p:val>
                                            <p:strVal val="#ppt_y+.1"/>
                                          </p:val>
                                        </p:tav>
                                        <p:tav tm="100000">
                                          <p:val>
                                            <p:strVal val="#ppt_y"/>
                                          </p:val>
                                        </p:tav>
                                      </p:tavLst>
                                    </p:anim>
                                  </p:childTnLst>
                                </p:cTn>
                              </p:par>
                              <p:par>
                                <p:cTn id="43" presetID="14" presetClass="entr" presetSubtype="1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randombar(horizontal)">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barn(inVertical)">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right)">
                                      <p:cBhvr>
                                        <p:cTn id="55" dur="500"/>
                                        <p:tgtEl>
                                          <p:spTgt spid="16"/>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right)">
                                      <p:cBhvr>
                                        <p:cTn id="58" dur="500"/>
                                        <p:tgtEl>
                                          <p:spTgt spid="17"/>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right)">
                                      <p:cBhvr>
                                        <p:cTn id="61" dur="500"/>
                                        <p:tgtEl>
                                          <p:spTgt spid="18"/>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500"/>
                                        <p:tgtEl>
                                          <p:spTgt spid="19"/>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right)">
                                      <p:cBhvr>
                                        <p:cTn id="67" dur="500"/>
                                        <p:tgtEl>
                                          <p:spTgt spid="20"/>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right)">
                                      <p:cBhvr>
                                        <p:cTn id="70" dur="500"/>
                                        <p:tgtEl>
                                          <p:spTgt spid="21"/>
                                        </p:tgtEl>
                                      </p:cBhvr>
                                    </p:animEffect>
                                  </p:childTnLst>
                                </p:cTn>
                              </p:par>
                            </p:childTnLst>
                          </p:cTn>
                        </p:par>
                        <p:par>
                          <p:cTn id="71" fill="hold">
                            <p:stCondLst>
                              <p:cond delay="500"/>
                            </p:stCondLst>
                            <p:childTnLst>
                              <p:par>
                                <p:cTn id="72" presetID="22" presetClass="entr" presetSubtype="2"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right)">
                                      <p:cBhvr>
                                        <p:cTn id="74" dur="500"/>
                                        <p:tgtEl>
                                          <p:spTgt spid="26"/>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wipe(right)">
                                      <p:cBhvr>
                                        <p:cTn id="77" dur="500"/>
                                        <p:tgtEl>
                                          <p:spTgt spid="27"/>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ipe(right)">
                                      <p:cBhvr>
                                        <p:cTn id="80" dur="500"/>
                                        <p:tgtEl>
                                          <p:spTgt spid="28"/>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right)">
                                      <p:cBhvr>
                                        <p:cTn id="83" dur="500"/>
                                        <p:tgtEl>
                                          <p:spTgt spid="29"/>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wipe(right)">
                                      <p:cBhvr>
                                        <p:cTn id="86" dur="500"/>
                                        <p:tgtEl>
                                          <p:spTgt spid="30"/>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wipe(right)">
                                      <p:cBhvr>
                                        <p:cTn id="89" dur="500"/>
                                        <p:tgtEl>
                                          <p:spTgt spid="31"/>
                                        </p:tgtEl>
                                      </p:cBhvr>
                                    </p:animEffect>
                                  </p:childTnLst>
                                </p:cTn>
                              </p:par>
                              <p:par>
                                <p:cTn id="90" presetID="14" presetClass="entr" presetSubtype="10" fill="hold"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randombar(horizontal)">
                                      <p:cBhvr>
                                        <p:cTn id="92" dur="500"/>
                                        <p:tgtEl>
                                          <p:spTgt spid="23"/>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randombar(horizontal)">
                                      <p:cBhvr>
                                        <p:cTn id="95" dur="500"/>
                                        <p:tgtEl>
                                          <p:spTgt spid="24"/>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nodeType="clickEffect">
                                  <p:stCondLst>
                                    <p:cond delay="0"/>
                                  </p:stCondLst>
                                  <p:childTnLst>
                                    <p:set>
                                      <p:cBhvr>
                                        <p:cTn id="99" dur="1" fill="hold">
                                          <p:stCondLst>
                                            <p:cond delay="0"/>
                                          </p:stCondLst>
                                        </p:cTn>
                                        <p:tgtEl>
                                          <p:spTgt spid="3">
                                            <p:txEl>
                                              <p:pRg st="3" end="3"/>
                                            </p:txEl>
                                          </p:spTgt>
                                        </p:tgtEl>
                                        <p:attrNameLst>
                                          <p:attrName>style.visibility</p:attrName>
                                        </p:attrNameLst>
                                      </p:cBhvr>
                                      <p:to>
                                        <p:strVal val="visible"/>
                                      </p:to>
                                    </p:set>
                                    <p:animEffect transition="in" filter="wipe(down)">
                                      <p:cBhvr>
                                        <p:cTn id="100" dur="500"/>
                                        <p:tgtEl>
                                          <p:spTgt spid="3">
                                            <p:txEl>
                                              <p:pRg st="3" end="3"/>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ntr" presetSubtype="16" fill="hold" grpId="0" nodeType="clickEffect">
                                  <p:stCondLst>
                                    <p:cond delay="0"/>
                                  </p:stCondLst>
                                  <p:childTnLst>
                                    <p:set>
                                      <p:cBhvr>
                                        <p:cTn id="104" dur="1" fill="hold">
                                          <p:stCondLst>
                                            <p:cond delay="0"/>
                                          </p:stCondLst>
                                        </p:cTn>
                                        <p:tgtEl>
                                          <p:spTgt spid="32"/>
                                        </p:tgtEl>
                                        <p:attrNameLst>
                                          <p:attrName>style.visibility</p:attrName>
                                        </p:attrNameLst>
                                      </p:cBhvr>
                                      <p:to>
                                        <p:strVal val="visible"/>
                                      </p:to>
                                    </p:set>
                                    <p:anim calcmode="lin" valueType="num">
                                      <p:cBhvr>
                                        <p:cTn id="105" dur="500" fill="hold"/>
                                        <p:tgtEl>
                                          <p:spTgt spid="32"/>
                                        </p:tgtEl>
                                        <p:attrNameLst>
                                          <p:attrName>ppt_w</p:attrName>
                                        </p:attrNameLst>
                                      </p:cBhvr>
                                      <p:tavLst>
                                        <p:tav tm="0">
                                          <p:val>
                                            <p:fltVal val="0"/>
                                          </p:val>
                                        </p:tav>
                                        <p:tav tm="100000">
                                          <p:val>
                                            <p:strVal val="#ppt_w"/>
                                          </p:val>
                                        </p:tav>
                                      </p:tavLst>
                                    </p:anim>
                                    <p:anim calcmode="lin" valueType="num">
                                      <p:cBhvr>
                                        <p:cTn id="106" dur="500" fill="hold"/>
                                        <p:tgtEl>
                                          <p:spTgt spid="32"/>
                                        </p:tgtEl>
                                        <p:attrNameLst>
                                          <p:attrName>ppt_h</p:attrName>
                                        </p:attrNameLst>
                                      </p:cBhvr>
                                      <p:tavLst>
                                        <p:tav tm="0">
                                          <p:val>
                                            <p:fltVal val="0"/>
                                          </p:val>
                                        </p:tav>
                                        <p:tav tm="100000">
                                          <p:val>
                                            <p:strVal val="#ppt_h"/>
                                          </p:val>
                                        </p:tav>
                                      </p:tavLst>
                                    </p:anim>
                                    <p:animEffect transition="in" filter="fade">
                                      <p:cBhvr>
                                        <p:cTn id="10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p:bldP spid="14" grpId="0" animBg="1"/>
      <p:bldP spid="15" grpId="0" animBg="1"/>
      <p:bldP spid="16" grpId="0" animBg="1"/>
      <p:bldP spid="17" grpId="0" animBg="1"/>
      <p:bldP spid="18" grpId="0" animBg="1"/>
      <p:bldP spid="19" grpId="0" animBg="1"/>
      <p:bldP spid="20" grpId="0" animBg="1"/>
      <p:bldP spid="21" grpId="0"/>
      <p:bldP spid="24" grpId="0" animBg="1"/>
      <p:bldP spid="26" grpId="0" animBg="1"/>
      <p:bldP spid="27" grpId="0" animBg="1"/>
      <p:bldP spid="28" grpId="0" animBg="1"/>
      <p:bldP spid="29" grpId="0" animBg="1"/>
      <p:bldP spid="30" grpId="0" animBg="1"/>
      <p:bldP spid="31" grpId="0"/>
      <p:bldP spid="3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ترميم</a:t>
            </a:r>
            <a:endParaRPr lang="en-US" dirty="0"/>
          </a:p>
        </p:txBody>
      </p:sp>
      <p:sp>
        <p:nvSpPr>
          <p:cNvPr id="3" name="Content Placeholder 2"/>
          <p:cNvSpPr>
            <a:spLocks noGrp="1"/>
          </p:cNvSpPr>
          <p:nvPr>
            <p:ph idx="1"/>
          </p:nvPr>
        </p:nvSpPr>
        <p:spPr>
          <a:xfrm>
            <a:off x="304800" y="1676400"/>
            <a:ext cx="8534400" cy="4419600"/>
          </a:xfrm>
        </p:spPr>
        <p:txBody>
          <a:bodyPr>
            <a:normAutofit/>
          </a:bodyPr>
          <a:lstStyle/>
          <a:p>
            <a:pPr marL="457200" indent="-457200" algn="just">
              <a:lnSpc>
                <a:spcPct val="150000"/>
              </a:lnSpc>
              <a:buFont typeface="+mj-lt"/>
              <a:buAutoNum type="arabicPeriod"/>
            </a:pPr>
            <a:r>
              <a:rPr lang="fa-IR" sz="2000" dirty="0">
                <a:latin typeface="Tahoma" pitchFamily="34" charset="0"/>
              </a:rPr>
              <a:t>قطع تمام فرآيندهاي موجود در بن بست.</a:t>
            </a:r>
            <a:endParaRPr lang="en-US" sz="2000" dirty="0">
              <a:latin typeface="Tahoma" pitchFamily="34" charset="0"/>
            </a:endParaRPr>
          </a:p>
          <a:p>
            <a:pPr marL="457200" indent="-457200" algn="just">
              <a:lnSpc>
                <a:spcPct val="150000"/>
              </a:lnSpc>
              <a:buFont typeface="+mj-lt"/>
              <a:buAutoNum type="arabicPeriod"/>
            </a:pPr>
            <a:r>
              <a:rPr lang="fa-IR" sz="2000" dirty="0">
                <a:latin typeface="Tahoma" pitchFamily="34" charset="0"/>
              </a:rPr>
              <a:t>برگشت فرآيندهاي بن بست به نقاط كنترليِ از قبل تعريف شده، و شروع مجدد آن </a:t>
            </a:r>
            <a:r>
              <a:rPr lang="fa-IR" sz="2000" dirty="0" smtClean="0">
                <a:latin typeface="Tahoma" pitchFamily="34" charset="0"/>
              </a:rPr>
              <a:t>ها (ممکن است همان بن بست قبلی مجدداً بروز کند).</a:t>
            </a:r>
            <a:endParaRPr lang="en-US" sz="2000" dirty="0">
              <a:latin typeface="Tahoma" pitchFamily="34" charset="0"/>
            </a:endParaRPr>
          </a:p>
          <a:p>
            <a:pPr marL="457200" indent="-457200" algn="just">
              <a:lnSpc>
                <a:spcPct val="150000"/>
              </a:lnSpc>
              <a:buFont typeface="+mj-lt"/>
              <a:buAutoNum type="arabicPeriod"/>
            </a:pPr>
            <a:r>
              <a:rPr lang="fa-IR" sz="2000" dirty="0">
                <a:latin typeface="Tahoma" pitchFamily="34" charset="0"/>
              </a:rPr>
              <a:t>قطع پي درپي فرآيندهاي </a:t>
            </a:r>
            <a:r>
              <a:rPr lang="fa-IR" sz="2000" dirty="0" smtClean="0">
                <a:latin typeface="Tahoma" pitchFamily="34" charset="0"/>
              </a:rPr>
              <a:t>در بن </a:t>
            </a:r>
            <a:r>
              <a:rPr lang="fa-IR" sz="2000" dirty="0">
                <a:latin typeface="Tahoma" pitchFamily="34" charset="0"/>
              </a:rPr>
              <a:t>بست تا حدي كه ديگر بن بست وجود نداشته باشد</a:t>
            </a:r>
            <a:r>
              <a:rPr lang="fa-IR" sz="2000" dirty="0" smtClean="0">
                <a:latin typeface="Tahoma" pitchFamily="34" charset="0"/>
              </a:rPr>
              <a:t>. (ترتیب قطع فرایندها بایستی بر اساس حداقل کردن هزینه ها باشد) پس از هر قطع، با احضار مجدد الگوریتم کشف، بایستی وجود بن بست بررسی شود.</a:t>
            </a:r>
            <a:endParaRPr lang="en-US" sz="2000" dirty="0">
              <a:latin typeface="Tahoma" pitchFamily="34" charset="0"/>
            </a:endParaRPr>
          </a:p>
          <a:p>
            <a:pPr marL="457200" indent="-457200" algn="just">
              <a:lnSpc>
                <a:spcPct val="150000"/>
              </a:lnSpc>
              <a:buFont typeface="+mj-lt"/>
              <a:buAutoNum type="arabicPeriod"/>
            </a:pPr>
            <a:r>
              <a:rPr lang="fa-IR" sz="2000" dirty="0">
                <a:latin typeface="Tahoma" pitchFamily="34" charset="0"/>
              </a:rPr>
              <a:t>قبضه كردن پي درپي منابع تا زماني كه ديگر بن بست وجود نداشته باشد</a:t>
            </a:r>
            <a:r>
              <a:rPr lang="fa-IR" sz="2000" dirty="0" smtClean="0">
                <a:latin typeface="Tahoma" pitchFamily="34" charset="0"/>
              </a:rPr>
              <a:t>. (مثل مورد سوم، حداقل هزینه باید مدنظر باشد و پس از هر قبضه بایستی الگوریتم کشف بن بست مجدد اجرا شود).</a:t>
            </a:r>
            <a:endParaRPr lang="en-US" sz="2000" dirty="0">
              <a:latin typeface="Tahoma"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52</a:t>
            </a:fld>
            <a:endParaRPr lang="en-US"/>
          </a:p>
        </p:txBody>
      </p:sp>
    </p:spTree>
    <p:extLst>
      <p:ext uri="{BB962C8B-B14F-4D97-AF65-F5344CB8AC3E}">
        <p14:creationId xmlns:p14="http://schemas.microsoft.com/office/powerpoint/2010/main" val="29231041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ترميم</a:t>
            </a:r>
            <a:endParaRPr lang="en-US" dirty="0"/>
          </a:p>
        </p:txBody>
      </p:sp>
      <p:sp>
        <p:nvSpPr>
          <p:cNvPr id="3" name="Content Placeholder 2"/>
          <p:cNvSpPr>
            <a:spLocks noGrp="1"/>
          </p:cNvSpPr>
          <p:nvPr>
            <p:ph idx="1"/>
          </p:nvPr>
        </p:nvSpPr>
        <p:spPr/>
        <p:txBody>
          <a:bodyPr>
            <a:normAutofit/>
          </a:bodyPr>
          <a:lstStyle/>
          <a:p>
            <a:pPr marL="0" indent="0">
              <a:buNone/>
            </a:pPr>
            <a:r>
              <a:rPr lang="fa-IR" dirty="0" smtClean="0"/>
              <a:t>براي </a:t>
            </a:r>
            <a:r>
              <a:rPr lang="fa-IR" dirty="0"/>
              <a:t>موارد (3) و (4)، معيار انتخاب بايد به صورت زير باشد. انتخاب </a:t>
            </a:r>
            <a:r>
              <a:rPr lang="fa-IR" dirty="0" smtClean="0"/>
              <a:t>فرآيندي </a:t>
            </a:r>
            <a:r>
              <a:rPr lang="fa-IR" dirty="0"/>
              <a:t>با ويژگي هاي زير:</a:t>
            </a:r>
            <a:endParaRPr lang="en-US" dirty="0"/>
          </a:p>
          <a:p>
            <a:pPr lvl="1">
              <a:buFont typeface="Wingdings" pitchFamily="2" charset="2"/>
              <a:buChar char="ü"/>
            </a:pPr>
            <a:r>
              <a:rPr lang="fa-IR" dirty="0"/>
              <a:t> تاكنون كمترين وقت پردازنده را مصرف كرده باشد.</a:t>
            </a:r>
            <a:endParaRPr lang="en-US" dirty="0"/>
          </a:p>
          <a:p>
            <a:pPr lvl="1">
              <a:buFont typeface="Wingdings" pitchFamily="2" charset="2"/>
              <a:buChar char="ü"/>
            </a:pPr>
            <a:r>
              <a:rPr lang="fa-IR" dirty="0"/>
              <a:t> تاكنون كمترين مقدار خروجي را توليد كرده باشد.</a:t>
            </a:r>
            <a:endParaRPr lang="en-US" dirty="0"/>
          </a:p>
          <a:p>
            <a:pPr lvl="1">
              <a:buFont typeface="Wingdings" pitchFamily="2" charset="2"/>
              <a:buChar char="ü"/>
            </a:pPr>
            <a:r>
              <a:rPr lang="fa-IR" dirty="0"/>
              <a:t> بيشترين زمان باقيمانده تخميني</a:t>
            </a:r>
            <a:r>
              <a:rPr lang="fa-IR" dirty="0" smtClean="0"/>
              <a:t>. (شاید امکان پذیر نباشد)</a:t>
            </a:r>
            <a:endParaRPr lang="en-US" dirty="0"/>
          </a:p>
          <a:p>
            <a:pPr lvl="1">
              <a:buFont typeface="Wingdings" pitchFamily="2" charset="2"/>
              <a:buChar char="ü"/>
            </a:pPr>
            <a:r>
              <a:rPr lang="fa-IR" dirty="0"/>
              <a:t> تاكنون كمترين منبع به آن تخصيص داده شده باشد. </a:t>
            </a:r>
            <a:endParaRPr lang="en-US" dirty="0"/>
          </a:p>
          <a:p>
            <a:pPr lvl="1">
              <a:buFont typeface="Wingdings" pitchFamily="2" charset="2"/>
              <a:buChar char="ü"/>
            </a:pPr>
            <a:r>
              <a:rPr lang="fa-IR" dirty="0"/>
              <a:t> كمترين اولويت را دارد</a:t>
            </a:r>
            <a:r>
              <a:rPr lang="fa-IR" dirty="0" smtClean="0"/>
              <a:t>.</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53</a:t>
            </a:fld>
            <a:endParaRPr lang="en-US"/>
          </a:p>
        </p:txBody>
      </p:sp>
    </p:spTree>
    <p:extLst>
      <p:ext uri="{BB962C8B-B14F-4D97-AF65-F5344CB8AC3E}">
        <p14:creationId xmlns:p14="http://schemas.microsoft.com/office/powerpoint/2010/main" val="3639095908"/>
      </p:ext>
    </p:extLst>
  </p:cSld>
  <p:clrMapOvr>
    <a:masterClrMapping/>
  </p:clrMapOvr>
  <p:transition spd="slow">
    <p:randomBar dir="ver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راهبرد مجتمع براي بن بست</a:t>
            </a:r>
            <a:endParaRPr lang="en-US" dirty="0"/>
          </a:p>
        </p:txBody>
      </p:sp>
      <p:sp>
        <p:nvSpPr>
          <p:cNvPr id="3" name="Content Placeholder 2"/>
          <p:cNvSpPr>
            <a:spLocks noGrp="1"/>
          </p:cNvSpPr>
          <p:nvPr>
            <p:ph idx="1"/>
          </p:nvPr>
        </p:nvSpPr>
        <p:spPr/>
        <p:txBody>
          <a:bodyPr>
            <a:normAutofit/>
          </a:bodyPr>
          <a:lstStyle/>
          <a:p>
            <a:pPr algn="just"/>
            <a:r>
              <a:rPr lang="fa-IR" dirty="0" smtClean="0"/>
              <a:t>هر يك </a:t>
            </a:r>
            <a:r>
              <a:rPr lang="fa-IR" dirty="0"/>
              <a:t>از راهبردهاي برخورد با بن بست مزايا و معايبي دارند</a:t>
            </a:r>
            <a:r>
              <a:rPr lang="fa-IR" dirty="0" smtClean="0"/>
              <a:t>. به </a:t>
            </a:r>
            <a:r>
              <a:rPr lang="fa-IR" dirty="0"/>
              <a:t>جاي تلاش براي طراحي سيستم </a:t>
            </a:r>
            <a:r>
              <a:rPr lang="fa-IR" dirty="0" smtClean="0"/>
              <a:t>عاملي </a:t>
            </a:r>
            <a:r>
              <a:rPr lang="fa-IR" dirty="0"/>
              <a:t>كه فقط يكي </a:t>
            </a:r>
            <a:r>
              <a:rPr lang="fa-IR" dirty="0" smtClean="0"/>
              <a:t>از اين راهبردها را </a:t>
            </a:r>
            <a:r>
              <a:rPr lang="fa-IR" dirty="0"/>
              <a:t>به كار ببرد، ممكن است به كارگيري راهبردهاي مختلف در وضعيت هاي مختلف، موثرتر باشد</a:t>
            </a:r>
            <a:r>
              <a:rPr lang="fa-IR" dirty="0" smtClean="0"/>
              <a:t>.</a:t>
            </a:r>
          </a:p>
          <a:p>
            <a:pPr marL="0" indent="0" algn="just">
              <a:buNone/>
            </a:pPr>
            <a:r>
              <a:rPr lang="fa-IR" dirty="0" smtClean="0"/>
              <a:t>رویکرد پیشنهادی:</a:t>
            </a:r>
            <a:endParaRPr lang="en-US" dirty="0"/>
          </a:p>
          <a:p>
            <a:pPr lvl="1" algn="just"/>
            <a:r>
              <a:rPr lang="fa-IR" dirty="0"/>
              <a:t> دسته بندي منابع به گروه هاي مختلف.</a:t>
            </a:r>
            <a:endParaRPr lang="en-US" dirty="0"/>
          </a:p>
          <a:p>
            <a:pPr lvl="1" algn="just"/>
            <a:r>
              <a:rPr lang="fa-IR" dirty="0"/>
              <a:t> استفاده از راهبرد </a:t>
            </a:r>
            <a:r>
              <a:rPr lang="fa-IR" dirty="0" smtClean="0"/>
              <a:t>مرتب سازی خطي (</a:t>
            </a:r>
            <a:r>
              <a:rPr lang="fa-IR" dirty="0"/>
              <a:t>كه قبلاً براي جلوگيري از انتظار حلقوي و بن بست مطرح شد</a:t>
            </a:r>
            <a:r>
              <a:rPr lang="fa-IR" dirty="0" smtClean="0"/>
              <a:t>) در </a:t>
            </a:r>
            <a:r>
              <a:rPr lang="fa-IR" dirty="0"/>
              <a:t>بين گروه هاي منابع.</a:t>
            </a:r>
            <a:endParaRPr lang="en-US" dirty="0"/>
          </a:p>
          <a:p>
            <a:pPr lvl="1" algn="just"/>
            <a:r>
              <a:rPr lang="fa-IR" dirty="0"/>
              <a:t> در داخل يك گروه از منابع، از الگوريتم مناسب آن گروه استفاده شود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54</a:t>
            </a:fld>
            <a:endParaRPr lang="en-US"/>
          </a:p>
        </p:txBody>
      </p:sp>
    </p:spTree>
    <p:extLst>
      <p:ext uri="{BB962C8B-B14F-4D97-AF65-F5344CB8AC3E}">
        <p14:creationId xmlns:p14="http://schemas.microsoft.com/office/powerpoint/2010/main" val="37977402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3">
                                            <p:txEl>
                                              <p:pRg st="2" end="2"/>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p:cTn id="1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3">
                                            <p:txEl>
                                              <p:pRg st="3" end="3"/>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p:cTn id="2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راهبرد مجتمع براي بن بست</a:t>
            </a:r>
            <a:endParaRPr lang="en-US" b="0" dirty="0"/>
          </a:p>
        </p:txBody>
      </p:sp>
      <p:sp>
        <p:nvSpPr>
          <p:cNvPr id="3" name="Content Placeholder 2"/>
          <p:cNvSpPr>
            <a:spLocks noGrp="1"/>
          </p:cNvSpPr>
          <p:nvPr>
            <p:ph idx="1"/>
          </p:nvPr>
        </p:nvSpPr>
        <p:spPr/>
        <p:txBody>
          <a:bodyPr/>
          <a:lstStyle/>
          <a:p>
            <a:pPr marL="0" indent="0" algn="just">
              <a:buNone/>
            </a:pPr>
            <a:r>
              <a:rPr lang="fa-IR" dirty="0"/>
              <a:t>به عنوان مثالي از اين تكنيك، گروه هاي منابع زير را درنظر بگيريد:</a:t>
            </a:r>
            <a:endParaRPr lang="en-US" dirty="0"/>
          </a:p>
          <a:p>
            <a:pPr algn="just"/>
            <a:r>
              <a:rPr lang="fa-IR" b="1" dirty="0"/>
              <a:t> فضاي قابل مبادله  </a:t>
            </a:r>
            <a:r>
              <a:rPr lang="fa-IR" dirty="0"/>
              <a:t>بلوك هايي از حافظه ثانويه براي مبادله فرآيندها.</a:t>
            </a:r>
          </a:p>
          <a:p>
            <a:pPr algn="just"/>
            <a:r>
              <a:rPr lang="fa-IR" b="1" dirty="0"/>
              <a:t> منابع فرآيند  </a:t>
            </a:r>
            <a:r>
              <a:rPr lang="fa-IR" dirty="0"/>
              <a:t>دستگاه هاي قابل تخصيص مثل گرداننده هاي نوار و فايل.</a:t>
            </a:r>
          </a:p>
          <a:p>
            <a:pPr algn="just"/>
            <a:r>
              <a:rPr lang="fa-IR" b="1" dirty="0"/>
              <a:t> حافظه اصلي  </a:t>
            </a:r>
            <a:r>
              <a:rPr lang="fa-IR" dirty="0"/>
              <a:t>قابل تخصيص در صفحات و قطعات به فرآيندها.</a:t>
            </a:r>
          </a:p>
          <a:p>
            <a:pPr algn="just"/>
            <a:r>
              <a:rPr lang="fa-IR" b="1" dirty="0"/>
              <a:t> منابع داخلي  </a:t>
            </a:r>
            <a:r>
              <a:rPr lang="fa-IR" dirty="0"/>
              <a:t>مثل كانال هاي </a:t>
            </a:r>
            <a:r>
              <a:rPr lang="en-US" dirty="0"/>
              <a:t>I/O</a:t>
            </a:r>
            <a:r>
              <a:rPr lang="fa-IR" dirty="0" smtClean="0"/>
              <a:t>.</a:t>
            </a:r>
          </a:p>
          <a:p>
            <a:pPr algn="just"/>
            <a:endParaRPr lang="en-US" dirty="0"/>
          </a:p>
          <a:p>
            <a:pPr marL="0" indent="0" algn="just">
              <a:buNone/>
            </a:pPr>
            <a:r>
              <a:rPr lang="fa-IR" dirty="0"/>
              <a:t>ترتيب ليست فوق، ترتيب تخصيص منابع را نشان مي دهد. با توجه به مراحلي كه هر فرآيند ممكن است در طول عمرش داشته باشد</a:t>
            </a:r>
            <a:r>
              <a:rPr lang="fa-IR" dirty="0" smtClean="0"/>
              <a:t>، اين </a:t>
            </a:r>
            <a:r>
              <a:rPr lang="fa-IR" dirty="0"/>
              <a:t>ترتيب معقول است. در داخل هر گروه از منابع مي توان از راهبردهاي زير استفاده كرد:</a:t>
            </a:r>
            <a:endParaRPr lang="en-US" dirty="0"/>
          </a:p>
          <a:p>
            <a:pPr algn="just"/>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55</a:t>
            </a:fld>
            <a:endParaRPr lang="en-US"/>
          </a:p>
        </p:txBody>
      </p:sp>
    </p:spTree>
    <p:extLst>
      <p:ext uri="{BB962C8B-B14F-4D97-AF65-F5344CB8AC3E}">
        <p14:creationId xmlns:p14="http://schemas.microsoft.com/office/powerpoint/2010/main" val="381840311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راهبرد مجتمع براي بن بست</a:t>
            </a:r>
            <a:endParaRPr lang="en-US" dirty="0"/>
          </a:p>
        </p:txBody>
      </p:sp>
      <p:sp>
        <p:nvSpPr>
          <p:cNvPr id="3" name="Content Placeholder 2"/>
          <p:cNvSpPr>
            <a:spLocks noGrp="1"/>
          </p:cNvSpPr>
          <p:nvPr>
            <p:ph idx="1"/>
          </p:nvPr>
        </p:nvSpPr>
        <p:spPr>
          <a:xfrm>
            <a:off x="304800" y="1676400"/>
            <a:ext cx="8382000" cy="4419600"/>
          </a:xfrm>
        </p:spPr>
        <p:txBody>
          <a:bodyPr>
            <a:normAutofit fontScale="85000" lnSpcReduction="20000"/>
          </a:bodyPr>
          <a:lstStyle/>
          <a:p>
            <a:pPr algn="just">
              <a:lnSpc>
                <a:spcPct val="150000"/>
              </a:lnSpc>
            </a:pPr>
            <a:r>
              <a:rPr lang="fa-IR" sz="2800" b="1" u="sng" dirty="0"/>
              <a:t> </a:t>
            </a:r>
            <a:r>
              <a:rPr lang="fa-IR" b="1" u="sng" dirty="0"/>
              <a:t>فضاي قابل مبادله</a:t>
            </a:r>
            <a:r>
              <a:rPr lang="fa-IR" sz="2800" b="1" dirty="0"/>
              <a:t>  </a:t>
            </a:r>
            <a:r>
              <a:rPr lang="fa-IR" dirty="0"/>
              <a:t>با درخواست يكباره تمام منابع و تخصيص آن، از بن بست پيشگيري مي شود (مانند راهبرد پيشگيري </a:t>
            </a:r>
            <a:r>
              <a:rPr lang="fa-IR" dirty="0" smtClean="0"/>
              <a:t>نگه داشتن </a:t>
            </a:r>
            <a:r>
              <a:rPr lang="fa-IR" dirty="0"/>
              <a:t>و انتظار</a:t>
            </a:r>
            <a:r>
              <a:rPr lang="fa-IR" dirty="0" smtClean="0"/>
              <a:t>). چون حداکثر نیاز به حافظه معلوم است، راه حل معقولی به حساب می آید.</a:t>
            </a:r>
          </a:p>
          <a:p>
            <a:pPr algn="just">
              <a:lnSpc>
                <a:spcPct val="150000"/>
              </a:lnSpc>
            </a:pPr>
            <a:r>
              <a:rPr lang="fa-IR" b="1" dirty="0"/>
              <a:t> </a:t>
            </a:r>
            <a:r>
              <a:rPr lang="fa-IR" b="1" u="sng" dirty="0"/>
              <a:t>منابع فرآيند</a:t>
            </a:r>
            <a:r>
              <a:rPr lang="fa-IR" sz="2800" b="1" dirty="0"/>
              <a:t>  </a:t>
            </a:r>
            <a:r>
              <a:rPr lang="fa-IR" dirty="0"/>
              <a:t>در اين گروه</a:t>
            </a:r>
            <a:r>
              <a:rPr lang="fa-IR" dirty="0" smtClean="0"/>
              <a:t>، </a:t>
            </a:r>
            <a:r>
              <a:rPr lang="fa-IR" b="1" dirty="0" smtClean="0"/>
              <a:t>اجتناب </a:t>
            </a:r>
            <a:r>
              <a:rPr lang="fa-IR" b="1" dirty="0"/>
              <a:t>از بن بست </a:t>
            </a:r>
            <a:r>
              <a:rPr lang="fa-IR" dirty="0"/>
              <a:t>موثر خواهد بود، زيرا انتظار از فرآيندها براي اعلان نياز به اين گروه از منابع، معقول است. </a:t>
            </a:r>
            <a:r>
              <a:rPr lang="fa-IR" b="1" dirty="0"/>
              <a:t>پيشگيري از بن بست به وسيله مرتب كردن منابع </a:t>
            </a:r>
            <a:r>
              <a:rPr lang="fa-IR" dirty="0"/>
              <a:t>در داخل اين گروه ميسر ست</a:t>
            </a:r>
            <a:r>
              <a:rPr lang="fa-IR" dirty="0" smtClean="0"/>
              <a:t>.</a:t>
            </a:r>
          </a:p>
          <a:p>
            <a:pPr algn="just">
              <a:lnSpc>
                <a:spcPct val="150000"/>
              </a:lnSpc>
            </a:pPr>
            <a:r>
              <a:rPr lang="fa-IR" sz="2800" b="1" u="sng" dirty="0"/>
              <a:t> </a:t>
            </a:r>
            <a:r>
              <a:rPr lang="fa-IR" b="1" u="sng" dirty="0"/>
              <a:t>حافظه اصلي</a:t>
            </a:r>
            <a:r>
              <a:rPr lang="fa-IR" sz="2800" b="1" dirty="0"/>
              <a:t>  </a:t>
            </a:r>
            <a:r>
              <a:rPr lang="fa-IR" dirty="0"/>
              <a:t>به نظر مي رسد كه پيشگيري از بن بست از طريق </a:t>
            </a:r>
            <a:r>
              <a:rPr lang="fa-IR" b="1" dirty="0"/>
              <a:t>قبضه كردن</a:t>
            </a:r>
            <a:r>
              <a:rPr lang="fa-IR" dirty="0"/>
              <a:t>، در اين گروه از منابع مناسب است</a:t>
            </a:r>
            <a:r>
              <a:rPr lang="fa-IR" dirty="0" smtClean="0"/>
              <a:t>.</a:t>
            </a:r>
          </a:p>
          <a:p>
            <a:pPr algn="just">
              <a:lnSpc>
                <a:spcPct val="150000"/>
              </a:lnSpc>
            </a:pPr>
            <a:r>
              <a:rPr lang="fa-IR" sz="2800" b="1" u="sng" dirty="0"/>
              <a:t> </a:t>
            </a:r>
            <a:r>
              <a:rPr lang="fa-IR" b="1" u="sng" dirty="0"/>
              <a:t>منابع داخلي</a:t>
            </a:r>
            <a:r>
              <a:rPr lang="fa-IR" sz="2800" b="1" dirty="0"/>
              <a:t>  </a:t>
            </a:r>
            <a:r>
              <a:rPr lang="fa-IR" dirty="0"/>
              <a:t>پيشگيري به وسيله </a:t>
            </a:r>
            <a:r>
              <a:rPr lang="fa-IR" b="1" dirty="0"/>
              <a:t>مرتب سازي منابع </a:t>
            </a:r>
            <a:r>
              <a:rPr lang="fa-IR" dirty="0"/>
              <a:t>مفيد است.</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56</a:t>
            </a:fld>
            <a:endParaRPr lang="en-US"/>
          </a:p>
        </p:txBody>
      </p:sp>
    </p:spTree>
    <p:extLst>
      <p:ext uri="{BB962C8B-B14F-4D97-AF65-F5344CB8AC3E}">
        <p14:creationId xmlns:p14="http://schemas.microsoft.com/office/powerpoint/2010/main" val="38720301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مسئله تغذيه </a:t>
            </a:r>
            <a:r>
              <a:rPr lang="fa-IR" dirty="0" smtClean="0"/>
              <a:t>فيلسوفان</a:t>
            </a:r>
            <a:endParaRPr lang="en-US" dirty="0"/>
          </a:p>
        </p:txBody>
      </p:sp>
      <p:sp>
        <p:nvSpPr>
          <p:cNvPr id="3" name="Content Placeholder 2"/>
          <p:cNvSpPr>
            <a:spLocks noGrp="1"/>
          </p:cNvSpPr>
          <p:nvPr>
            <p:ph idx="1"/>
          </p:nvPr>
        </p:nvSpPr>
        <p:spPr>
          <a:xfrm>
            <a:off x="4419600" y="1676400"/>
            <a:ext cx="4267200" cy="4572000"/>
          </a:xfrm>
        </p:spPr>
        <p:txBody>
          <a:bodyPr>
            <a:normAutofit/>
          </a:bodyPr>
          <a:lstStyle/>
          <a:p>
            <a:pPr algn="just"/>
            <a:r>
              <a:rPr lang="fa-IR" sz="2000" dirty="0"/>
              <a:t>پنج فيلسوف در خانه اي زندگي مي كردند كه ميزي براي آن ها </a:t>
            </a:r>
            <a:r>
              <a:rPr lang="fa-IR" sz="2000" dirty="0" smtClean="0"/>
              <a:t>در نظر </a:t>
            </a:r>
            <a:r>
              <a:rPr lang="fa-IR" sz="2000" dirty="0"/>
              <a:t>گرفته شد</a:t>
            </a:r>
            <a:r>
              <a:rPr lang="fa-IR" sz="2000" dirty="0" smtClean="0"/>
              <a:t>. زندگي </a:t>
            </a:r>
            <a:r>
              <a:rPr lang="fa-IR" sz="2000" dirty="0"/>
              <a:t>آن ها شامل فكر كردن و خوردن بود. آن ها بر روي غذاي اسپاگتي توافق كرده بودند و سال ها از آن استفاده نمودند. به دليل عدم مهارت دستي، هر فيلسوف به دو چنگال نياز داشت</a:t>
            </a:r>
            <a:r>
              <a:rPr lang="fa-IR" sz="2000" dirty="0" smtClean="0"/>
              <a:t>.</a:t>
            </a:r>
          </a:p>
          <a:p>
            <a:pPr algn="just"/>
            <a:endParaRPr lang="fa-IR" sz="2000" dirty="0"/>
          </a:p>
          <a:p>
            <a:pPr algn="just"/>
            <a:r>
              <a:rPr lang="fa-IR" sz="2000" dirty="0"/>
              <a:t>ابزار تغذيه آن ها يك ميزگرد بود كه بر روي آن يك ظرف بزرگ اسپاگتي</a:t>
            </a:r>
            <a:r>
              <a:rPr lang="fa-IR" sz="2000" dirty="0" smtClean="0"/>
              <a:t>، پنج </a:t>
            </a:r>
            <a:r>
              <a:rPr lang="fa-IR" sz="2000" dirty="0"/>
              <a:t>بشقاب (براي هر فيلسوف يك بشقاب) و پنج چنگال </a:t>
            </a:r>
            <a:r>
              <a:rPr lang="fa-IR" sz="2000" dirty="0" smtClean="0"/>
              <a:t>بود. </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57</a:t>
            </a:fld>
            <a:endParaRPr lang="en-US"/>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76400"/>
            <a:ext cx="4144763" cy="436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12768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مسئله تغذيه </a:t>
            </a:r>
            <a:r>
              <a:rPr lang="fa-IR" dirty="0" smtClean="0"/>
              <a:t>فيلسوفان</a:t>
            </a:r>
            <a:endParaRPr lang="en-US" dirty="0"/>
          </a:p>
        </p:txBody>
      </p:sp>
      <p:sp>
        <p:nvSpPr>
          <p:cNvPr id="3" name="Content Placeholder 2"/>
          <p:cNvSpPr>
            <a:spLocks noGrp="1"/>
          </p:cNvSpPr>
          <p:nvPr>
            <p:ph idx="1"/>
          </p:nvPr>
        </p:nvSpPr>
        <p:spPr>
          <a:xfrm>
            <a:off x="304800" y="1676400"/>
            <a:ext cx="8305800" cy="4419600"/>
          </a:xfrm>
        </p:spPr>
        <p:txBody>
          <a:bodyPr/>
          <a:lstStyle/>
          <a:p>
            <a:pPr algn="just"/>
            <a:r>
              <a:rPr lang="fa-IR" dirty="0" smtClean="0"/>
              <a:t>هر </a:t>
            </a:r>
            <a:r>
              <a:rPr lang="fa-IR" dirty="0"/>
              <a:t>فيلسوف براي تغذيه مي بايست به محل خودش در كنار ميز برود و با استفاده از </a:t>
            </a:r>
            <a:r>
              <a:rPr lang="fa-IR" b="1" dirty="0"/>
              <a:t>دو</a:t>
            </a:r>
            <a:r>
              <a:rPr lang="fa-IR" dirty="0"/>
              <a:t> چنگال طرفين بشقابش، اسپاگتي بخورد. </a:t>
            </a:r>
            <a:endParaRPr lang="fa-IR" dirty="0" smtClean="0"/>
          </a:p>
          <a:p>
            <a:pPr algn="just"/>
            <a:endParaRPr lang="fa-IR" dirty="0" smtClean="0"/>
          </a:p>
          <a:p>
            <a:pPr algn="just"/>
            <a:r>
              <a:rPr lang="fa-IR" dirty="0" smtClean="0"/>
              <a:t>مسئله </a:t>
            </a:r>
            <a:r>
              <a:rPr lang="fa-IR" dirty="0"/>
              <a:t>تهيه </a:t>
            </a:r>
            <a:r>
              <a:rPr lang="fa-IR" dirty="0" smtClean="0"/>
              <a:t>تشريفات (</a:t>
            </a:r>
            <a:r>
              <a:rPr lang="fa-IR" dirty="0"/>
              <a:t>الگوريتمي</a:t>
            </a:r>
            <a:r>
              <a:rPr lang="fa-IR" dirty="0" smtClean="0"/>
              <a:t>) است </a:t>
            </a:r>
            <a:r>
              <a:rPr lang="fa-IR" dirty="0"/>
              <a:t>كه فيلسوفان </a:t>
            </a:r>
            <a:r>
              <a:rPr lang="fa-IR" dirty="0" smtClean="0"/>
              <a:t>بتوانند تغذيه </a:t>
            </a:r>
            <a:r>
              <a:rPr lang="fa-IR" dirty="0"/>
              <a:t>كنند الگوريتم </a:t>
            </a:r>
            <a:r>
              <a:rPr lang="fa-IR" b="1" dirty="0"/>
              <a:t>بايد انحصار متقابل را اعمال </a:t>
            </a:r>
            <a:r>
              <a:rPr lang="fa-IR" b="1" dirty="0" smtClean="0"/>
              <a:t>كند </a:t>
            </a:r>
            <a:r>
              <a:rPr lang="fa-IR" dirty="0" smtClean="0"/>
              <a:t>(</a:t>
            </a:r>
            <a:r>
              <a:rPr lang="fa-IR" dirty="0"/>
              <a:t>هيچ دو فيلسوفي نمي تواند همزمان از يك چنگال استفاده كند</a:t>
            </a:r>
            <a:r>
              <a:rPr lang="fa-IR" dirty="0" smtClean="0"/>
              <a:t>) و </a:t>
            </a:r>
            <a:r>
              <a:rPr lang="fa-IR" b="1" dirty="0"/>
              <a:t>از بن بست و گرسنگي اجتناب مي كند</a:t>
            </a:r>
            <a:r>
              <a:rPr lang="fa-IR" dirty="0"/>
              <a:t>.</a:t>
            </a:r>
            <a:endParaRPr lang="en-US" dirty="0"/>
          </a:p>
          <a:p>
            <a:pPr algn="just"/>
            <a:endParaRPr lang="fa-IR" dirty="0" smtClean="0"/>
          </a:p>
          <a:p>
            <a:pPr algn="just"/>
            <a:r>
              <a:rPr lang="fa-IR" dirty="0"/>
              <a:t>تغذيه فيلسوفان را مي توان به عنوان نمونه اي از مسئله هاي هماهنگي منابع مشترك در نظر گرفت </a:t>
            </a:r>
            <a:r>
              <a:rPr lang="fa-IR" dirty="0" smtClean="0"/>
              <a:t>كه با همزمانی اجرا روبرو هستند.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58</a:t>
            </a:fld>
            <a:endParaRPr lang="en-US"/>
          </a:p>
        </p:txBody>
      </p:sp>
    </p:spTree>
    <p:extLst>
      <p:ext uri="{BB962C8B-B14F-4D97-AF65-F5344CB8AC3E}">
        <p14:creationId xmlns:p14="http://schemas.microsoft.com/office/powerpoint/2010/main" val="4014356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4" presetClass="entr" presetSubtype="10" fill="hold" nodeType="after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457200"/>
            <a:ext cx="7543800" cy="685800"/>
          </a:xfrm>
        </p:spPr>
        <p:txBody>
          <a:bodyPr/>
          <a:lstStyle/>
          <a:p>
            <a:r>
              <a:rPr lang="fa-IR" sz="3200" dirty="0"/>
              <a:t> حل از طريق </a:t>
            </a:r>
            <a:r>
              <a:rPr lang="fa-IR" sz="3200" dirty="0" smtClean="0"/>
              <a:t>سمافورها (راه حل ناقص)</a:t>
            </a:r>
            <a:endParaRPr lang="en-US" sz="3200" dirty="0"/>
          </a:p>
        </p:txBody>
      </p:sp>
      <p:sp>
        <p:nvSpPr>
          <p:cNvPr id="3" name="Content Placeholder 2"/>
          <p:cNvSpPr>
            <a:spLocks noGrp="1"/>
          </p:cNvSpPr>
          <p:nvPr>
            <p:ph idx="1"/>
          </p:nvPr>
        </p:nvSpPr>
        <p:spPr>
          <a:xfrm>
            <a:off x="4876800" y="1219200"/>
            <a:ext cx="3962400" cy="4876800"/>
          </a:xfrm>
        </p:spPr>
        <p:txBody>
          <a:bodyPr>
            <a:normAutofit lnSpcReduction="10000"/>
          </a:bodyPr>
          <a:lstStyle/>
          <a:p>
            <a:pPr marL="0" indent="0" algn="just">
              <a:lnSpc>
                <a:spcPct val="150000"/>
              </a:lnSpc>
              <a:buNone/>
            </a:pPr>
            <a:r>
              <a:rPr lang="fa-IR" sz="2000" dirty="0" smtClean="0"/>
              <a:t>شکل زیر راه </a:t>
            </a:r>
            <a:r>
              <a:rPr lang="fa-IR" sz="2000" dirty="0"/>
              <a:t>حلي را با استفاده از سمافورها ارائه مي كند. هر فيلسوف ابتدا چنگال سمت چپ و سپس چنگال سمت راست را انتخاب مي كند. پس از اين كه فيلسوفي غذايش را خورد، دوچنگال را بر روي ميز قرار مي دهد. اين راه حل منجر به بن بست مي شود</a:t>
            </a:r>
            <a:r>
              <a:rPr lang="fa-IR" sz="2000" dirty="0" smtClean="0"/>
              <a:t>. اگرهمه ی </a:t>
            </a:r>
            <a:r>
              <a:rPr lang="fa-IR" sz="2000" dirty="0"/>
              <a:t>فيلسوفان همزمان گرسنه شوند</a:t>
            </a:r>
            <a:r>
              <a:rPr lang="fa-IR" sz="2000" dirty="0" smtClean="0"/>
              <a:t>، همگي </a:t>
            </a:r>
            <a:r>
              <a:rPr lang="fa-IR" sz="2000" dirty="0"/>
              <a:t>سرجاي خود مي نشينند</a:t>
            </a:r>
            <a:r>
              <a:rPr lang="fa-IR" sz="2000" dirty="0" smtClean="0"/>
              <a:t>، چنگال </a:t>
            </a:r>
            <a:r>
              <a:rPr lang="fa-IR" sz="2000" dirty="0"/>
              <a:t>سمت چپ را برمي دارند </a:t>
            </a:r>
            <a:r>
              <a:rPr lang="fa-IR" sz="2000" dirty="0" smtClean="0"/>
              <a:t>و سعي </a:t>
            </a:r>
            <a:r>
              <a:rPr lang="fa-IR" sz="2000" dirty="0"/>
              <a:t>مي كنند چنگال سمت راست خود را </a:t>
            </a:r>
            <a:r>
              <a:rPr lang="fa-IR" sz="2000" dirty="0" smtClean="0"/>
              <a:t>بردارند كه </a:t>
            </a:r>
            <a:r>
              <a:rPr lang="fa-IR" sz="2000" dirty="0"/>
              <a:t>موجود نيست. </a:t>
            </a:r>
            <a:r>
              <a:rPr lang="fa-IR" sz="2000" dirty="0" smtClean="0"/>
              <a:t>در </a:t>
            </a:r>
            <a:r>
              <a:rPr lang="fa-IR" sz="2000" dirty="0"/>
              <a:t>اين حالت تمام فيلسوفان گرسنه مي </a:t>
            </a:r>
            <a:r>
              <a:rPr lang="fa-IR" sz="2000" dirty="0" smtClean="0"/>
              <a:t>مانند (بن بست رخ می دهد).</a:t>
            </a:r>
            <a:endParaRPr lang="fa-IR"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59</a:t>
            </a:fld>
            <a:endParaRPr lang="en-US"/>
          </a:p>
        </p:txBody>
      </p:sp>
      <p:sp>
        <p:nvSpPr>
          <p:cNvPr id="6" name="TextBox 5"/>
          <p:cNvSpPr txBox="1"/>
          <p:nvPr/>
        </p:nvSpPr>
        <p:spPr>
          <a:xfrm>
            <a:off x="21771" y="533400"/>
            <a:ext cx="4855029" cy="5632311"/>
          </a:xfrm>
          <a:prstGeom prst="rect">
            <a:avLst/>
          </a:prstGeom>
          <a:noFill/>
        </p:spPr>
        <p:txBody>
          <a:bodyPr wrap="square" rtlCol="0">
            <a:spAutoFit/>
          </a:bodyPr>
          <a:lstStyle/>
          <a:p>
            <a:r>
              <a:rPr lang="en-US" dirty="0" smtClean="0"/>
              <a:t>/* program </a:t>
            </a:r>
            <a:r>
              <a:rPr lang="en-US" dirty="0" err="1" smtClean="0"/>
              <a:t>diningphilisophers</a:t>
            </a:r>
            <a:r>
              <a:rPr lang="en-US" dirty="0" smtClean="0"/>
              <a:t> */</a:t>
            </a:r>
          </a:p>
          <a:p>
            <a:r>
              <a:rPr lang="en-US" dirty="0" smtClean="0"/>
              <a:t>semaphore fork [5] = {1};</a:t>
            </a:r>
          </a:p>
          <a:p>
            <a:r>
              <a:rPr lang="en-US" dirty="0" err="1" smtClean="0"/>
              <a:t>int</a:t>
            </a:r>
            <a:r>
              <a:rPr lang="en-US" dirty="0" smtClean="0"/>
              <a:t> i;</a:t>
            </a:r>
          </a:p>
          <a:p>
            <a:r>
              <a:rPr lang="en-US" dirty="0" smtClean="0"/>
              <a:t>void philosopher (</a:t>
            </a:r>
            <a:r>
              <a:rPr lang="en-US" dirty="0" err="1" smtClean="0"/>
              <a:t>int</a:t>
            </a:r>
            <a:r>
              <a:rPr lang="en-US" dirty="0" smtClean="0"/>
              <a:t> i)</a:t>
            </a:r>
          </a:p>
          <a:p>
            <a:r>
              <a:rPr lang="en-US" dirty="0" smtClean="0"/>
              <a:t>{ </a:t>
            </a:r>
          </a:p>
          <a:p>
            <a:r>
              <a:rPr lang="en-US" dirty="0" smtClean="0"/>
              <a:t>    while (true)</a:t>
            </a:r>
          </a:p>
          <a:p>
            <a:r>
              <a:rPr lang="en-US" dirty="0" smtClean="0"/>
              <a:t>    {</a:t>
            </a:r>
          </a:p>
          <a:p>
            <a:r>
              <a:rPr lang="en-US" dirty="0" smtClean="0"/>
              <a:t>    think( );</a:t>
            </a:r>
          </a:p>
          <a:p>
            <a:r>
              <a:rPr lang="en-US" dirty="0" smtClean="0"/>
              <a:t>    wait (fork[i]);</a:t>
            </a:r>
          </a:p>
          <a:p>
            <a:r>
              <a:rPr lang="en-US" dirty="0" smtClean="0"/>
              <a:t>    wait </a:t>
            </a:r>
            <a:r>
              <a:rPr lang="en-US" dirty="0"/>
              <a:t>(fork</a:t>
            </a:r>
            <a:r>
              <a:rPr lang="en-US" dirty="0" smtClean="0"/>
              <a:t>[(i+1) mod 5]);</a:t>
            </a:r>
          </a:p>
          <a:p>
            <a:r>
              <a:rPr lang="en-US" dirty="0" smtClean="0"/>
              <a:t>    eat( );</a:t>
            </a:r>
          </a:p>
          <a:p>
            <a:r>
              <a:rPr lang="en-US" dirty="0" smtClean="0"/>
              <a:t>    signal </a:t>
            </a:r>
            <a:r>
              <a:rPr lang="en-US" dirty="0"/>
              <a:t>(fork[(i+1) mod 5]);</a:t>
            </a:r>
          </a:p>
          <a:p>
            <a:r>
              <a:rPr lang="en-US" dirty="0" smtClean="0"/>
              <a:t>    signal </a:t>
            </a:r>
            <a:r>
              <a:rPr lang="en-US" dirty="0"/>
              <a:t>(fork[i</a:t>
            </a:r>
            <a:r>
              <a:rPr lang="en-US" dirty="0" smtClean="0"/>
              <a:t>]);</a:t>
            </a:r>
          </a:p>
          <a:p>
            <a:r>
              <a:rPr lang="en-US" dirty="0" smtClean="0"/>
              <a:t>    }</a:t>
            </a:r>
          </a:p>
          <a:p>
            <a:r>
              <a:rPr lang="en-US" dirty="0" smtClean="0"/>
              <a:t>}</a:t>
            </a:r>
          </a:p>
          <a:p>
            <a:r>
              <a:rPr lang="en-US" dirty="0" smtClean="0"/>
              <a:t>void main( )</a:t>
            </a:r>
          </a:p>
          <a:p>
            <a:r>
              <a:rPr lang="en-US" dirty="0" smtClean="0"/>
              <a:t>{</a:t>
            </a:r>
          </a:p>
          <a:p>
            <a:r>
              <a:rPr lang="en-US" dirty="0" err="1" smtClean="0"/>
              <a:t>parbegin</a:t>
            </a:r>
            <a:r>
              <a:rPr lang="en-US" dirty="0" smtClean="0"/>
              <a:t> (philosopher (0), </a:t>
            </a:r>
            <a:r>
              <a:rPr lang="en-US" dirty="0"/>
              <a:t>philosopher </a:t>
            </a:r>
            <a:r>
              <a:rPr lang="en-US" dirty="0" smtClean="0"/>
              <a:t>(1), </a:t>
            </a:r>
            <a:endParaRPr lang="en-US" dirty="0"/>
          </a:p>
          <a:p>
            <a:r>
              <a:rPr lang="en-US" dirty="0"/>
              <a:t>philosopher </a:t>
            </a:r>
            <a:r>
              <a:rPr lang="en-US" dirty="0" smtClean="0"/>
              <a:t>(2), philosopher (3), philosopher (4);</a:t>
            </a:r>
          </a:p>
          <a:p>
            <a:r>
              <a:rPr lang="en-US" dirty="0" smtClean="0"/>
              <a:t>}</a:t>
            </a:r>
          </a:p>
        </p:txBody>
      </p:sp>
    </p:spTree>
    <p:extLst>
      <p:ext uri="{BB962C8B-B14F-4D97-AF65-F5344CB8AC3E}">
        <p14:creationId xmlns:p14="http://schemas.microsoft.com/office/powerpoint/2010/main" val="1871002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مثالی از فرایند ها و منابع کامپیوتر</a:t>
            </a:r>
            <a:endParaRPr lang="en-US" dirty="0"/>
          </a:p>
        </p:txBody>
      </p:sp>
      <p:sp>
        <p:nvSpPr>
          <p:cNvPr id="3" name="Content Placeholder 2"/>
          <p:cNvSpPr>
            <a:spLocks noGrp="1"/>
          </p:cNvSpPr>
          <p:nvPr>
            <p:ph idx="1"/>
          </p:nvPr>
        </p:nvSpPr>
        <p:spPr>
          <a:xfrm>
            <a:off x="381000" y="1676400"/>
            <a:ext cx="8229600" cy="4419600"/>
          </a:xfrm>
        </p:spPr>
        <p:txBody>
          <a:bodyPr/>
          <a:lstStyle/>
          <a:p>
            <a:pPr algn="just"/>
            <a:r>
              <a:rPr lang="fa-IR" dirty="0" smtClean="0"/>
              <a:t>در شکل اسلاید بعد </a:t>
            </a:r>
            <a:r>
              <a:rPr lang="fa-IR" dirty="0"/>
              <a:t>كه آن را </a:t>
            </a:r>
            <a:r>
              <a:rPr lang="fa-IR" sz="2000" b="1" dirty="0"/>
              <a:t>نمودار </a:t>
            </a:r>
            <a:r>
              <a:rPr lang="fa-IR" sz="2000" b="1" dirty="0" smtClean="0"/>
              <a:t>پيشروي </a:t>
            </a:r>
            <a:r>
              <a:rPr lang="fa-IR" sz="2000" b="1" dirty="0"/>
              <a:t>مشترك</a:t>
            </a:r>
            <a:r>
              <a:rPr lang="fa-IR" dirty="0"/>
              <a:t> مي ناميم، مراحل پيشروي دو فرآيند رقيب براي دو منبع را نشان مي دهد</a:t>
            </a:r>
            <a:r>
              <a:rPr lang="fa-IR" dirty="0" smtClean="0"/>
              <a:t>. هر </a:t>
            </a:r>
            <a:r>
              <a:rPr lang="fa-IR" dirty="0"/>
              <a:t>فرآيند بايد در مدت معيني هر دو منبع را در انحصار خود داشته باشد. </a:t>
            </a:r>
            <a:endParaRPr lang="fa-IR" dirty="0" smtClean="0"/>
          </a:p>
          <a:p>
            <a:pPr algn="just"/>
            <a:endParaRPr lang="en-US" sz="2000" b="1" i="1" dirty="0"/>
          </a:p>
          <a:p>
            <a:pPr algn="just"/>
            <a:r>
              <a:rPr lang="fa-IR" dirty="0"/>
              <a:t>در </a:t>
            </a:r>
            <a:r>
              <a:rPr lang="fa-IR" dirty="0" smtClean="0"/>
              <a:t>این شکل، </a:t>
            </a:r>
            <a:r>
              <a:rPr lang="fa-IR" dirty="0"/>
              <a:t>محور </a:t>
            </a:r>
            <a:r>
              <a:rPr lang="en-US" dirty="0"/>
              <a:t>x</a:t>
            </a:r>
            <a:r>
              <a:rPr lang="fa-IR" dirty="0"/>
              <a:t> پيشروي اجراي </a:t>
            </a:r>
            <a:r>
              <a:rPr lang="en-US" dirty="0"/>
              <a:t>P</a:t>
            </a:r>
            <a:r>
              <a:rPr lang="fa-IR" dirty="0"/>
              <a:t> و محور </a:t>
            </a:r>
            <a:r>
              <a:rPr lang="en-US" dirty="0"/>
              <a:t>y</a:t>
            </a:r>
            <a:r>
              <a:rPr lang="fa-IR" dirty="0"/>
              <a:t> پيشروي </a:t>
            </a:r>
            <a:r>
              <a:rPr lang="en-US" dirty="0"/>
              <a:t>Q</a:t>
            </a:r>
            <a:r>
              <a:rPr lang="fa-IR" dirty="0"/>
              <a:t> را نشان مي دهد. </a:t>
            </a:r>
            <a:endParaRPr lang="fa-IR" dirty="0" smtClean="0"/>
          </a:p>
          <a:p>
            <a:pPr algn="just"/>
            <a:endParaRPr lang="fa-IR" dirty="0" smtClean="0"/>
          </a:p>
          <a:p>
            <a:pPr algn="just"/>
            <a:r>
              <a:rPr lang="fa-IR" dirty="0" smtClean="0"/>
              <a:t>پيشروي </a:t>
            </a:r>
            <a:r>
              <a:rPr lang="fa-IR" dirty="0"/>
              <a:t>مشترك </a:t>
            </a:r>
            <a:r>
              <a:rPr lang="fa-IR" dirty="0" smtClean="0"/>
              <a:t>دو فرآيند </a:t>
            </a:r>
            <a:r>
              <a:rPr lang="fa-IR" dirty="0"/>
              <a:t>توسط مسيري نشان داده </a:t>
            </a:r>
            <a:r>
              <a:rPr lang="fa-IR" dirty="0" smtClean="0"/>
              <a:t>شده </a:t>
            </a:r>
            <a:r>
              <a:rPr lang="fa-IR" dirty="0"/>
              <a:t>كه از مبدأ شروع </a:t>
            </a:r>
            <a:r>
              <a:rPr lang="fa-IR" dirty="0" smtClean="0"/>
              <a:t>و به </a:t>
            </a:r>
            <a:r>
              <a:rPr lang="fa-IR" dirty="0"/>
              <a:t>سمت شمال شرقي مي رود.</a:t>
            </a:r>
            <a:endParaRPr lang="en-US" dirty="0"/>
          </a:p>
          <a:p>
            <a:pPr algn="just"/>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3828474280"/>
      </p:ext>
    </p:extLst>
  </p:cSld>
  <p:clrMapOvr>
    <a:masterClrMapping/>
  </p:clrMapOvr>
  <p:transition spd="slow">
    <p:randomBar dir="vert"/>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60</a:t>
            </a:fld>
            <a:endParaRPr lang="en-US"/>
          </a:p>
        </p:txBody>
      </p:sp>
      <p:sp>
        <p:nvSpPr>
          <p:cNvPr id="8" name="TextBox 7"/>
          <p:cNvSpPr txBox="1"/>
          <p:nvPr/>
        </p:nvSpPr>
        <p:spPr>
          <a:xfrm>
            <a:off x="21771" y="403985"/>
            <a:ext cx="4855029" cy="6463308"/>
          </a:xfrm>
          <a:prstGeom prst="rect">
            <a:avLst/>
          </a:prstGeom>
          <a:solidFill>
            <a:schemeClr val="bg1"/>
          </a:solidFill>
        </p:spPr>
        <p:txBody>
          <a:bodyPr wrap="square" rtlCol="0">
            <a:spAutoFit/>
          </a:bodyPr>
          <a:lstStyle/>
          <a:p>
            <a:r>
              <a:rPr lang="en-US" dirty="0" smtClean="0"/>
              <a:t>/* program </a:t>
            </a:r>
            <a:r>
              <a:rPr lang="en-US" dirty="0" err="1" smtClean="0"/>
              <a:t>diningphilisophers</a:t>
            </a:r>
            <a:r>
              <a:rPr lang="en-US" dirty="0" smtClean="0"/>
              <a:t> */</a:t>
            </a:r>
          </a:p>
          <a:p>
            <a:r>
              <a:rPr lang="en-US" dirty="0" smtClean="0"/>
              <a:t>semaphore fork [5] = {1};</a:t>
            </a:r>
          </a:p>
          <a:p>
            <a:r>
              <a:rPr lang="en-US" b="1" dirty="0"/>
              <a:t>semaphore </a:t>
            </a:r>
            <a:r>
              <a:rPr lang="en-US" b="1" dirty="0" smtClean="0"/>
              <a:t>room </a:t>
            </a:r>
            <a:r>
              <a:rPr lang="en-US" b="1" dirty="0"/>
              <a:t>= </a:t>
            </a:r>
            <a:r>
              <a:rPr lang="en-US" b="1" dirty="0" smtClean="0"/>
              <a:t>{4};</a:t>
            </a:r>
            <a:endParaRPr lang="en-US" b="1" dirty="0"/>
          </a:p>
          <a:p>
            <a:r>
              <a:rPr lang="en-US" dirty="0" err="1" smtClean="0"/>
              <a:t>int</a:t>
            </a:r>
            <a:r>
              <a:rPr lang="en-US" dirty="0" smtClean="0"/>
              <a:t> i;</a:t>
            </a:r>
          </a:p>
          <a:p>
            <a:r>
              <a:rPr lang="en-US" dirty="0" smtClean="0"/>
              <a:t>void philosopher (</a:t>
            </a:r>
            <a:r>
              <a:rPr lang="en-US" dirty="0" err="1" smtClean="0"/>
              <a:t>int</a:t>
            </a:r>
            <a:r>
              <a:rPr lang="en-US" dirty="0" smtClean="0"/>
              <a:t> i)</a:t>
            </a:r>
          </a:p>
          <a:p>
            <a:r>
              <a:rPr lang="en-US" dirty="0" smtClean="0"/>
              <a:t>{ </a:t>
            </a:r>
          </a:p>
          <a:p>
            <a:r>
              <a:rPr lang="en-US" dirty="0" smtClean="0"/>
              <a:t>    while (true)</a:t>
            </a:r>
          </a:p>
          <a:p>
            <a:r>
              <a:rPr lang="en-US" dirty="0" smtClean="0"/>
              <a:t>    {</a:t>
            </a:r>
          </a:p>
          <a:p>
            <a:r>
              <a:rPr lang="en-US" dirty="0" smtClean="0"/>
              <a:t>    think( );</a:t>
            </a:r>
          </a:p>
          <a:p>
            <a:r>
              <a:rPr lang="en-US" dirty="0" smtClean="0"/>
              <a:t>    </a:t>
            </a:r>
            <a:r>
              <a:rPr lang="en-US" b="1" dirty="0" smtClean="0"/>
              <a:t>wait (room);</a:t>
            </a:r>
          </a:p>
          <a:p>
            <a:r>
              <a:rPr lang="en-US" dirty="0" smtClean="0"/>
              <a:t>    wait (fork[i]);</a:t>
            </a:r>
          </a:p>
          <a:p>
            <a:r>
              <a:rPr lang="en-US" dirty="0" smtClean="0"/>
              <a:t>    wait </a:t>
            </a:r>
            <a:r>
              <a:rPr lang="en-US" dirty="0"/>
              <a:t>(fork</a:t>
            </a:r>
            <a:r>
              <a:rPr lang="en-US" dirty="0" smtClean="0"/>
              <a:t>[(i+1) mod 5]);</a:t>
            </a:r>
          </a:p>
          <a:p>
            <a:r>
              <a:rPr lang="en-US" dirty="0" smtClean="0"/>
              <a:t>    eat( );</a:t>
            </a:r>
          </a:p>
          <a:p>
            <a:r>
              <a:rPr lang="en-US" dirty="0" smtClean="0"/>
              <a:t>    signal </a:t>
            </a:r>
            <a:r>
              <a:rPr lang="en-US" dirty="0"/>
              <a:t>(fork[(i+1) mod 5]);</a:t>
            </a:r>
          </a:p>
          <a:p>
            <a:r>
              <a:rPr lang="en-US" dirty="0" smtClean="0"/>
              <a:t>    signal </a:t>
            </a:r>
            <a:r>
              <a:rPr lang="en-US" dirty="0"/>
              <a:t>(fork[i</a:t>
            </a:r>
            <a:r>
              <a:rPr lang="en-US" dirty="0" smtClean="0"/>
              <a:t>]);</a:t>
            </a:r>
          </a:p>
          <a:p>
            <a:r>
              <a:rPr lang="en-US" dirty="0">
                <a:solidFill>
                  <a:srgbClr val="FF0000"/>
                </a:solidFill>
              </a:rPr>
              <a:t> </a:t>
            </a:r>
            <a:r>
              <a:rPr lang="en-US" dirty="0" smtClean="0">
                <a:solidFill>
                  <a:srgbClr val="FF0000"/>
                </a:solidFill>
              </a:rPr>
              <a:t>   </a:t>
            </a:r>
            <a:r>
              <a:rPr lang="en-US" b="1" dirty="0" smtClean="0">
                <a:solidFill>
                  <a:srgbClr val="FF0000"/>
                </a:solidFill>
              </a:rPr>
              <a:t>signal </a:t>
            </a:r>
            <a:r>
              <a:rPr lang="en-US" b="1" dirty="0"/>
              <a:t>(room);</a:t>
            </a:r>
          </a:p>
          <a:p>
            <a:r>
              <a:rPr lang="en-US" dirty="0" smtClean="0"/>
              <a:t>    }</a:t>
            </a:r>
          </a:p>
          <a:p>
            <a:r>
              <a:rPr lang="en-US" dirty="0" smtClean="0"/>
              <a:t>}</a:t>
            </a:r>
          </a:p>
          <a:p>
            <a:r>
              <a:rPr lang="en-US" dirty="0" smtClean="0"/>
              <a:t>void main( )</a:t>
            </a:r>
          </a:p>
          <a:p>
            <a:r>
              <a:rPr lang="en-US" dirty="0" smtClean="0"/>
              <a:t>{</a:t>
            </a:r>
          </a:p>
          <a:p>
            <a:r>
              <a:rPr lang="en-US" dirty="0" err="1" smtClean="0"/>
              <a:t>parbegin</a:t>
            </a:r>
            <a:r>
              <a:rPr lang="en-US" dirty="0" smtClean="0"/>
              <a:t> (philosopher (0), </a:t>
            </a:r>
            <a:r>
              <a:rPr lang="en-US" dirty="0"/>
              <a:t>philosopher </a:t>
            </a:r>
            <a:r>
              <a:rPr lang="en-US" dirty="0" smtClean="0"/>
              <a:t>(1), </a:t>
            </a:r>
            <a:endParaRPr lang="en-US" dirty="0"/>
          </a:p>
          <a:p>
            <a:r>
              <a:rPr lang="en-US" dirty="0"/>
              <a:t>philosopher </a:t>
            </a:r>
            <a:r>
              <a:rPr lang="en-US" dirty="0" smtClean="0"/>
              <a:t>(2), philosopher (3), philosopher (4);</a:t>
            </a:r>
          </a:p>
          <a:p>
            <a:r>
              <a:rPr lang="en-US" dirty="0" smtClean="0"/>
              <a:t>}</a:t>
            </a:r>
          </a:p>
        </p:txBody>
      </p:sp>
      <p:sp>
        <p:nvSpPr>
          <p:cNvPr id="3" name="Content Placeholder 2"/>
          <p:cNvSpPr>
            <a:spLocks noGrp="1"/>
          </p:cNvSpPr>
          <p:nvPr>
            <p:ph idx="1"/>
          </p:nvPr>
        </p:nvSpPr>
        <p:spPr>
          <a:xfrm>
            <a:off x="3352800" y="1371600"/>
            <a:ext cx="5562600" cy="1752600"/>
          </a:xfrm>
        </p:spPr>
        <p:txBody>
          <a:bodyPr>
            <a:noAutofit/>
          </a:bodyPr>
          <a:lstStyle/>
          <a:p>
            <a:pPr marL="0" indent="0" algn="just">
              <a:lnSpc>
                <a:spcPct val="170000"/>
              </a:lnSpc>
              <a:buNone/>
              <a:defRPr/>
            </a:pPr>
            <a:r>
              <a:rPr lang="fa-IR" sz="2000" dirty="0"/>
              <a:t>براي غلبه بر خطر بن بست</a:t>
            </a:r>
            <a:r>
              <a:rPr lang="fa-IR" sz="2000" dirty="0" smtClean="0"/>
              <a:t>، مي </a:t>
            </a:r>
            <a:r>
              <a:rPr lang="fa-IR" sz="2000" dirty="0"/>
              <a:t>توانيم پنج چنگال ديگر خريداري </a:t>
            </a:r>
            <a:r>
              <a:rPr lang="fa-IR" sz="2000" dirty="0" smtClean="0"/>
              <a:t>كنيم (</a:t>
            </a:r>
            <a:r>
              <a:rPr lang="fa-IR" sz="2000" dirty="0"/>
              <a:t>راه حل بهداشتي تر) يا به فيلسوفان آموزش دهيم كه با يك چنگال غذا بخورند. </a:t>
            </a:r>
            <a:endParaRPr lang="fa-IR" sz="2000" dirty="0" smtClean="0"/>
          </a:p>
        </p:txBody>
      </p:sp>
      <p:sp>
        <p:nvSpPr>
          <p:cNvPr id="5" name="Rectangle 4"/>
          <p:cNvSpPr/>
          <p:nvPr/>
        </p:nvSpPr>
        <p:spPr>
          <a:xfrm>
            <a:off x="3352800" y="3352800"/>
            <a:ext cx="5562600" cy="2362185"/>
          </a:xfrm>
          <a:prstGeom prst="rect">
            <a:avLst/>
          </a:prstGeom>
        </p:spPr>
        <p:txBody>
          <a:bodyPr wrap="square">
            <a:spAutoFit/>
          </a:bodyPr>
          <a:lstStyle/>
          <a:p>
            <a:pPr algn="just" rtl="1">
              <a:lnSpc>
                <a:spcPct val="150000"/>
              </a:lnSpc>
              <a:defRPr/>
            </a:pPr>
            <a:r>
              <a:rPr lang="fa-IR" sz="2000" dirty="0">
                <a:cs typeface="B Nazanin" pitchFamily="2" charset="-78"/>
              </a:rPr>
              <a:t>راه حل ديگر اين است كه </a:t>
            </a:r>
            <a:r>
              <a:rPr lang="fa-IR" sz="2000" dirty="0" smtClean="0">
                <a:cs typeface="B Nazanin" pitchFamily="2" charset="-78"/>
              </a:rPr>
              <a:t>در هر </a:t>
            </a:r>
            <a:r>
              <a:rPr lang="fa-IR" sz="2000" dirty="0">
                <a:cs typeface="B Nazanin" pitchFamily="2" charset="-78"/>
              </a:rPr>
              <a:t>زمان فقط چهار فيلسوف بتوانند تغذيه كنند. </a:t>
            </a:r>
            <a:endParaRPr lang="fa-IR" sz="2000" dirty="0" smtClean="0">
              <a:cs typeface="B Nazanin" pitchFamily="2" charset="-78"/>
            </a:endParaRPr>
          </a:p>
          <a:p>
            <a:pPr algn="just" rtl="1">
              <a:lnSpc>
                <a:spcPct val="150000"/>
              </a:lnSpc>
              <a:defRPr/>
            </a:pPr>
            <a:r>
              <a:rPr lang="fa-IR" sz="2000" dirty="0" smtClean="0">
                <a:cs typeface="B Nazanin" pitchFamily="2" charset="-78"/>
              </a:rPr>
              <a:t>در </a:t>
            </a:r>
            <a:r>
              <a:rPr lang="fa-IR" sz="2000" dirty="0">
                <a:cs typeface="B Nazanin" pitchFamily="2" charset="-78"/>
              </a:rPr>
              <a:t>اين صورت حداقل يك فيلسوف از دو چنگال استفاده خواهد كرد. </a:t>
            </a:r>
            <a:r>
              <a:rPr lang="fa-IR" sz="2000" dirty="0" smtClean="0">
                <a:cs typeface="B Nazanin" pitchFamily="2" charset="-78"/>
              </a:rPr>
              <a:t>شکل رو برو اين </a:t>
            </a:r>
            <a:r>
              <a:rPr lang="fa-IR" sz="2000" dirty="0">
                <a:cs typeface="B Nazanin" pitchFamily="2" charset="-78"/>
              </a:rPr>
              <a:t>راه حل را </a:t>
            </a:r>
            <a:r>
              <a:rPr lang="fa-IR" sz="2000" dirty="0" smtClean="0">
                <a:cs typeface="B Nazanin" pitchFamily="2" charset="-78"/>
              </a:rPr>
              <a:t>با استفاده از سمافورها </a:t>
            </a:r>
            <a:r>
              <a:rPr lang="fa-IR" sz="2000" dirty="0">
                <a:cs typeface="B Nazanin" pitchFamily="2" charset="-78"/>
              </a:rPr>
              <a:t>نشان مي دهد. </a:t>
            </a:r>
            <a:endParaRPr lang="fa-IR" sz="2000" dirty="0" smtClean="0">
              <a:cs typeface="B Nazanin" pitchFamily="2" charset="-78"/>
            </a:endParaRPr>
          </a:p>
          <a:p>
            <a:pPr algn="just" rtl="1">
              <a:lnSpc>
                <a:spcPct val="150000"/>
              </a:lnSpc>
              <a:defRPr/>
            </a:pPr>
            <a:r>
              <a:rPr lang="fa-IR" sz="2000" dirty="0" smtClean="0">
                <a:cs typeface="B Nazanin" pitchFamily="2" charset="-78"/>
              </a:rPr>
              <a:t>اين </a:t>
            </a:r>
            <a:r>
              <a:rPr lang="fa-IR" sz="2000" dirty="0">
                <a:cs typeface="B Nazanin" pitchFamily="2" charset="-78"/>
              </a:rPr>
              <a:t>راه حل عاري از بن بست و گرسنگي است.</a:t>
            </a:r>
            <a:endParaRPr lang="en-US" sz="2000" dirty="0">
              <a:cs typeface="B Nazanin" pitchFamily="2" charset="-78"/>
            </a:endParaRPr>
          </a:p>
        </p:txBody>
      </p:sp>
      <p:sp>
        <p:nvSpPr>
          <p:cNvPr id="2" name="Title 1"/>
          <p:cNvSpPr>
            <a:spLocks noGrp="1"/>
          </p:cNvSpPr>
          <p:nvPr>
            <p:ph type="title"/>
          </p:nvPr>
        </p:nvSpPr>
        <p:spPr>
          <a:xfrm>
            <a:off x="1104900" y="533400"/>
            <a:ext cx="7543800" cy="685800"/>
          </a:xfrm>
        </p:spPr>
        <p:txBody>
          <a:bodyPr/>
          <a:lstStyle/>
          <a:p>
            <a:r>
              <a:rPr lang="fa-IR" sz="3600" dirty="0"/>
              <a:t> حل از طريق </a:t>
            </a:r>
            <a:r>
              <a:rPr lang="fa-IR" sz="3600" dirty="0" smtClean="0"/>
              <a:t>سمافورها</a:t>
            </a:r>
            <a:endParaRPr lang="en-US" sz="3600" dirty="0"/>
          </a:p>
        </p:txBody>
      </p:sp>
    </p:spTree>
    <p:extLst>
      <p:ext uri="{BB962C8B-B14F-4D97-AF65-F5344CB8AC3E}">
        <p14:creationId xmlns:p14="http://schemas.microsoft.com/office/powerpoint/2010/main" val="2027341590"/>
      </p:ext>
    </p:extLst>
  </p:cSld>
  <p:clrMapOvr>
    <a:masterClrMapping/>
  </p:clrMapOvr>
  <p:transition spd="slow">
    <p:push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2133600"/>
            <a:ext cx="6784848" cy="1600200"/>
          </a:xfrm>
        </p:spPr>
        <p:txBody>
          <a:bodyPr>
            <a:normAutofit/>
          </a:bodyPr>
          <a:lstStyle/>
          <a:p>
            <a:pPr algn="ctr"/>
            <a:r>
              <a:rPr lang="fa-IR" sz="8000" dirty="0" smtClean="0">
                <a:latin typeface="Tabass"/>
                <a:cs typeface="B Farnaz" pitchFamily="2" charset="-78"/>
              </a:rPr>
              <a:t>پایان فصل ششم</a:t>
            </a:r>
            <a:endParaRPr lang="en-US" sz="8000" dirty="0">
              <a:latin typeface="Tabass"/>
              <a:cs typeface="B Farnaz" pitchFamily="2" charset="-78"/>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61</a:t>
            </a:fld>
            <a:endParaRPr lang="en-US"/>
          </a:p>
        </p:txBody>
      </p:sp>
    </p:spTree>
    <p:extLst>
      <p:ext uri="{BB962C8B-B14F-4D97-AF65-F5344CB8AC3E}">
        <p14:creationId xmlns:p14="http://schemas.microsoft.com/office/powerpoint/2010/main" val="241140777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150"/>
            <a:ext cx="8508608" cy="6410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a:xfrm>
            <a:off x="8305800" y="6426033"/>
            <a:ext cx="762000" cy="365125"/>
          </a:xfrm>
        </p:spPr>
        <p:txBody>
          <a:bodyPr/>
          <a:lstStyle/>
          <a:p>
            <a:fld id="{B6F15528-21DE-4FAA-801E-634DDDAF4B2B}" type="slidenum">
              <a:rPr lang="en-US" smtClean="0"/>
              <a:pPr/>
              <a:t>7</a:t>
            </a:fld>
            <a:endParaRPr lang="en-US" dirty="0"/>
          </a:p>
        </p:txBody>
      </p:sp>
      <p:sp>
        <p:nvSpPr>
          <p:cNvPr id="3" name="TextBox 2"/>
          <p:cNvSpPr txBox="1"/>
          <p:nvPr/>
        </p:nvSpPr>
        <p:spPr>
          <a:xfrm>
            <a:off x="5144119" y="2743200"/>
            <a:ext cx="1074906" cy="584775"/>
          </a:xfrm>
          <a:prstGeom prst="rect">
            <a:avLst/>
          </a:prstGeom>
          <a:solidFill>
            <a:schemeClr val="bg1"/>
          </a:solidFill>
        </p:spPr>
        <p:txBody>
          <a:bodyPr wrap="square" rtlCol="0">
            <a:spAutoFit/>
          </a:bodyPr>
          <a:lstStyle/>
          <a:p>
            <a:pPr algn="r" rtl="1"/>
            <a:r>
              <a:rPr lang="en-US" sz="1600" dirty="0" smtClean="0">
                <a:cs typeface="B Nazanin" pitchFamily="2" charset="-78"/>
              </a:rPr>
              <a:t>P</a:t>
            </a:r>
            <a:r>
              <a:rPr lang="fa-IR" sz="1600" dirty="0" smtClean="0">
                <a:cs typeface="B Nazanin" pitchFamily="2" charset="-78"/>
              </a:rPr>
              <a:t> و </a:t>
            </a:r>
            <a:r>
              <a:rPr lang="en-US" sz="1600" dirty="0" smtClean="0">
                <a:cs typeface="B Nazanin" pitchFamily="2" charset="-78"/>
              </a:rPr>
              <a:t>Q</a:t>
            </a:r>
            <a:r>
              <a:rPr lang="fa-IR" sz="1600" dirty="0" smtClean="0">
                <a:cs typeface="B Nazanin" pitchFamily="2" charset="-78"/>
              </a:rPr>
              <a:t> به </a:t>
            </a:r>
            <a:r>
              <a:rPr lang="en-US" sz="1600" dirty="0" smtClean="0">
                <a:cs typeface="B Nazanin" pitchFamily="2" charset="-78"/>
              </a:rPr>
              <a:t>B</a:t>
            </a:r>
            <a:r>
              <a:rPr lang="fa-IR" sz="1600" dirty="0" smtClean="0">
                <a:cs typeface="B Nazanin" pitchFamily="2" charset="-78"/>
              </a:rPr>
              <a:t> نیاز دارند</a:t>
            </a:r>
            <a:endParaRPr lang="en-US" sz="1600" dirty="0">
              <a:cs typeface="B Nazanin" pitchFamily="2" charset="-78"/>
            </a:endParaRPr>
          </a:p>
        </p:txBody>
      </p:sp>
      <p:sp>
        <p:nvSpPr>
          <p:cNvPr id="6" name="TextBox 5"/>
          <p:cNvSpPr txBox="1"/>
          <p:nvPr/>
        </p:nvSpPr>
        <p:spPr>
          <a:xfrm>
            <a:off x="4069213" y="1356132"/>
            <a:ext cx="1074906" cy="584775"/>
          </a:xfrm>
          <a:prstGeom prst="rect">
            <a:avLst/>
          </a:prstGeom>
          <a:solidFill>
            <a:schemeClr val="bg1"/>
          </a:solidFill>
        </p:spPr>
        <p:txBody>
          <a:bodyPr wrap="square" rtlCol="0">
            <a:spAutoFit/>
          </a:bodyPr>
          <a:lstStyle/>
          <a:p>
            <a:pPr algn="r" rtl="1"/>
            <a:r>
              <a:rPr lang="en-US" sz="1600" dirty="0" smtClean="0">
                <a:cs typeface="B Nazanin" pitchFamily="2" charset="-78"/>
              </a:rPr>
              <a:t>P</a:t>
            </a:r>
            <a:r>
              <a:rPr lang="fa-IR" sz="1600" dirty="0" smtClean="0">
                <a:cs typeface="B Nazanin" pitchFamily="2" charset="-78"/>
              </a:rPr>
              <a:t> و </a:t>
            </a:r>
            <a:r>
              <a:rPr lang="en-US" sz="1600" dirty="0" smtClean="0">
                <a:cs typeface="B Nazanin" pitchFamily="2" charset="-78"/>
              </a:rPr>
              <a:t>Q</a:t>
            </a:r>
            <a:r>
              <a:rPr lang="fa-IR" sz="1600" dirty="0" smtClean="0">
                <a:cs typeface="B Nazanin" pitchFamily="2" charset="-78"/>
              </a:rPr>
              <a:t> به </a:t>
            </a:r>
            <a:r>
              <a:rPr lang="en-US" sz="1600" dirty="0" smtClean="0">
                <a:cs typeface="B Nazanin" pitchFamily="2" charset="-78"/>
              </a:rPr>
              <a:t>A</a:t>
            </a:r>
            <a:r>
              <a:rPr lang="fa-IR" sz="1600" dirty="0" smtClean="0">
                <a:cs typeface="B Nazanin" pitchFamily="2" charset="-78"/>
              </a:rPr>
              <a:t> نیاز دارند</a:t>
            </a:r>
            <a:endParaRPr lang="en-US" sz="1600" dirty="0">
              <a:cs typeface="B Nazanin" pitchFamily="2" charset="-78"/>
            </a:endParaRPr>
          </a:p>
        </p:txBody>
      </p:sp>
      <p:sp>
        <p:nvSpPr>
          <p:cNvPr id="8" name="TextBox 7"/>
          <p:cNvSpPr txBox="1"/>
          <p:nvPr/>
        </p:nvSpPr>
        <p:spPr>
          <a:xfrm>
            <a:off x="3962400" y="2740146"/>
            <a:ext cx="706582" cy="584775"/>
          </a:xfrm>
          <a:prstGeom prst="rect">
            <a:avLst/>
          </a:prstGeom>
          <a:solidFill>
            <a:schemeClr val="bg1"/>
          </a:solidFill>
        </p:spPr>
        <p:txBody>
          <a:bodyPr wrap="square" rtlCol="0">
            <a:spAutoFit/>
          </a:bodyPr>
          <a:lstStyle/>
          <a:p>
            <a:pPr algn="r" rtl="1"/>
            <a:r>
              <a:rPr lang="fa-IR" sz="1600" dirty="0" smtClean="0">
                <a:cs typeface="B Nazanin" pitchFamily="2" charset="-78"/>
              </a:rPr>
              <a:t>ناگذیر از بن بست</a:t>
            </a:r>
            <a:endParaRPr lang="en-US" sz="1600" dirty="0">
              <a:cs typeface="B Nazanin" pitchFamily="2" charset="-78"/>
            </a:endParaRPr>
          </a:p>
        </p:txBody>
      </p:sp>
      <p:sp>
        <p:nvSpPr>
          <p:cNvPr id="9" name="TextBox 8"/>
          <p:cNvSpPr txBox="1"/>
          <p:nvPr/>
        </p:nvSpPr>
        <p:spPr>
          <a:xfrm>
            <a:off x="990600" y="425940"/>
            <a:ext cx="1011382" cy="338554"/>
          </a:xfrm>
          <a:prstGeom prst="rect">
            <a:avLst/>
          </a:prstGeom>
          <a:solidFill>
            <a:schemeClr val="bg1"/>
          </a:solidFill>
        </p:spPr>
        <p:txBody>
          <a:bodyPr wrap="square" rtlCol="0">
            <a:spAutoFit/>
          </a:bodyPr>
          <a:lstStyle/>
          <a:p>
            <a:pPr algn="r" rtl="1"/>
            <a:r>
              <a:rPr lang="fa-IR" sz="1600" dirty="0" smtClean="0">
                <a:cs typeface="B Nazanin" pitchFamily="2" charset="-78"/>
              </a:rPr>
              <a:t>پیشرفت </a:t>
            </a:r>
            <a:r>
              <a:rPr lang="en-US" sz="1600" dirty="0" smtClean="0">
                <a:cs typeface="B Nazanin" pitchFamily="2" charset="-78"/>
              </a:rPr>
              <a:t>Q</a:t>
            </a:r>
            <a:endParaRPr lang="en-US" sz="1600" dirty="0">
              <a:cs typeface="B Nazanin" pitchFamily="2" charset="-78"/>
            </a:endParaRPr>
          </a:p>
        </p:txBody>
      </p:sp>
      <p:sp>
        <p:nvSpPr>
          <p:cNvPr id="10" name="TextBox 9"/>
          <p:cNvSpPr txBox="1"/>
          <p:nvPr/>
        </p:nvSpPr>
        <p:spPr>
          <a:xfrm>
            <a:off x="990600" y="1017578"/>
            <a:ext cx="1011382" cy="338554"/>
          </a:xfrm>
          <a:prstGeom prst="rect">
            <a:avLst/>
          </a:prstGeom>
          <a:solidFill>
            <a:schemeClr val="bg1"/>
          </a:solidFill>
        </p:spPr>
        <p:txBody>
          <a:bodyPr wrap="square" rtlCol="0">
            <a:spAutoFit/>
          </a:bodyPr>
          <a:lstStyle/>
          <a:p>
            <a:pPr algn="r" rtl="1"/>
            <a:r>
              <a:rPr lang="fa-IR" sz="1600" dirty="0" smtClean="0">
                <a:cs typeface="B Nazanin" pitchFamily="2" charset="-78"/>
              </a:rPr>
              <a:t>رها کردن </a:t>
            </a:r>
            <a:r>
              <a:rPr lang="en-US" sz="1600" dirty="0" smtClean="0">
                <a:cs typeface="B Nazanin" pitchFamily="2" charset="-78"/>
              </a:rPr>
              <a:t>A</a:t>
            </a:r>
            <a:endParaRPr lang="en-US" sz="1600" dirty="0">
              <a:cs typeface="B Nazanin" pitchFamily="2" charset="-78"/>
            </a:endParaRPr>
          </a:p>
        </p:txBody>
      </p:sp>
      <p:sp>
        <p:nvSpPr>
          <p:cNvPr id="11" name="TextBox 10"/>
          <p:cNvSpPr txBox="1"/>
          <p:nvPr/>
        </p:nvSpPr>
        <p:spPr>
          <a:xfrm>
            <a:off x="990601" y="1771630"/>
            <a:ext cx="1044038" cy="338554"/>
          </a:xfrm>
          <a:prstGeom prst="rect">
            <a:avLst/>
          </a:prstGeom>
          <a:solidFill>
            <a:schemeClr val="bg1"/>
          </a:solidFill>
        </p:spPr>
        <p:txBody>
          <a:bodyPr wrap="square" rtlCol="0">
            <a:spAutoFit/>
          </a:bodyPr>
          <a:lstStyle/>
          <a:p>
            <a:pPr algn="r" rtl="1"/>
            <a:r>
              <a:rPr lang="fa-IR" sz="1600" dirty="0" smtClean="0">
                <a:cs typeface="B Nazanin" pitchFamily="2" charset="-78"/>
              </a:rPr>
              <a:t>رها کردن </a:t>
            </a:r>
            <a:r>
              <a:rPr lang="en-US" sz="1600" dirty="0" smtClean="0">
                <a:cs typeface="B Nazanin" pitchFamily="2" charset="-78"/>
              </a:rPr>
              <a:t>B</a:t>
            </a:r>
            <a:endParaRPr lang="en-US" sz="1600" dirty="0">
              <a:cs typeface="B Nazanin" pitchFamily="2" charset="-78"/>
            </a:endParaRPr>
          </a:p>
        </p:txBody>
      </p:sp>
      <p:sp>
        <p:nvSpPr>
          <p:cNvPr id="12" name="TextBox 11"/>
          <p:cNvSpPr txBox="1"/>
          <p:nvPr/>
        </p:nvSpPr>
        <p:spPr>
          <a:xfrm>
            <a:off x="1219201" y="2401592"/>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گرفتن </a:t>
            </a:r>
            <a:r>
              <a:rPr lang="en-US" sz="1600" dirty="0" smtClean="0">
                <a:cs typeface="B Nazanin" pitchFamily="2" charset="-78"/>
              </a:rPr>
              <a:t>A</a:t>
            </a:r>
            <a:endParaRPr lang="en-US" sz="1600" dirty="0">
              <a:cs typeface="B Nazanin" pitchFamily="2" charset="-78"/>
            </a:endParaRPr>
          </a:p>
        </p:txBody>
      </p:sp>
      <p:sp>
        <p:nvSpPr>
          <p:cNvPr id="13" name="TextBox 12"/>
          <p:cNvSpPr txBox="1"/>
          <p:nvPr/>
        </p:nvSpPr>
        <p:spPr>
          <a:xfrm>
            <a:off x="1256806" y="3327975"/>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گرفتن </a:t>
            </a:r>
            <a:r>
              <a:rPr lang="en-US" sz="1600" dirty="0" smtClean="0">
                <a:cs typeface="B Nazanin" pitchFamily="2" charset="-78"/>
              </a:rPr>
              <a:t>B</a:t>
            </a:r>
            <a:endParaRPr lang="en-US" sz="1600" dirty="0">
              <a:cs typeface="B Nazanin" pitchFamily="2" charset="-78"/>
            </a:endParaRPr>
          </a:p>
        </p:txBody>
      </p:sp>
      <p:sp>
        <p:nvSpPr>
          <p:cNvPr id="14" name="TextBox 13"/>
          <p:cNvSpPr txBox="1"/>
          <p:nvPr/>
        </p:nvSpPr>
        <p:spPr>
          <a:xfrm>
            <a:off x="175162" y="2661181"/>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نیاز به </a:t>
            </a:r>
            <a:r>
              <a:rPr lang="en-US" sz="1600" dirty="0" smtClean="0">
                <a:cs typeface="B Nazanin" pitchFamily="2" charset="-78"/>
              </a:rPr>
              <a:t>B</a:t>
            </a:r>
            <a:endParaRPr lang="en-US" sz="1600" dirty="0">
              <a:cs typeface="B Nazanin" pitchFamily="2" charset="-78"/>
            </a:endParaRPr>
          </a:p>
        </p:txBody>
      </p:sp>
      <p:sp>
        <p:nvSpPr>
          <p:cNvPr id="15" name="TextBox 14"/>
          <p:cNvSpPr txBox="1"/>
          <p:nvPr/>
        </p:nvSpPr>
        <p:spPr>
          <a:xfrm>
            <a:off x="-1" y="1654823"/>
            <a:ext cx="593767" cy="584775"/>
          </a:xfrm>
          <a:prstGeom prst="rect">
            <a:avLst/>
          </a:prstGeom>
          <a:solidFill>
            <a:schemeClr val="bg1"/>
          </a:solidFill>
        </p:spPr>
        <p:txBody>
          <a:bodyPr wrap="square" rtlCol="0">
            <a:spAutoFit/>
          </a:bodyPr>
          <a:lstStyle/>
          <a:p>
            <a:pPr algn="r" rtl="1"/>
            <a:r>
              <a:rPr lang="fa-IR" sz="1600" dirty="0" smtClean="0">
                <a:cs typeface="B Nazanin" pitchFamily="2" charset="-78"/>
              </a:rPr>
              <a:t>نیاز به </a:t>
            </a:r>
            <a:r>
              <a:rPr lang="en-US" sz="1600" dirty="0" smtClean="0">
                <a:cs typeface="B Nazanin" pitchFamily="2" charset="-78"/>
              </a:rPr>
              <a:t>A</a:t>
            </a:r>
            <a:endParaRPr lang="en-US" sz="1600" dirty="0">
              <a:cs typeface="B Nazanin" pitchFamily="2" charset="-78"/>
            </a:endParaRPr>
          </a:p>
        </p:txBody>
      </p:sp>
      <p:sp>
        <p:nvSpPr>
          <p:cNvPr id="16" name="TextBox 15"/>
          <p:cNvSpPr txBox="1"/>
          <p:nvPr/>
        </p:nvSpPr>
        <p:spPr>
          <a:xfrm>
            <a:off x="7620000" y="4648200"/>
            <a:ext cx="1011382" cy="338554"/>
          </a:xfrm>
          <a:prstGeom prst="rect">
            <a:avLst/>
          </a:prstGeom>
          <a:solidFill>
            <a:schemeClr val="bg1"/>
          </a:solidFill>
        </p:spPr>
        <p:txBody>
          <a:bodyPr wrap="square" rtlCol="0">
            <a:spAutoFit/>
          </a:bodyPr>
          <a:lstStyle/>
          <a:p>
            <a:pPr algn="r" rtl="1"/>
            <a:r>
              <a:rPr lang="fa-IR" sz="1600" dirty="0" smtClean="0">
                <a:cs typeface="B Nazanin" pitchFamily="2" charset="-78"/>
              </a:rPr>
              <a:t>پیشرفت </a:t>
            </a:r>
            <a:r>
              <a:rPr lang="en-US" sz="1600" dirty="0" smtClean="0">
                <a:cs typeface="B Nazanin" pitchFamily="2" charset="-78"/>
              </a:rPr>
              <a:t>P</a:t>
            </a:r>
            <a:endParaRPr lang="en-US" sz="1600" dirty="0">
              <a:cs typeface="B Nazanin" pitchFamily="2" charset="-78"/>
            </a:endParaRPr>
          </a:p>
        </p:txBody>
      </p:sp>
      <p:sp>
        <p:nvSpPr>
          <p:cNvPr id="17" name="TextBox 16"/>
          <p:cNvSpPr txBox="1"/>
          <p:nvPr/>
        </p:nvSpPr>
        <p:spPr>
          <a:xfrm>
            <a:off x="6155111" y="4648200"/>
            <a:ext cx="1044038" cy="338554"/>
          </a:xfrm>
          <a:prstGeom prst="rect">
            <a:avLst/>
          </a:prstGeom>
          <a:solidFill>
            <a:schemeClr val="bg1"/>
          </a:solidFill>
        </p:spPr>
        <p:txBody>
          <a:bodyPr wrap="square" rtlCol="0">
            <a:spAutoFit/>
          </a:bodyPr>
          <a:lstStyle/>
          <a:p>
            <a:pPr algn="r" rtl="1"/>
            <a:r>
              <a:rPr lang="fa-IR" sz="1600" dirty="0" smtClean="0">
                <a:cs typeface="B Nazanin" pitchFamily="2" charset="-78"/>
              </a:rPr>
              <a:t>رها کردن </a:t>
            </a:r>
            <a:r>
              <a:rPr lang="en-US" sz="1600" dirty="0" smtClean="0">
                <a:cs typeface="B Nazanin" pitchFamily="2" charset="-78"/>
              </a:rPr>
              <a:t>B</a:t>
            </a:r>
            <a:endParaRPr lang="en-US" sz="1600" dirty="0">
              <a:cs typeface="B Nazanin" pitchFamily="2" charset="-78"/>
            </a:endParaRPr>
          </a:p>
        </p:txBody>
      </p:sp>
      <p:sp>
        <p:nvSpPr>
          <p:cNvPr id="18" name="TextBox 17"/>
          <p:cNvSpPr txBox="1"/>
          <p:nvPr/>
        </p:nvSpPr>
        <p:spPr>
          <a:xfrm>
            <a:off x="5116551" y="4630573"/>
            <a:ext cx="1011382" cy="338554"/>
          </a:xfrm>
          <a:prstGeom prst="rect">
            <a:avLst/>
          </a:prstGeom>
          <a:solidFill>
            <a:schemeClr val="bg1"/>
          </a:solidFill>
        </p:spPr>
        <p:txBody>
          <a:bodyPr wrap="square" rtlCol="0">
            <a:spAutoFit/>
          </a:bodyPr>
          <a:lstStyle/>
          <a:p>
            <a:pPr algn="r" rtl="1"/>
            <a:r>
              <a:rPr lang="fa-IR" sz="1600" dirty="0" smtClean="0">
                <a:cs typeface="B Nazanin" pitchFamily="2" charset="-78"/>
              </a:rPr>
              <a:t>رها کردن </a:t>
            </a:r>
            <a:r>
              <a:rPr lang="en-US" sz="1600" dirty="0" smtClean="0">
                <a:cs typeface="B Nazanin" pitchFamily="2" charset="-78"/>
              </a:rPr>
              <a:t>A</a:t>
            </a:r>
            <a:endParaRPr lang="en-US" sz="1600" dirty="0">
              <a:cs typeface="B Nazanin" pitchFamily="2" charset="-78"/>
            </a:endParaRPr>
          </a:p>
        </p:txBody>
      </p:sp>
      <p:sp>
        <p:nvSpPr>
          <p:cNvPr id="19" name="TextBox 18"/>
          <p:cNvSpPr txBox="1"/>
          <p:nvPr/>
        </p:nvSpPr>
        <p:spPr>
          <a:xfrm>
            <a:off x="4328681" y="4630573"/>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گرفتن </a:t>
            </a:r>
            <a:r>
              <a:rPr lang="en-US" sz="1600" dirty="0" smtClean="0">
                <a:cs typeface="B Nazanin" pitchFamily="2" charset="-78"/>
              </a:rPr>
              <a:t>B</a:t>
            </a:r>
            <a:endParaRPr lang="en-US" sz="1600" dirty="0">
              <a:cs typeface="B Nazanin" pitchFamily="2" charset="-78"/>
            </a:endParaRPr>
          </a:p>
        </p:txBody>
      </p:sp>
      <p:sp>
        <p:nvSpPr>
          <p:cNvPr id="20" name="TextBox 19"/>
          <p:cNvSpPr txBox="1"/>
          <p:nvPr/>
        </p:nvSpPr>
        <p:spPr>
          <a:xfrm>
            <a:off x="3326781" y="4642987"/>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گرفتن </a:t>
            </a:r>
            <a:r>
              <a:rPr lang="en-US" sz="1600" dirty="0" smtClean="0">
                <a:cs typeface="B Nazanin" pitchFamily="2" charset="-78"/>
              </a:rPr>
              <a:t>A</a:t>
            </a:r>
            <a:endParaRPr lang="en-US" sz="1600" dirty="0">
              <a:cs typeface="B Nazanin" pitchFamily="2" charset="-78"/>
            </a:endParaRPr>
          </a:p>
        </p:txBody>
      </p:sp>
      <p:sp>
        <p:nvSpPr>
          <p:cNvPr id="21" name="TextBox 20"/>
          <p:cNvSpPr txBox="1"/>
          <p:nvPr/>
        </p:nvSpPr>
        <p:spPr>
          <a:xfrm>
            <a:off x="4142219" y="5129861"/>
            <a:ext cx="1070883" cy="338554"/>
          </a:xfrm>
          <a:prstGeom prst="rect">
            <a:avLst/>
          </a:prstGeom>
          <a:solidFill>
            <a:schemeClr val="bg1"/>
          </a:solidFill>
        </p:spPr>
        <p:txBody>
          <a:bodyPr wrap="square" rtlCol="0">
            <a:spAutoFit/>
          </a:bodyPr>
          <a:lstStyle/>
          <a:p>
            <a:pPr algn="r" rtl="1"/>
            <a:r>
              <a:rPr lang="fa-IR" sz="1600" dirty="0" smtClean="0">
                <a:cs typeface="B Nazanin" pitchFamily="2" charset="-78"/>
              </a:rPr>
              <a:t>نیاز به </a:t>
            </a:r>
            <a:r>
              <a:rPr lang="en-US" sz="1600" dirty="0" smtClean="0">
                <a:cs typeface="B Nazanin" pitchFamily="2" charset="-78"/>
              </a:rPr>
              <a:t>A</a:t>
            </a:r>
            <a:endParaRPr lang="en-US" sz="1600" dirty="0">
              <a:cs typeface="B Nazanin" pitchFamily="2" charset="-78"/>
            </a:endParaRPr>
          </a:p>
        </p:txBody>
      </p:sp>
      <p:sp>
        <p:nvSpPr>
          <p:cNvPr id="22" name="TextBox 21"/>
          <p:cNvSpPr txBox="1"/>
          <p:nvPr/>
        </p:nvSpPr>
        <p:spPr>
          <a:xfrm>
            <a:off x="5214523" y="5715000"/>
            <a:ext cx="815438" cy="338554"/>
          </a:xfrm>
          <a:prstGeom prst="rect">
            <a:avLst/>
          </a:prstGeom>
          <a:solidFill>
            <a:schemeClr val="bg1"/>
          </a:solidFill>
        </p:spPr>
        <p:txBody>
          <a:bodyPr wrap="square" rtlCol="0">
            <a:spAutoFit/>
          </a:bodyPr>
          <a:lstStyle/>
          <a:p>
            <a:pPr algn="r" rtl="1"/>
            <a:r>
              <a:rPr lang="fa-IR" sz="1600" dirty="0" smtClean="0">
                <a:cs typeface="B Nazanin" pitchFamily="2" charset="-78"/>
              </a:rPr>
              <a:t>نیاز به </a:t>
            </a:r>
            <a:r>
              <a:rPr lang="en-US" sz="1600" dirty="0" smtClean="0">
                <a:cs typeface="B Nazanin" pitchFamily="2" charset="-78"/>
              </a:rPr>
              <a:t>B</a:t>
            </a:r>
            <a:endParaRPr lang="en-US" sz="1600" dirty="0">
              <a:cs typeface="B Nazanin" pitchFamily="2" charset="-78"/>
            </a:endParaRPr>
          </a:p>
        </p:txBody>
      </p:sp>
      <p:sp>
        <p:nvSpPr>
          <p:cNvPr id="23" name="TextBox 22"/>
          <p:cNvSpPr txBox="1"/>
          <p:nvPr/>
        </p:nvSpPr>
        <p:spPr>
          <a:xfrm>
            <a:off x="473927" y="5061177"/>
            <a:ext cx="1867491" cy="338554"/>
          </a:xfrm>
          <a:prstGeom prst="rect">
            <a:avLst/>
          </a:prstGeom>
          <a:solidFill>
            <a:schemeClr val="bg1"/>
          </a:solidFill>
        </p:spPr>
        <p:txBody>
          <a:bodyPr wrap="square" rtlCol="0">
            <a:spAutoFit/>
          </a:bodyPr>
          <a:lstStyle/>
          <a:p>
            <a:pPr algn="r" rtl="1"/>
            <a:r>
              <a:rPr lang="en-US" sz="1600" dirty="0" smtClean="0">
                <a:cs typeface="B Nazanin" pitchFamily="2" charset="-78"/>
              </a:rPr>
              <a:t>P</a:t>
            </a:r>
            <a:r>
              <a:rPr lang="fa-IR" sz="1600" dirty="0" smtClean="0">
                <a:cs typeface="B Nazanin" pitchFamily="2" charset="-78"/>
              </a:rPr>
              <a:t> و </a:t>
            </a:r>
            <a:r>
              <a:rPr lang="en-US" sz="1600" dirty="0" smtClean="0">
                <a:cs typeface="B Nazanin" pitchFamily="2" charset="-78"/>
              </a:rPr>
              <a:t>Q</a:t>
            </a:r>
            <a:r>
              <a:rPr lang="fa-IR" sz="1600" dirty="0" smtClean="0">
                <a:cs typeface="B Nazanin" pitchFamily="2" charset="-78"/>
              </a:rPr>
              <a:t> به </a:t>
            </a:r>
            <a:r>
              <a:rPr lang="en-US" sz="1600" dirty="0" smtClean="0">
                <a:cs typeface="B Nazanin" pitchFamily="2" charset="-78"/>
              </a:rPr>
              <a:t>A</a:t>
            </a:r>
            <a:r>
              <a:rPr lang="fa-IR" sz="1600" dirty="0" smtClean="0">
                <a:cs typeface="B Nazanin" pitchFamily="2" charset="-78"/>
              </a:rPr>
              <a:t> نیاز دارند</a:t>
            </a:r>
            <a:endParaRPr lang="en-US" sz="1600" dirty="0">
              <a:cs typeface="B Nazanin" pitchFamily="2" charset="-78"/>
            </a:endParaRPr>
          </a:p>
        </p:txBody>
      </p:sp>
      <p:sp>
        <p:nvSpPr>
          <p:cNvPr id="24" name="TextBox 23"/>
          <p:cNvSpPr txBox="1"/>
          <p:nvPr/>
        </p:nvSpPr>
        <p:spPr>
          <a:xfrm>
            <a:off x="733422" y="5468415"/>
            <a:ext cx="1607996" cy="338554"/>
          </a:xfrm>
          <a:prstGeom prst="rect">
            <a:avLst/>
          </a:prstGeom>
          <a:solidFill>
            <a:schemeClr val="bg1"/>
          </a:solidFill>
        </p:spPr>
        <p:txBody>
          <a:bodyPr wrap="square" rtlCol="0">
            <a:spAutoFit/>
          </a:bodyPr>
          <a:lstStyle/>
          <a:p>
            <a:pPr algn="r" rtl="1"/>
            <a:r>
              <a:rPr lang="en-US" sz="1600" dirty="0" smtClean="0">
                <a:cs typeface="B Nazanin" pitchFamily="2" charset="-78"/>
              </a:rPr>
              <a:t>P</a:t>
            </a:r>
            <a:r>
              <a:rPr lang="fa-IR" sz="1600" dirty="0" smtClean="0">
                <a:cs typeface="B Nazanin" pitchFamily="2" charset="-78"/>
              </a:rPr>
              <a:t> و </a:t>
            </a:r>
            <a:r>
              <a:rPr lang="en-US" sz="1600" dirty="0" smtClean="0">
                <a:cs typeface="B Nazanin" pitchFamily="2" charset="-78"/>
              </a:rPr>
              <a:t>Q</a:t>
            </a:r>
            <a:r>
              <a:rPr lang="fa-IR" sz="1600" dirty="0" smtClean="0">
                <a:cs typeface="B Nazanin" pitchFamily="2" charset="-78"/>
              </a:rPr>
              <a:t> به </a:t>
            </a:r>
            <a:r>
              <a:rPr lang="en-US" sz="1600" dirty="0" smtClean="0">
                <a:cs typeface="B Nazanin" pitchFamily="2" charset="-78"/>
              </a:rPr>
              <a:t>B</a:t>
            </a:r>
            <a:r>
              <a:rPr lang="fa-IR" sz="1600" dirty="0" smtClean="0">
                <a:cs typeface="B Nazanin" pitchFamily="2" charset="-78"/>
              </a:rPr>
              <a:t> نیاز دارند</a:t>
            </a:r>
            <a:endParaRPr lang="en-US" sz="1600" dirty="0">
              <a:cs typeface="B Nazanin" pitchFamily="2" charset="-78"/>
            </a:endParaRPr>
          </a:p>
        </p:txBody>
      </p:sp>
      <p:sp>
        <p:nvSpPr>
          <p:cNvPr id="25" name="TextBox 24"/>
          <p:cNvSpPr txBox="1"/>
          <p:nvPr/>
        </p:nvSpPr>
        <p:spPr>
          <a:xfrm>
            <a:off x="216291" y="5818571"/>
            <a:ext cx="2125127" cy="338554"/>
          </a:xfrm>
          <a:prstGeom prst="rect">
            <a:avLst/>
          </a:prstGeom>
          <a:solidFill>
            <a:schemeClr val="bg1"/>
          </a:solidFill>
        </p:spPr>
        <p:txBody>
          <a:bodyPr wrap="square" rtlCol="0">
            <a:spAutoFit/>
          </a:bodyPr>
          <a:lstStyle/>
          <a:p>
            <a:pPr algn="r" rtl="1"/>
            <a:r>
              <a:rPr lang="fa-IR" sz="1600" dirty="0" smtClean="0">
                <a:cs typeface="B Nazanin" pitchFamily="2" charset="-78"/>
              </a:rPr>
              <a:t>مسیر ممکن پیشروی </a:t>
            </a:r>
            <a:r>
              <a:rPr lang="en-US" sz="1600" dirty="0" smtClean="0">
                <a:cs typeface="B Nazanin" pitchFamily="2" charset="-78"/>
              </a:rPr>
              <a:t>Q , P</a:t>
            </a:r>
            <a:endParaRPr lang="en-US" sz="1600" dirty="0">
              <a:cs typeface="B Nazanin" pitchFamily="2" charset="-78"/>
            </a:endParaRPr>
          </a:p>
        </p:txBody>
      </p:sp>
      <p:sp>
        <p:nvSpPr>
          <p:cNvPr id="26" name="TextBox 25"/>
          <p:cNvSpPr txBox="1"/>
          <p:nvPr/>
        </p:nvSpPr>
        <p:spPr>
          <a:xfrm>
            <a:off x="2772744" y="6104644"/>
            <a:ext cx="5735864" cy="338554"/>
          </a:xfrm>
          <a:prstGeom prst="rect">
            <a:avLst/>
          </a:prstGeom>
          <a:solidFill>
            <a:schemeClr val="bg1"/>
          </a:solidFill>
        </p:spPr>
        <p:txBody>
          <a:bodyPr wrap="square" rtlCol="0">
            <a:spAutoFit/>
          </a:bodyPr>
          <a:lstStyle/>
          <a:p>
            <a:pPr algn="r" rtl="1"/>
            <a:r>
              <a:rPr lang="fa-IR" sz="1600" dirty="0" smtClean="0">
                <a:cs typeface="B Nazanin" pitchFamily="2" charset="-78"/>
              </a:rPr>
              <a:t>بخش افقی مسیر نشان می دهد که </a:t>
            </a:r>
            <a:r>
              <a:rPr lang="en-US" sz="1600" dirty="0" smtClean="0">
                <a:cs typeface="B Nazanin" pitchFamily="2" charset="-78"/>
              </a:rPr>
              <a:t>P</a:t>
            </a:r>
            <a:r>
              <a:rPr lang="fa-IR" sz="1600" dirty="0" smtClean="0">
                <a:cs typeface="B Nazanin" pitchFamily="2" charset="-78"/>
              </a:rPr>
              <a:t> در حال اجرا و </a:t>
            </a:r>
            <a:r>
              <a:rPr lang="en-US" sz="1600" dirty="0" smtClean="0">
                <a:cs typeface="B Nazanin" pitchFamily="2" charset="-78"/>
              </a:rPr>
              <a:t>Q</a:t>
            </a:r>
            <a:r>
              <a:rPr lang="fa-IR" sz="1600" dirty="0" smtClean="0">
                <a:cs typeface="B Nazanin" pitchFamily="2" charset="-78"/>
              </a:rPr>
              <a:t> منتظر است.</a:t>
            </a:r>
            <a:endParaRPr lang="en-US" sz="1600" dirty="0">
              <a:cs typeface="B Nazanin" pitchFamily="2" charset="-78"/>
            </a:endParaRPr>
          </a:p>
        </p:txBody>
      </p:sp>
      <p:sp>
        <p:nvSpPr>
          <p:cNvPr id="27" name="TextBox 26"/>
          <p:cNvSpPr txBox="1"/>
          <p:nvPr/>
        </p:nvSpPr>
        <p:spPr>
          <a:xfrm>
            <a:off x="2776122" y="6441546"/>
            <a:ext cx="5732485" cy="338554"/>
          </a:xfrm>
          <a:prstGeom prst="rect">
            <a:avLst/>
          </a:prstGeom>
          <a:solidFill>
            <a:schemeClr val="bg1"/>
          </a:solidFill>
        </p:spPr>
        <p:txBody>
          <a:bodyPr wrap="square" rtlCol="0">
            <a:spAutoFit/>
          </a:bodyPr>
          <a:lstStyle/>
          <a:p>
            <a:pPr algn="r" rtl="1"/>
            <a:r>
              <a:rPr lang="fa-IR" sz="1600" dirty="0" smtClean="0">
                <a:cs typeface="B Nazanin" pitchFamily="2" charset="-78"/>
              </a:rPr>
              <a:t>بخش عمودی مسیر نشان می دهد که </a:t>
            </a:r>
            <a:r>
              <a:rPr lang="en-US" sz="1600" dirty="0" smtClean="0">
                <a:cs typeface="B Nazanin" pitchFamily="2" charset="-78"/>
              </a:rPr>
              <a:t>Q</a:t>
            </a:r>
            <a:r>
              <a:rPr lang="fa-IR" sz="1600" dirty="0" smtClean="0">
                <a:cs typeface="B Nazanin" pitchFamily="2" charset="-78"/>
              </a:rPr>
              <a:t> در حال اجرا و </a:t>
            </a:r>
            <a:r>
              <a:rPr lang="en-US" sz="1600" dirty="0" smtClean="0">
                <a:cs typeface="B Nazanin" pitchFamily="2" charset="-78"/>
              </a:rPr>
              <a:t>P</a:t>
            </a:r>
            <a:r>
              <a:rPr lang="fa-IR" sz="1600" dirty="0" smtClean="0">
                <a:cs typeface="B Nazanin" pitchFamily="2" charset="-78"/>
              </a:rPr>
              <a:t> منتظر است.</a:t>
            </a:r>
            <a:endParaRPr lang="en-US" sz="1600" dirty="0">
              <a:cs typeface="B Nazanin" pitchFamily="2" charset="-78"/>
            </a:endParaRPr>
          </a:p>
        </p:txBody>
      </p:sp>
    </p:spTree>
    <p:extLst>
      <p:ext uri="{BB962C8B-B14F-4D97-AF65-F5344CB8AC3E}">
        <p14:creationId xmlns:p14="http://schemas.microsoft.com/office/powerpoint/2010/main" val="2191706516"/>
      </p:ext>
    </p:extLst>
  </p:cSld>
  <p:clrMapOvr>
    <a:masterClrMapping/>
  </p:clrMapOvr>
  <p:transition spd="slow">
    <p:cover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457200"/>
            <a:ext cx="9067800" cy="6400800"/>
          </a:xfrm>
          <a:solidFill>
            <a:schemeClr val="accent2"/>
          </a:solidFill>
        </p:spPr>
        <p:txBody>
          <a:bodyPr>
            <a:noAutofit/>
          </a:bodyPr>
          <a:lstStyle/>
          <a:p>
            <a:pPr marL="0" indent="0" algn="just">
              <a:buNone/>
            </a:pPr>
            <a:r>
              <a:rPr lang="fa-IR" sz="2000" b="1" dirty="0" smtClean="0"/>
              <a:t>شکل قبل شش مسیر مختلف اجرا را نمایش می دهد. می توان این موارد را بصورت زیر خلاصه کرد:</a:t>
            </a:r>
          </a:p>
          <a:p>
            <a:pPr marL="0" indent="0" algn="just">
              <a:buNone/>
            </a:pPr>
            <a:endParaRPr lang="fa-IR" sz="2000" b="1" dirty="0" smtClean="0"/>
          </a:p>
          <a:p>
            <a:pPr marL="457200" indent="-457200" algn="just">
              <a:buFont typeface="+mj-lt"/>
              <a:buAutoNum type="arabicPeriod"/>
            </a:pPr>
            <a:r>
              <a:rPr lang="en-US" sz="2000" dirty="0"/>
              <a:t>Q</a:t>
            </a:r>
            <a:r>
              <a:rPr lang="fa-IR" sz="2000" dirty="0" smtClean="0"/>
              <a:t> </a:t>
            </a:r>
            <a:r>
              <a:rPr lang="fa-IR" sz="2000" dirty="0"/>
              <a:t>منبع </a:t>
            </a:r>
            <a:r>
              <a:rPr lang="en-US" sz="2000" dirty="0"/>
              <a:t>B</a:t>
            </a:r>
            <a:r>
              <a:rPr lang="fa-IR" sz="2000" dirty="0"/>
              <a:t> و سپس منبع </a:t>
            </a:r>
            <a:r>
              <a:rPr lang="en-US" sz="2000" dirty="0"/>
              <a:t>A</a:t>
            </a:r>
            <a:r>
              <a:rPr lang="fa-IR" sz="2000" dirty="0"/>
              <a:t> را در اختيار مي گيرد و </a:t>
            </a:r>
            <a:r>
              <a:rPr lang="en-US" sz="2000" dirty="0"/>
              <a:t>B</a:t>
            </a:r>
            <a:r>
              <a:rPr lang="fa-IR" sz="2000" dirty="0"/>
              <a:t> و </a:t>
            </a:r>
            <a:r>
              <a:rPr lang="en-US" sz="2000" dirty="0"/>
              <a:t>A</a:t>
            </a:r>
            <a:r>
              <a:rPr lang="fa-IR" sz="2000" dirty="0"/>
              <a:t> را رها مي كند. وقتي </a:t>
            </a:r>
            <a:r>
              <a:rPr lang="en-US" sz="2000" dirty="0"/>
              <a:t>P</a:t>
            </a:r>
            <a:r>
              <a:rPr lang="fa-IR" sz="2000" dirty="0"/>
              <a:t> از سر گرفته مي شود، قادر است هر دو منبع را در اختيار گيرد</a:t>
            </a:r>
            <a:r>
              <a:rPr lang="fa-IR" sz="2000" dirty="0" smtClean="0"/>
              <a:t>.</a:t>
            </a:r>
          </a:p>
          <a:p>
            <a:pPr marL="457200" indent="-457200" algn="just">
              <a:buFont typeface="+mj-lt"/>
              <a:buAutoNum type="arabicPeriod"/>
            </a:pPr>
            <a:endParaRPr lang="en-US" sz="1400" dirty="0"/>
          </a:p>
          <a:p>
            <a:pPr marL="457200" indent="-457200" algn="just">
              <a:buFont typeface="+mj-lt"/>
              <a:buAutoNum type="arabicPeriod"/>
            </a:pPr>
            <a:r>
              <a:rPr lang="en-US" sz="2000" dirty="0"/>
              <a:t>Q</a:t>
            </a:r>
            <a:r>
              <a:rPr lang="fa-IR" sz="2000" dirty="0"/>
              <a:t> منبع </a:t>
            </a:r>
            <a:r>
              <a:rPr lang="en-US" sz="2000" dirty="0"/>
              <a:t>B</a:t>
            </a:r>
            <a:r>
              <a:rPr lang="fa-IR" sz="2000" dirty="0"/>
              <a:t> و سپس منبع </a:t>
            </a:r>
            <a:r>
              <a:rPr lang="en-US" sz="2000" dirty="0"/>
              <a:t>A</a:t>
            </a:r>
            <a:r>
              <a:rPr lang="fa-IR" sz="2000" dirty="0"/>
              <a:t> را در اختيار مي گيرد. </a:t>
            </a:r>
            <a:r>
              <a:rPr lang="en-US" sz="2000" dirty="0"/>
              <a:t>P</a:t>
            </a:r>
            <a:r>
              <a:rPr lang="fa-IR" sz="2000" dirty="0"/>
              <a:t> اجرا مي شود و براي در اختيارگرفتن </a:t>
            </a:r>
            <a:r>
              <a:rPr lang="en-US" sz="2000" dirty="0"/>
              <a:t>A</a:t>
            </a:r>
            <a:r>
              <a:rPr lang="fa-IR" sz="2000" dirty="0"/>
              <a:t> مسدود مي شود. </a:t>
            </a:r>
            <a:r>
              <a:rPr lang="en-US" sz="2000" dirty="0"/>
              <a:t>Q</a:t>
            </a:r>
            <a:r>
              <a:rPr lang="fa-IR" sz="2000" dirty="0"/>
              <a:t> منابع </a:t>
            </a:r>
            <a:r>
              <a:rPr lang="en-US" sz="2000" dirty="0"/>
              <a:t>B</a:t>
            </a:r>
            <a:r>
              <a:rPr lang="fa-IR" sz="2000" dirty="0"/>
              <a:t> و </a:t>
            </a:r>
            <a:r>
              <a:rPr lang="en-US" sz="2000" dirty="0"/>
              <a:t>A</a:t>
            </a:r>
            <a:r>
              <a:rPr lang="fa-IR" sz="2000" dirty="0"/>
              <a:t> را آزاد مي كند. وقتي </a:t>
            </a:r>
            <a:r>
              <a:rPr lang="en-US" sz="2000" dirty="0"/>
              <a:t>P</a:t>
            </a:r>
            <a:r>
              <a:rPr lang="fa-IR" sz="2000" dirty="0"/>
              <a:t> از سر گرفته مي شود، مي تواند هر دو منبع را در اختيار گيرد</a:t>
            </a:r>
            <a:r>
              <a:rPr lang="fa-IR" sz="2000" dirty="0" smtClean="0"/>
              <a:t>.</a:t>
            </a:r>
          </a:p>
          <a:p>
            <a:pPr marL="457200" indent="-457200" algn="just">
              <a:buFont typeface="+mj-lt"/>
              <a:buAutoNum type="arabicPeriod"/>
            </a:pPr>
            <a:endParaRPr lang="en-US" sz="1400" dirty="0"/>
          </a:p>
          <a:p>
            <a:pPr marL="457200" indent="-457200" algn="just">
              <a:buFont typeface="+mj-lt"/>
              <a:buAutoNum type="arabicPeriod"/>
            </a:pPr>
            <a:r>
              <a:rPr lang="en-US" sz="2000" dirty="0"/>
              <a:t>Q</a:t>
            </a:r>
            <a:r>
              <a:rPr lang="fa-IR" sz="2000" dirty="0"/>
              <a:t> منبع </a:t>
            </a:r>
            <a:r>
              <a:rPr lang="en-US" sz="2000" dirty="0"/>
              <a:t>B</a:t>
            </a:r>
            <a:r>
              <a:rPr lang="fa-IR" sz="2000" dirty="0"/>
              <a:t> و سپس </a:t>
            </a:r>
            <a:r>
              <a:rPr lang="en-US" sz="2000" dirty="0"/>
              <a:t>P</a:t>
            </a:r>
            <a:r>
              <a:rPr lang="fa-IR" sz="2000" dirty="0"/>
              <a:t> منبع </a:t>
            </a:r>
            <a:r>
              <a:rPr lang="en-US" sz="2000" dirty="0"/>
              <a:t>A</a:t>
            </a:r>
            <a:r>
              <a:rPr lang="fa-IR" sz="2000" dirty="0"/>
              <a:t> را در اختيار مي گيرد. بن بست اجتناب ناپذير است، زيرا </a:t>
            </a:r>
            <a:r>
              <a:rPr lang="en-US" sz="2000" dirty="0"/>
              <a:t>Q</a:t>
            </a:r>
            <a:r>
              <a:rPr lang="fa-IR" sz="2000" dirty="0"/>
              <a:t> براي منبع </a:t>
            </a:r>
            <a:r>
              <a:rPr lang="en-US" sz="2000" dirty="0"/>
              <a:t>A</a:t>
            </a:r>
            <a:r>
              <a:rPr lang="fa-IR" sz="2000" dirty="0"/>
              <a:t> و </a:t>
            </a:r>
            <a:r>
              <a:rPr lang="en-US" sz="2000" dirty="0"/>
              <a:t>P</a:t>
            </a:r>
            <a:r>
              <a:rPr lang="fa-IR" sz="2000" dirty="0"/>
              <a:t> براي منبع </a:t>
            </a:r>
            <a:r>
              <a:rPr lang="en-US" sz="2000" dirty="0"/>
              <a:t>B</a:t>
            </a:r>
            <a:r>
              <a:rPr lang="fa-IR" sz="2000" dirty="0"/>
              <a:t> مسدود مي شود</a:t>
            </a:r>
            <a:r>
              <a:rPr lang="fa-IR" sz="2000" dirty="0" smtClean="0"/>
              <a:t>.</a:t>
            </a:r>
          </a:p>
          <a:p>
            <a:pPr marL="457200" indent="-457200" algn="just">
              <a:buFont typeface="+mj-lt"/>
              <a:buAutoNum type="arabicPeriod"/>
            </a:pPr>
            <a:endParaRPr lang="en-US" sz="1400" dirty="0"/>
          </a:p>
          <a:p>
            <a:pPr marL="457200" indent="-457200" algn="just">
              <a:buFont typeface="+mj-lt"/>
              <a:buAutoNum type="arabicPeriod"/>
            </a:pPr>
            <a:r>
              <a:rPr lang="en-US" sz="2000" dirty="0"/>
              <a:t>P</a:t>
            </a:r>
            <a:r>
              <a:rPr lang="fa-IR" sz="2000" dirty="0"/>
              <a:t> منبع </a:t>
            </a:r>
            <a:r>
              <a:rPr lang="en-US" sz="2000" dirty="0"/>
              <a:t>A</a:t>
            </a:r>
            <a:r>
              <a:rPr lang="fa-IR" sz="2000" dirty="0"/>
              <a:t> و سپس </a:t>
            </a:r>
            <a:r>
              <a:rPr lang="en-US" sz="2000" dirty="0"/>
              <a:t>Q</a:t>
            </a:r>
            <a:r>
              <a:rPr lang="fa-IR" sz="2000" dirty="0"/>
              <a:t> منبع </a:t>
            </a:r>
            <a:r>
              <a:rPr lang="en-US" sz="2000" dirty="0"/>
              <a:t>B</a:t>
            </a:r>
            <a:r>
              <a:rPr lang="fa-IR" sz="2000" dirty="0"/>
              <a:t> را در اختيار مي گيرد. بن بست اجتناب ناپذير است، زيرا </a:t>
            </a:r>
            <a:r>
              <a:rPr lang="en-US" sz="2000" dirty="0"/>
              <a:t>Q</a:t>
            </a:r>
            <a:r>
              <a:rPr lang="fa-IR" sz="2000" dirty="0"/>
              <a:t> براي منبع </a:t>
            </a:r>
            <a:r>
              <a:rPr lang="en-US" sz="2000" dirty="0"/>
              <a:t>A</a:t>
            </a:r>
            <a:r>
              <a:rPr lang="fa-IR" sz="2000" dirty="0"/>
              <a:t> و </a:t>
            </a:r>
            <a:r>
              <a:rPr lang="en-US" sz="2000" dirty="0"/>
              <a:t>P</a:t>
            </a:r>
            <a:r>
              <a:rPr lang="fa-IR" sz="2000" dirty="0"/>
              <a:t> براي منبع </a:t>
            </a:r>
            <a:r>
              <a:rPr lang="en-US" sz="2000" dirty="0"/>
              <a:t>B</a:t>
            </a:r>
            <a:r>
              <a:rPr lang="fa-IR" sz="2000" dirty="0"/>
              <a:t> مسدود مي شود</a:t>
            </a:r>
            <a:r>
              <a:rPr lang="fa-IR" sz="2000" dirty="0" smtClean="0"/>
              <a:t>.</a:t>
            </a:r>
          </a:p>
          <a:p>
            <a:pPr marL="457200" indent="-457200" algn="just">
              <a:buFont typeface="+mj-lt"/>
              <a:buAutoNum type="arabicPeriod"/>
            </a:pPr>
            <a:endParaRPr lang="en-US" sz="1400" dirty="0"/>
          </a:p>
          <a:p>
            <a:pPr marL="457200" indent="-457200" algn="just">
              <a:buFont typeface="+mj-lt"/>
              <a:buAutoNum type="arabicPeriod"/>
            </a:pPr>
            <a:r>
              <a:rPr lang="en-US" sz="2000" dirty="0"/>
              <a:t>P</a:t>
            </a:r>
            <a:r>
              <a:rPr lang="fa-IR" sz="2000" dirty="0"/>
              <a:t> منبع </a:t>
            </a:r>
            <a:r>
              <a:rPr lang="en-US" sz="2000" dirty="0"/>
              <a:t>A</a:t>
            </a:r>
            <a:r>
              <a:rPr lang="fa-IR" sz="2000" dirty="0"/>
              <a:t> و سپس </a:t>
            </a:r>
            <a:r>
              <a:rPr lang="en-US" sz="2000" dirty="0"/>
              <a:t>B</a:t>
            </a:r>
            <a:r>
              <a:rPr lang="fa-IR" sz="2000" dirty="0"/>
              <a:t> را در اختيار مي گيرد. </a:t>
            </a:r>
            <a:r>
              <a:rPr lang="en-US" sz="2000" dirty="0"/>
              <a:t>Q</a:t>
            </a:r>
            <a:r>
              <a:rPr lang="fa-IR" sz="2000" dirty="0"/>
              <a:t> اجرا مي شود و براي در اختيار گرفتن </a:t>
            </a:r>
            <a:r>
              <a:rPr lang="en-US" sz="2000" dirty="0"/>
              <a:t>B</a:t>
            </a:r>
            <a:r>
              <a:rPr lang="fa-IR" sz="2000" dirty="0"/>
              <a:t> مسدود مي شود. </a:t>
            </a:r>
            <a:r>
              <a:rPr lang="en-US" sz="2000" dirty="0"/>
              <a:t>P</a:t>
            </a:r>
            <a:r>
              <a:rPr lang="fa-IR" sz="2000" dirty="0"/>
              <a:t> منابع </a:t>
            </a:r>
            <a:r>
              <a:rPr lang="en-US" sz="2000" dirty="0"/>
              <a:t>A</a:t>
            </a:r>
            <a:r>
              <a:rPr lang="fa-IR" sz="2000" dirty="0"/>
              <a:t> و </a:t>
            </a:r>
            <a:r>
              <a:rPr lang="en-US" sz="2000" dirty="0"/>
              <a:t>B</a:t>
            </a:r>
            <a:r>
              <a:rPr lang="fa-IR" sz="2000" dirty="0"/>
              <a:t> را آزاد مي كند. وقتي </a:t>
            </a:r>
            <a:r>
              <a:rPr lang="en-US" sz="2000" dirty="0"/>
              <a:t>Q</a:t>
            </a:r>
            <a:r>
              <a:rPr lang="fa-IR" sz="2000" dirty="0"/>
              <a:t> از سر گرفته مي شود، مي تواند هر دو منبع را در اختيار گيرد</a:t>
            </a:r>
            <a:r>
              <a:rPr lang="fa-IR" sz="2000" dirty="0" smtClean="0"/>
              <a:t>.</a:t>
            </a:r>
          </a:p>
          <a:p>
            <a:pPr marL="457200" indent="-457200" algn="just">
              <a:buFont typeface="+mj-lt"/>
              <a:buAutoNum type="arabicPeriod"/>
            </a:pPr>
            <a:endParaRPr lang="en-US" sz="1400" dirty="0"/>
          </a:p>
          <a:p>
            <a:pPr marL="457200" indent="-457200" algn="just">
              <a:buFont typeface="+mj-lt"/>
              <a:buAutoNum type="arabicPeriod"/>
            </a:pPr>
            <a:r>
              <a:rPr lang="en-US" sz="2000" dirty="0"/>
              <a:t>P</a:t>
            </a:r>
            <a:r>
              <a:rPr lang="fa-IR" sz="2000" dirty="0"/>
              <a:t> منبع </a:t>
            </a:r>
            <a:r>
              <a:rPr lang="en-US" sz="2000" dirty="0"/>
              <a:t>A</a:t>
            </a:r>
            <a:r>
              <a:rPr lang="fa-IR" sz="2000" dirty="0"/>
              <a:t> و سپس </a:t>
            </a:r>
            <a:r>
              <a:rPr lang="en-US" sz="2000" dirty="0"/>
              <a:t>B</a:t>
            </a:r>
            <a:r>
              <a:rPr lang="fa-IR" sz="2000" dirty="0"/>
              <a:t> را در اختيار مي گيرد و آن ها را رها مي كند. وقتي </a:t>
            </a:r>
            <a:r>
              <a:rPr lang="en-US" sz="2000" dirty="0"/>
              <a:t>Q</a:t>
            </a:r>
            <a:r>
              <a:rPr lang="fa-IR" sz="2000" dirty="0"/>
              <a:t> اجرا مي شود مي تواند هر دو منبع را در اختيار گيرد</a:t>
            </a:r>
            <a:r>
              <a:rPr lang="fa-IR" sz="2000" dirty="0" smtClean="0"/>
              <a:t>.</a:t>
            </a:r>
            <a:endParaRPr lang="en-US" sz="2000" dirty="0"/>
          </a:p>
        </p:txBody>
      </p:sp>
      <p:sp>
        <p:nvSpPr>
          <p:cNvPr id="2" name="Slide Number Placeholder 1"/>
          <p:cNvSpPr>
            <a:spLocks noGrp="1"/>
          </p:cNvSpPr>
          <p:nvPr>
            <p:ph type="sldNum" sz="quarter" idx="12"/>
          </p:nvPr>
        </p:nvSpPr>
        <p:spPr>
          <a:xfrm>
            <a:off x="0" y="6492875"/>
            <a:ext cx="762000" cy="365125"/>
          </a:xfrm>
        </p:spPr>
        <p:txBody>
          <a:bodyPr/>
          <a:lstStyle/>
          <a:p>
            <a:pPr algn="l"/>
            <a:fld id="{B6F15528-21DE-4FAA-801E-634DDDAF4B2B}" type="slidenum">
              <a:rPr lang="en-US" smtClean="0"/>
              <a:pPr algn="l"/>
              <a:t>8</a:t>
            </a:fld>
            <a:endParaRPr lang="en-US" dirty="0"/>
          </a:p>
        </p:txBody>
      </p:sp>
    </p:spTree>
    <p:extLst>
      <p:ext uri="{BB962C8B-B14F-4D97-AF65-F5344CB8AC3E}">
        <p14:creationId xmlns:p14="http://schemas.microsoft.com/office/powerpoint/2010/main" val="29449536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543800" cy="685800"/>
          </a:xfrm>
        </p:spPr>
        <p:txBody>
          <a:bodyPr/>
          <a:lstStyle/>
          <a:p>
            <a:r>
              <a:rPr lang="fa-IR" sz="4000" dirty="0"/>
              <a:t>مثال عدم بن بست:</a:t>
            </a:r>
            <a:endParaRPr lang="en-US" sz="4000" dirty="0"/>
          </a:p>
        </p:txBody>
      </p:sp>
      <p:sp>
        <p:nvSpPr>
          <p:cNvPr id="3" name="Content Placeholder 2"/>
          <p:cNvSpPr>
            <a:spLocks noGrp="1"/>
          </p:cNvSpPr>
          <p:nvPr>
            <p:ph idx="1"/>
          </p:nvPr>
        </p:nvSpPr>
        <p:spPr>
          <a:xfrm>
            <a:off x="304800" y="1187548"/>
            <a:ext cx="8305800" cy="1828800"/>
          </a:xfrm>
        </p:spPr>
        <p:txBody>
          <a:bodyPr/>
          <a:lstStyle/>
          <a:p>
            <a:r>
              <a:rPr lang="fa-IR" dirty="0"/>
              <a:t>وقوع يا عدم وقوع بن بست به </a:t>
            </a:r>
            <a:r>
              <a:rPr lang="fa-IR" dirty="0" smtClean="0"/>
              <a:t>چگونگی </a:t>
            </a:r>
            <a:r>
              <a:rPr lang="fa-IR" dirty="0"/>
              <a:t>اجرا و جزئيات برنامه بستگي </a:t>
            </a:r>
            <a:r>
              <a:rPr lang="fa-IR" dirty="0" smtClean="0"/>
              <a:t>دارد.</a:t>
            </a:r>
          </a:p>
          <a:p>
            <a:r>
              <a:rPr lang="fa-IR" dirty="0" smtClean="0"/>
              <a:t>به عنوان </a:t>
            </a:r>
            <a:r>
              <a:rPr lang="fa-IR" dirty="0"/>
              <a:t>مثال، فرض كنيد </a:t>
            </a:r>
            <a:r>
              <a:rPr lang="en-US" dirty="0"/>
              <a:t>P</a:t>
            </a:r>
            <a:r>
              <a:rPr lang="fa-IR" dirty="0"/>
              <a:t> همزمان به هر دو منبع نياز ندارد و دو فرآيند به صورت زير </a:t>
            </a:r>
            <a:r>
              <a:rPr lang="fa-IR" dirty="0" smtClean="0"/>
              <a:t>باشند: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pic>
        <p:nvPicPr>
          <p:cNvPr id="5" name="Picture 5"/>
          <p:cNvPicPr>
            <a:picLocks noChangeAspect="1" noChangeArrowheads="1"/>
          </p:cNvPicPr>
          <p:nvPr/>
        </p:nvPicPr>
        <p:blipFill>
          <a:blip r:embed="rId2"/>
          <a:srcRect l="6853" t="18056" r="59814" b="27582"/>
          <a:stretch>
            <a:fillRect/>
          </a:stretch>
        </p:blipFill>
        <p:spPr bwMode="auto">
          <a:xfrm>
            <a:off x="533400" y="2569249"/>
            <a:ext cx="2746375" cy="3402926"/>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014052"/>
      </p:ext>
    </p:extLst>
  </p:cSld>
  <p:clrMapOvr>
    <a:masterClrMapping/>
  </p:clrMapOvr>
  <p:transition spd="slow">
    <p:cover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Custom 4">
      <a:dk1>
        <a:sysClr val="windowText" lastClr="000000"/>
      </a:dk1>
      <a:lt1>
        <a:sysClr val="window" lastClr="FFFFFF"/>
      </a:lt1>
      <a:dk2>
        <a:srgbClr val="303030"/>
      </a:dk2>
      <a:lt2>
        <a:srgbClr val="FFFFFF"/>
      </a:lt2>
      <a:accent1>
        <a:srgbClr val="AF6E24"/>
      </a:accent1>
      <a:accent2>
        <a:srgbClr val="FFFFFF"/>
      </a:accent2>
      <a:accent3>
        <a:srgbClr val="FFFFFF"/>
      </a:accent3>
      <a:accent4>
        <a:srgbClr val="FFFFFF"/>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2103</TotalTime>
  <Words>5402</Words>
  <Application>Microsoft Office PowerPoint</Application>
  <PresentationFormat>On-screen Show (4:3)</PresentationFormat>
  <Paragraphs>520</Paragraphs>
  <Slides>61</Slides>
  <Notes>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61</vt:i4>
      </vt:variant>
    </vt:vector>
  </HeadingPairs>
  <TitlesOfParts>
    <vt:vector size="63" baseType="lpstr">
      <vt:lpstr>NewsPrint</vt:lpstr>
      <vt:lpstr>Equation</vt:lpstr>
      <vt:lpstr>فصل ششم:  همزمانی (بن بست و گرسنگی)</vt:lpstr>
      <vt:lpstr>عناوین</vt:lpstr>
      <vt:lpstr>اصول بن بست</vt:lpstr>
      <vt:lpstr>مثالی از بن بست:</vt:lpstr>
      <vt:lpstr>مثالی از بن بست در فرایند ها و منابع کامپیوتر:</vt:lpstr>
      <vt:lpstr>مثالی از فرایند ها و منابع کامپیوتر</vt:lpstr>
      <vt:lpstr>PowerPoint Presentation</vt:lpstr>
      <vt:lpstr>PowerPoint Presentation</vt:lpstr>
      <vt:lpstr>مثال عدم بن بست:</vt:lpstr>
      <vt:lpstr>مثال عدم بن بست:</vt:lpstr>
      <vt:lpstr>انواع منابع:</vt:lpstr>
      <vt:lpstr> منابع قابل استفاده مجدد</vt:lpstr>
      <vt:lpstr>مثالی از بن بست و منابع قابل استفاده مجدد:</vt:lpstr>
      <vt:lpstr>مثالی از بن بست و منابع قابل استفاده مجدد:</vt:lpstr>
      <vt:lpstr>مثالی دیگر از بن بست با منبع قابل استفاده مجدد:</vt:lpstr>
      <vt:lpstr>منابع مصرف شدني</vt:lpstr>
      <vt:lpstr>مثالي از بن بست ناشي از منابع مصرف شدني:</vt:lpstr>
      <vt:lpstr>گراف تخصیص منابع:</vt:lpstr>
      <vt:lpstr>گراف تخصیص منابع</vt:lpstr>
      <vt:lpstr>شرایط لازم برای ایجاد بن بست:</vt:lpstr>
      <vt:lpstr>شرایط لازم برای ایجاد بن بست:</vt:lpstr>
      <vt:lpstr>اداره کردن بن بست:</vt:lpstr>
      <vt:lpstr>پيشگيري از بن بست</vt:lpstr>
      <vt:lpstr>پيشگيري از بن بست</vt:lpstr>
      <vt:lpstr>پيشگيري از بن بست</vt:lpstr>
      <vt:lpstr>پيشگيري از بن بست</vt:lpstr>
      <vt:lpstr>پيشگيري از بن بست</vt:lpstr>
      <vt:lpstr>اجتناب از بن بست</vt:lpstr>
      <vt:lpstr>اجتناب از بن بست - عدم شروع فرآيند</vt:lpstr>
      <vt:lpstr>اجتناب از بن بست - عدم شروع فرآيند</vt:lpstr>
      <vt:lpstr>اجتناب از بن بست - عدم شروع فرآيند</vt:lpstr>
      <vt:lpstr>اجتناب از بن بست - عدم شروع فرآيند</vt:lpstr>
      <vt:lpstr>اجتناب از بن بست -  عدم تخصيص منبع</vt:lpstr>
      <vt:lpstr>اجتناب از بن بست -  عدم تخصيص منبع</vt:lpstr>
      <vt:lpstr>اجتناب از بن بست -  عدم تخصيص منبع</vt:lpstr>
      <vt:lpstr>اجتناب از بن بست -  عدم تخصيص منبع</vt:lpstr>
      <vt:lpstr>اجتناب از بن بست -  عدم تخصيص منبع</vt:lpstr>
      <vt:lpstr>اجتناب از بن بست -  عدم تخصيص منبع</vt:lpstr>
      <vt:lpstr>اجتناب از بن بست -  عدم تخصيص منبع</vt:lpstr>
      <vt:lpstr>اجتناب از بن بست -  عدم تخصيص منبع</vt:lpstr>
      <vt:lpstr>اجتناب از بن بست -  عدم تخصيص منبع</vt:lpstr>
      <vt:lpstr>مثال دیگر از عدم تخصیص منبع</vt:lpstr>
      <vt:lpstr>مثال دیگر از عدم تخصیص منبع  </vt:lpstr>
      <vt:lpstr>منطق اجتناب از بن بست</vt:lpstr>
      <vt:lpstr>منطق اجتناب از بن بست</vt:lpstr>
      <vt:lpstr>منطق اجتناب از بن بست</vt:lpstr>
      <vt:lpstr>محدودیت های اجتناب از بن بست</vt:lpstr>
      <vt:lpstr>كشف بن بست </vt:lpstr>
      <vt:lpstr> الگوريتم كشف بن بست</vt:lpstr>
      <vt:lpstr>مثالی از کشف بن بست</vt:lpstr>
      <vt:lpstr>مثالی از کشف بن بست</vt:lpstr>
      <vt:lpstr>ترميم</vt:lpstr>
      <vt:lpstr>ترميم</vt:lpstr>
      <vt:lpstr>راهبرد مجتمع براي بن بست</vt:lpstr>
      <vt:lpstr>راهبرد مجتمع براي بن بست</vt:lpstr>
      <vt:lpstr>راهبرد مجتمع براي بن بست</vt:lpstr>
      <vt:lpstr>مسئله تغذيه فيلسوفان</vt:lpstr>
      <vt:lpstr>مسئله تغذيه فيلسوفان</vt:lpstr>
      <vt:lpstr> حل از طريق سمافورها (راه حل ناقص)</vt:lpstr>
      <vt:lpstr> حل از طريق سمافورها</vt:lpstr>
      <vt:lpstr>پایان فصل ششم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پایگاه داده ها</dc:title>
  <dc:creator>vahide</dc:creator>
  <cp:lastModifiedBy>vahide</cp:lastModifiedBy>
  <cp:revision>180</cp:revision>
  <dcterms:created xsi:type="dcterms:W3CDTF">2006-08-16T00:00:00Z</dcterms:created>
  <dcterms:modified xsi:type="dcterms:W3CDTF">2014-10-10T09:06:50Z</dcterms:modified>
</cp:coreProperties>
</file>