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8"/>
  </p:notesMasterIdLst>
  <p:sldIdLst>
    <p:sldId id="413" r:id="rId2"/>
    <p:sldId id="432" r:id="rId3"/>
    <p:sldId id="501" r:id="rId4"/>
    <p:sldId id="502" r:id="rId5"/>
    <p:sldId id="503" r:id="rId6"/>
    <p:sldId id="504" r:id="rId7"/>
    <p:sldId id="505" r:id="rId8"/>
    <p:sldId id="506" r:id="rId9"/>
    <p:sldId id="507" r:id="rId10"/>
    <p:sldId id="509" r:id="rId11"/>
    <p:sldId id="510" r:id="rId12"/>
    <p:sldId id="511" r:id="rId13"/>
    <p:sldId id="512" r:id="rId14"/>
    <p:sldId id="517" r:id="rId15"/>
    <p:sldId id="518" r:id="rId16"/>
    <p:sldId id="519" r:id="rId17"/>
    <p:sldId id="513" r:id="rId18"/>
    <p:sldId id="514" r:id="rId19"/>
    <p:sldId id="515" r:id="rId20"/>
    <p:sldId id="516" r:id="rId21"/>
    <p:sldId id="520" r:id="rId22"/>
    <p:sldId id="521" r:id="rId23"/>
    <p:sldId id="522" r:id="rId24"/>
    <p:sldId id="523" r:id="rId25"/>
    <p:sldId id="544" r:id="rId26"/>
    <p:sldId id="546" r:id="rId27"/>
    <p:sldId id="547" r:id="rId28"/>
    <p:sldId id="548" r:id="rId29"/>
    <p:sldId id="549" r:id="rId30"/>
    <p:sldId id="550" r:id="rId31"/>
    <p:sldId id="551" r:id="rId32"/>
    <p:sldId id="552" r:id="rId33"/>
    <p:sldId id="553" r:id="rId34"/>
    <p:sldId id="555" r:id="rId35"/>
    <p:sldId id="524" r:id="rId36"/>
    <p:sldId id="525" r:id="rId37"/>
    <p:sldId id="526" r:id="rId38"/>
    <p:sldId id="527" r:id="rId39"/>
    <p:sldId id="528" r:id="rId40"/>
    <p:sldId id="529" r:id="rId41"/>
    <p:sldId id="530" r:id="rId42"/>
    <p:sldId id="531" r:id="rId43"/>
    <p:sldId id="532" r:id="rId44"/>
    <p:sldId id="533" r:id="rId45"/>
    <p:sldId id="534" r:id="rId46"/>
    <p:sldId id="535" r:id="rId47"/>
    <p:sldId id="536" r:id="rId48"/>
    <p:sldId id="597" r:id="rId49"/>
    <p:sldId id="537" r:id="rId50"/>
    <p:sldId id="538" r:id="rId51"/>
    <p:sldId id="539" r:id="rId52"/>
    <p:sldId id="596" r:id="rId53"/>
    <p:sldId id="598" r:id="rId54"/>
    <p:sldId id="599" r:id="rId55"/>
    <p:sldId id="645" r:id="rId56"/>
    <p:sldId id="642" r:id="rId57"/>
    <p:sldId id="643" r:id="rId58"/>
    <p:sldId id="644" r:id="rId59"/>
    <p:sldId id="604" r:id="rId60"/>
    <p:sldId id="605" r:id="rId61"/>
    <p:sldId id="606" r:id="rId62"/>
    <p:sldId id="607" r:id="rId63"/>
    <p:sldId id="608" r:id="rId64"/>
    <p:sldId id="609" r:id="rId65"/>
    <p:sldId id="610" r:id="rId66"/>
    <p:sldId id="611" r:id="rId67"/>
    <p:sldId id="612" r:id="rId68"/>
    <p:sldId id="613" r:id="rId69"/>
    <p:sldId id="614" r:id="rId70"/>
    <p:sldId id="615" r:id="rId71"/>
    <p:sldId id="616" r:id="rId72"/>
    <p:sldId id="617" r:id="rId73"/>
    <p:sldId id="618" r:id="rId74"/>
    <p:sldId id="619" r:id="rId75"/>
    <p:sldId id="620" r:id="rId76"/>
    <p:sldId id="621" r:id="rId77"/>
    <p:sldId id="622" r:id="rId78"/>
    <p:sldId id="623" r:id="rId79"/>
    <p:sldId id="624" r:id="rId80"/>
    <p:sldId id="625" r:id="rId81"/>
    <p:sldId id="626" r:id="rId82"/>
    <p:sldId id="627" r:id="rId83"/>
    <p:sldId id="628" r:id="rId84"/>
    <p:sldId id="629" r:id="rId85"/>
    <p:sldId id="630" r:id="rId86"/>
    <p:sldId id="631" r:id="rId87"/>
    <p:sldId id="632" r:id="rId88"/>
    <p:sldId id="633" r:id="rId89"/>
    <p:sldId id="634" r:id="rId90"/>
    <p:sldId id="635" r:id="rId91"/>
    <p:sldId id="636" r:id="rId92"/>
    <p:sldId id="637" r:id="rId93"/>
    <p:sldId id="638" r:id="rId94"/>
    <p:sldId id="639" r:id="rId95"/>
    <p:sldId id="640" r:id="rId96"/>
    <p:sldId id="641" r:id="rId9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E4E1CC"/>
    <a:srgbClr val="B5FB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252" autoAdjust="0"/>
  </p:normalViewPr>
  <p:slideViewPr>
    <p:cSldViewPr>
      <p:cViewPr varScale="1">
        <p:scale>
          <a:sx n="88" d="100"/>
          <a:sy n="88" d="100"/>
        </p:scale>
        <p:origin x="-105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9F9E26-806B-4E51-B85A-9BCB62E68646}" type="datetimeFigureOut">
              <a:rPr lang="en-US" smtClean="0"/>
              <a:t>10/10/2014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F788F0-A518-4A71-92E4-13B940F83B9D}" type="slidenum">
              <a:rPr lang="en-US" smtClean="0"/>
              <a:t>‹#›</a:t>
            </a:fld>
            <a:endParaRPr lang="en-US"/>
          </a:p>
        </p:txBody>
      </p:sp>
    </p:spTree>
    <p:extLst>
      <p:ext uri="{BB962C8B-B14F-4D97-AF65-F5344CB8AC3E}">
        <p14:creationId xmlns:p14="http://schemas.microsoft.com/office/powerpoint/2010/main" val="3222507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F5DE93F6-3745-401E-86EF-EB6EDA2C0EF2}" type="slidenum">
              <a:rPr lang="en-US" smtClean="0">
                <a:latin typeface="Arial" pitchFamily="34" charset="0"/>
              </a:rPr>
              <a:pPr eaLnBrk="1" hangingPunct="1"/>
              <a:t>25</a:t>
            </a:fld>
            <a:endParaRPr lang="en-US" smtClean="0">
              <a:latin typeface="Arial" pitchFamily="34"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36CB62FE-96FB-4D83-A691-D91D664B6A8D}" type="slidenum">
              <a:rPr lang="en-US" smtClean="0">
                <a:latin typeface="Arial" pitchFamily="34" charset="0"/>
              </a:rPr>
              <a:pPr eaLnBrk="1" hangingPunct="1"/>
              <a:t>81</a:t>
            </a:fld>
            <a:endParaRPr lang="en-US" smtClean="0">
              <a:latin typeface="Arial" pitchFamily="34" charset="0"/>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92DED4DB-E9D1-4A72-9796-071454C3E32D}" type="slidenum">
              <a:rPr lang="en-US" smtClean="0">
                <a:latin typeface="Arial" pitchFamily="34" charset="0"/>
              </a:rPr>
              <a:pPr eaLnBrk="1" hangingPunct="1"/>
              <a:t>84</a:t>
            </a:fld>
            <a:endParaRPr lang="en-US" smtClean="0">
              <a:latin typeface="Arial"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E26AD2C6-507E-4DFD-B640-8928FFADB865}" type="slidenum">
              <a:rPr lang="en-US" smtClean="0">
                <a:latin typeface="Arial" pitchFamily="34" charset="0"/>
              </a:rPr>
              <a:pPr eaLnBrk="1" hangingPunct="1"/>
              <a:t>85</a:t>
            </a:fld>
            <a:endParaRPr lang="en-US" smtClean="0">
              <a:latin typeface="Arial" pitchFamily="34"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p:spPr>
        <p:txBody>
          <a:bodyPr/>
          <a:lstStyle/>
          <a:p>
            <a:endParaRPr lang="en-US" smtClean="0">
              <a:latin typeface="Arial" pitchFamily="34" charset="0"/>
            </a:endParaRPr>
          </a:p>
        </p:txBody>
      </p:sp>
      <p:sp>
        <p:nvSpPr>
          <p:cNvPr id="4" name="Slide Number Placeholder 3"/>
          <p:cNvSpPr>
            <a:spLocks noGrp="1"/>
          </p:cNvSpPr>
          <p:nvPr>
            <p:ph type="sldNum" sz="quarter" idx="5"/>
          </p:nvPr>
        </p:nvSpPr>
        <p:spPr/>
        <p:txBody>
          <a:bodyPr/>
          <a:lstStyle/>
          <a:p>
            <a:pPr>
              <a:defRPr/>
            </a:pPr>
            <a:fld id="{F4D5BAAD-1CC7-40AA-A5B9-F8C715471035}" type="slidenum">
              <a:rPr lang="en-US" smtClean="0"/>
              <a:pPr>
                <a:defRPr/>
              </a:pPr>
              <a:t>88</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93</a:t>
            </a:fld>
            <a:endParaRPr lang="en-US"/>
          </a:p>
        </p:txBody>
      </p:sp>
    </p:spTree>
    <p:extLst>
      <p:ext uri="{BB962C8B-B14F-4D97-AF65-F5344CB8AC3E}">
        <p14:creationId xmlns:p14="http://schemas.microsoft.com/office/powerpoint/2010/main" val="3917006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7BA7D6DE-4957-48E2-B33A-C7DE6579049B}" type="slidenum">
              <a:rPr lang="en-US" smtClean="0">
                <a:latin typeface="Arial" pitchFamily="34" charset="0"/>
              </a:rPr>
              <a:pPr eaLnBrk="1" hangingPunct="1"/>
              <a:t>27</a:t>
            </a:fld>
            <a:endParaRPr lang="en-US" smtClean="0">
              <a:latin typeface="Arial" pitchFamily="34"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EA3C037F-95B7-4A45-AA98-D32EF1251EC5}" type="slidenum">
              <a:rPr lang="en-US" smtClean="0">
                <a:latin typeface="Arial" pitchFamily="34" charset="0"/>
              </a:rPr>
              <a:pPr eaLnBrk="1" hangingPunct="1"/>
              <a:t>29</a:t>
            </a:fld>
            <a:endParaRPr lang="en-US" smtClean="0">
              <a:latin typeface="Arial" pitchFamily="34"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854D5DF1-7D15-4245-8E6B-38C51FF32A55}" type="slidenum">
              <a:rPr lang="en-US" smtClean="0">
                <a:latin typeface="Arial" pitchFamily="34" charset="0"/>
              </a:rPr>
              <a:pPr eaLnBrk="1" hangingPunct="1"/>
              <a:t>31</a:t>
            </a:fld>
            <a:endParaRPr lang="en-US" smtClean="0">
              <a:latin typeface="Arial" pitchFamily="34"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5E1D45BE-21F8-476B-B966-8A575154FFF1}" type="slidenum">
              <a:rPr lang="en-US" smtClean="0">
                <a:latin typeface="Arial" pitchFamily="34" charset="0"/>
              </a:rPr>
              <a:pPr eaLnBrk="1" hangingPunct="1"/>
              <a:t>32</a:t>
            </a:fld>
            <a:endParaRPr lang="en-US" smtClean="0">
              <a:latin typeface="Arial" pitchFamily="34"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F788F0-A518-4A71-92E4-13B940F83B9D}" type="slidenum">
              <a:rPr lang="en-US" smtClean="0"/>
              <a:t>53</a:t>
            </a:fld>
            <a:endParaRPr lang="en-US"/>
          </a:p>
        </p:txBody>
      </p:sp>
    </p:spTree>
    <p:extLst>
      <p:ext uri="{BB962C8B-B14F-4D97-AF65-F5344CB8AC3E}">
        <p14:creationId xmlns:p14="http://schemas.microsoft.com/office/powerpoint/2010/main" val="4225561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75E2DF8A-F41D-4FB8-AEB5-8E1FC10A0DD9}" type="slidenum">
              <a:rPr lang="en-US" smtClean="0">
                <a:latin typeface="Arial" pitchFamily="34" charset="0"/>
              </a:rPr>
              <a:pPr eaLnBrk="1" hangingPunct="1"/>
              <a:t>78</a:t>
            </a:fld>
            <a:endParaRPr lang="en-US" smtClean="0">
              <a:latin typeface="Arial" pitchFamily="34"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961D8EE3-76BE-4597-AEA2-234FDF25A93A}" type="slidenum">
              <a:rPr lang="en-US" smtClean="0">
                <a:latin typeface="Arial" pitchFamily="34" charset="0"/>
              </a:rPr>
              <a:pPr eaLnBrk="1" hangingPunct="1"/>
              <a:t>79</a:t>
            </a:fld>
            <a:endParaRPr lang="en-US" smtClean="0">
              <a:latin typeface="Arial" pitchFamily="34"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5E7CCFE5-C427-4C35-8D75-536E1308C112}" type="slidenum">
              <a:rPr lang="en-US" smtClean="0">
                <a:latin typeface="Arial" pitchFamily="34" charset="0"/>
              </a:rPr>
              <a:pPr eaLnBrk="1" hangingPunct="1"/>
              <a:t>80</a:t>
            </a:fld>
            <a:endParaRPr lang="en-US" smtClean="0">
              <a:latin typeface="Arial" pitchFamily="34" charset="0"/>
            </a:endParaRPr>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lgn="ctr" rtl="1">
              <a:defRPr sz="8000">
                <a:cs typeface="B Nazanin" pitchFamily="2" charset="-78"/>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ctr" rtl="1">
              <a:buNone/>
              <a:defRPr sz="2800">
                <a:solidFill>
                  <a:schemeClr val="tx2"/>
                </a:solidFill>
                <a:cs typeface="B Nazanin" pitchFamily="2" charset="-78"/>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20000" y="6324600"/>
            <a:ext cx="762000" cy="365125"/>
          </a:xfrm>
        </p:spPr>
        <p:txBody>
          <a:bodyPr/>
          <a:lstStyle/>
          <a:p>
            <a:fld id="{B6F15528-21DE-4FAA-801E-634DDDAF4B2B}" type="slidenum">
              <a:rPr lang="en-US" smtClean="0"/>
              <a:pPr/>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1066800"/>
          </a:xfrm>
        </p:spPr>
        <p:txBody>
          <a:bodyPr>
            <a:noAutofit/>
          </a:bodyPr>
          <a:lstStyle>
            <a:lvl1pPr algn="r" rtl="1">
              <a:defRPr sz="4800" b="1">
                <a:latin typeface="+mn-lt"/>
                <a:cs typeface="B Nazanin"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a:xfrm>
            <a:off x="762000" y="1676400"/>
            <a:ext cx="7543800" cy="4419600"/>
          </a:xfrm>
        </p:spPr>
        <p:txBody>
          <a:bodyPr/>
          <a:lstStyle>
            <a:lvl1pPr algn="r" rtl="1">
              <a:defRPr>
                <a:solidFill>
                  <a:schemeClr val="tx1"/>
                </a:solidFill>
                <a:cs typeface="B Nazanin" pitchFamily="2" charset="-78"/>
              </a:defRPr>
            </a:lvl1pPr>
            <a:lvl2pPr algn="r" rtl="1">
              <a:defRPr>
                <a:solidFill>
                  <a:schemeClr val="tx1"/>
                </a:solidFill>
                <a:cs typeface="B Nazanin" pitchFamily="2" charset="-78"/>
              </a:defRPr>
            </a:lvl2pPr>
            <a:lvl3pPr algn="r" rtl="1">
              <a:defRPr>
                <a:solidFill>
                  <a:schemeClr val="tx1"/>
                </a:solidFill>
                <a:cs typeface="B Nazanin" pitchFamily="2" charset="-78"/>
              </a:defRPr>
            </a:lvl3pPr>
            <a:lvl4pPr algn="r" rtl="1">
              <a:defRPr>
                <a:solidFill>
                  <a:schemeClr val="tx1"/>
                </a:solidFill>
                <a:cs typeface="B Nazanin" pitchFamily="2" charset="-78"/>
              </a:defRPr>
            </a:lvl4pPr>
            <a:lvl5pPr algn="r" rtl="1">
              <a:defRPr>
                <a:solidFill>
                  <a:schemeClr val="tx1"/>
                </a:solidFill>
                <a:cs typeface="B Nazanin"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96200" y="6248400"/>
            <a:ext cx="762000"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6F15528-21DE-4FAA-801E-634DDDAF4B2B}" type="slidenum">
              <a:rPr lang="en-US" smtClean="0"/>
              <a:pPr/>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3124200"/>
            <a:ext cx="7543800" cy="1676400"/>
          </a:xfrm>
        </p:spPr>
        <p:txBody>
          <a:bodyPr>
            <a:normAutofit/>
          </a:bodyPr>
          <a:lstStyle/>
          <a:p>
            <a:pPr marL="0" indent="0" algn="ctr" rtl="1"/>
            <a:r>
              <a:rPr lang="fa-IR" sz="4400" dirty="0" smtClean="0">
                <a:cs typeface="B Nazanin" pitchFamily="2" charset="-78"/>
              </a:rPr>
              <a:t>فصل پنجم: </a:t>
            </a:r>
            <a:br>
              <a:rPr lang="fa-IR" sz="4400" dirty="0" smtClean="0">
                <a:cs typeface="B Nazanin" pitchFamily="2" charset="-78"/>
              </a:rPr>
            </a:br>
            <a:r>
              <a:rPr lang="fa-IR" sz="4400" dirty="0" smtClean="0">
                <a:cs typeface="B Nazanin" pitchFamily="2" charset="-78"/>
              </a:rPr>
              <a:t>همزمانی (انحصار متقابل و همگام سازی)</a:t>
            </a:r>
            <a:endParaRPr lang="en-US" sz="4400" dirty="0">
              <a:cs typeface="B Nazanin" pitchFamily="2" charset="-78"/>
            </a:endParaRPr>
          </a:p>
        </p:txBody>
      </p:sp>
      <p:sp>
        <p:nvSpPr>
          <p:cNvPr id="6" name="Text Placeholder 5"/>
          <p:cNvSpPr>
            <a:spLocks noGrp="1"/>
          </p:cNvSpPr>
          <p:nvPr>
            <p:ph type="body" idx="1"/>
          </p:nvPr>
        </p:nvSpPr>
        <p:spPr>
          <a:xfrm>
            <a:off x="990600" y="914400"/>
            <a:ext cx="6858000" cy="914400"/>
          </a:xfrm>
        </p:spPr>
        <p:txBody>
          <a:bodyPr>
            <a:noAutofit/>
          </a:bodyPr>
          <a:lstStyle/>
          <a:p>
            <a:pPr algn="r" rtl="1"/>
            <a:r>
              <a:rPr lang="fa-IR" sz="6000" b="1" dirty="0">
                <a:solidFill>
                  <a:schemeClr val="bg1"/>
                </a:solidFill>
                <a:cs typeface="B Nazanin" pitchFamily="2" charset="-78"/>
              </a:rPr>
              <a:t>قسمت </a:t>
            </a:r>
            <a:r>
              <a:rPr lang="fa-IR" sz="6000" b="1" dirty="0" smtClean="0">
                <a:solidFill>
                  <a:schemeClr val="bg1"/>
                </a:solidFill>
                <a:cs typeface="B Nazanin" pitchFamily="2" charset="-78"/>
              </a:rPr>
              <a:t>دوم: فرایندها</a:t>
            </a:r>
            <a:endParaRPr lang="en-US" sz="6000" dirty="0">
              <a:solidFill>
                <a:schemeClr val="bg1"/>
              </a:solidFill>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1</a:t>
            </a:fld>
            <a:endParaRPr lang="en-US"/>
          </a:p>
        </p:txBody>
      </p:sp>
      <p:sp>
        <p:nvSpPr>
          <p:cNvPr id="5" name="Subtitle 2"/>
          <p:cNvSpPr txBox="1">
            <a:spLocks/>
          </p:cNvSpPr>
          <p:nvPr/>
        </p:nvSpPr>
        <p:spPr>
          <a:xfrm>
            <a:off x="914400" y="5040086"/>
            <a:ext cx="6858000" cy="1066800"/>
          </a:xfrm>
          <a:prstGeom prst="rect">
            <a:avLst/>
          </a:prstGeom>
        </p:spPr>
        <p:txBody>
          <a:bodyPr vert="horz" lIns="91440" tIns="45720" rIns="91440" bIns="45720" rtlCol="0" anchor="t" anchorCtr="0">
            <a:normAutofit/>
          </a:bodyPr>
          <a:lstStyle>
            <a:lvl1pPr marL="0" indent="0" algn="l" defTabSz="914400" rtl="0" eaLnBrk="1" latinLnBrk="0" hangingPunct="1">
              <a:spcBef>
                <a:spcPct val="20000"/>
              </a:spcBef>
              <a:buClr>
                <a:schemeClr val="accent1"/>
              </a:buClr>
              <a:buFont typeface="Arial" pitchFamily="34" charset="0"/>
              <a:buNone/>
              <a:defRPr sz="2800" kern="1200">
                <a:solidFill>
                  <a:schemeClr val="tx2"/>
                </a:solidFill>
                <a:latin typeface="+mn-lt"/>
                <a:ea typeface="+mn-ea"/>
                <a:cs typeface="+mn-cs"/>
              </a:defRPr>
            </a:lvl1pPr>
            <a:lvl2pPr marL="457200" indent="0" algn="l" defTabSz="914400" rtl="0" eaLnBrk="1" latinLnBrk="0" hangingPunct="1">
              <a:spcBef>
                <a:spcPct val="20000"/>
              </a:spcBef>
              <a:buClr>
                <a:schemeClr val="accent1"/>
              </a:buClr>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1"/>
              </a:buClr>
              <a:buFont typeface="Arial" pitchFamily="34" charset="0"/>
              <a:buNone/>
              <a:defRPr sz="1400" kern="12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9pPr>
          </a:lstStyle>
          <a:p>
            <a:pPr algn="ctr"/>
            <a:r>
              <a:rPr lang="fa-IR" sz="1800" smtClean="0">
                <a:solidFill>
                  <a:schemeClr val="tx1"/>
                </a:solidFill>
                <a:cs typeface="B Nazanin" pitchFamily="2" charset="-78"/>
              </a:rPr>
              <a:t>وحیده </a:t>
            </a:r>
            <a:r>
              <a:rPr lang="fa-IR" sz="1800" dirty="0" smtClean="0">
                <a:solidFill>
                  <a:schemeClr val="tx1"/>
                </a:solidFill>
                <a:cs typeface="B Nazanin" pitchFamily="2" charset="-78"/>
              </a:rPr>
              <a:t>بابائیان</a:t>
            </a:r>
          </a:p>
          <a:p>
            <a:pPr algn="ctr"/>
            <a:r>
              <a:rPr lang="en-US" sz="1800" dirty="0" smtClean="0">
                <a:solidFill>
                  <a:schemeClr val="tx1"/>
                </a:solidFill>
                <a:cs typeface="B Nazanin" pitchFamily="2" charset="-78"/>
              </a:rPr>
              <a:t>vahidebabaiyan@yahoo.com</a:t>
            </a:r>
          </a:p>
        </p:txBody>
      </p:sp>
    </p:spTree>
    <p:extLst>
      <p:ext uri="{BB962C8B-B14F-4D97-AF65-F5344CB8AC3E}">
        <p14:creationId xmlns:p14="http://schemas.microsoft.com/office/powerpoint/2010/main" val="53542628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ملاحظات سيستم عامل </a:t>
            </a:r>
            <a:endParaRPr lang="en-US" dirty="0"/>
          </a:p>
        </p:txBody>
      </p:sp>
      <p:sp>
        <p:nvSpPr>
          <p:cNvPr id="3" name="Content Placeholder 2"/>
          <p:cNvSpPr>
            <a:spLocks noGrp="1"/>
          </p:cNvSpPr>
          <p:nvPr>
            <p:ph idx="1"/>
          </p:nvPr>
        </p:nvSpPr>
        <p:spPr>
          <a:xfrm>
            <a:off x="381000" y="1676400"/>
            <a:ext cx="8534400" cy="4419600"/>
          </a:xfrm>
        </p:spPr>
        <p:txBody>
          <a:bodyPr>
            <a:normAutofit fontScale="92500" lnSpcReduction="10000"/>
          </a:bodyPr>
          <a:lstStyle/>
          <a:p>
            <a:pPr marL="0" indent="0" algn="just">
              <a:buNone/>
            </a:pPr>
            <a:r>
              <a:rPr lang="fa-IR" sz="2200" dirty="0"/>
              <a:t>استفاده از همزماني چه موضوعات طراحي و مديريتي را به وجود مي آورد؟ موارد زير را در نظر مي گيريم</a:t>
            </a:r>
            <a:r>
              <a:rPr lang="fa-IR" sz="2200" dirty="0" smtClean="0"/>
              <a:t>:</a:t>
            </a:r>
          </a:p>
          <a:p>
            <a:pPr marL="0" indent="0" algn="just">
              <a:buNone/>
            </a:pPr>
            <a:endParaRPr lang="en-US" sz="2200" dirty="0"/>
          </a:p>
          <a:p>
            <a:pPr marL="457200" indent="-457200" algn="just">
              <a:buFont typeface="+mj-lt"/>
              <a:buAutoNum type="arabicPeriod"/>
            </a:pPr>
            <a:r>
              <a:rPr lang="fa-IR" dirty="0"/>
              <a:t>سيستم عامل بايد قادر به رديابي فرآيندهاي فعال مختلف باشد. اين كار با بلوك هاي كنترل فرآيند انجام مي </a:t>
            </a:r>
            <a:r>
              <a:rPr lang="fa-IR" dirty="0" smtClean="0"/>
              <a:t>شود.</a:t>
            </a:r>
            <a:endParaRPr lang="en-US" dirty="0"/>
          </a:p>
          <a:p>
            <a:pPr marL="457200" indent="-457200" algn="just">
              <a:buFont typeface="+mj-lt"/>
              <a:buAutoNum type="arabicPeriod"/>
            </a:pPr>
            <a:r>
              <a:rPr lang="fa-IR" dirty="0"/>
              <a:t>سيستم عامل بايد قادر به تخصيص و آزادسازي منابع فرآيندهاي فعال باشد. اين منابع شامل موارد زير است:</a:t>
            </a:r>
            <a:endParaRPr lang="en-US" dirty="0"/>
          </a:p>
          <a:p>
            <a:pPr lvl="5" algn="just" rtl="1"/>
            <a:r>
              <a:rPr lang="fa-IR" b="1" dirty="0">
                <a:cs typeface="B Nazanin" pitchFamily="2" charset="-78"/>
              </a:rPr>
              <a:t> وقت پردازنده</a:t>
            </a:r>
            <a:endParaRPr lang="en-US" b="1" dirty="0">
              <a:cs typeface="B Nazanin" pitchFamily="2" charset="-78"/>
            </a:endParaRPr>
          </a:p>
          <a:p>
            <a:pPr lvl="5" algn="just" rtl="1"/>
            <a:r>
              <a:rPr lang="fa-IR" b="1" dirty="0">
                <a:cs typeface="B Nazanin" pitchFamily="2" charset="-78"/>
              </a:rPr>
              <a:t> حافظه</a:t>
            </a:r>
            <a:endParaRPr lang="en-US" b="1" dirty="0">
              <a:cs typeface="B Nazanin" pitchFamily="2" charset="-78"/>
            </a:endParaRPr>
          </a:p>
          <a:p>
            <a:pPr lvl="5" algn="just" rtl="1"/>
            <a:r>
              <a:rPr lang="fa-IR" b="1" dirty="0">
                <a:cs typeface="B Nazanin" pitchFamily="2" charset="-78"/>
              </a:rPr>
              <a:t> فايل ها</a:t>
            </a:r>
            <a:endParaRPr lang="en-US" b="1" dirty="0">
              <a:cs typeface="B Nazanin" pitchFamily="2" charset="-78"/>
            </a:endParaRPr>
          </a:p>
          <a:p>
            <a:pPr lvl="5" algn="just" rtl="1"/>
            <a:r>
              <a:rPr lang="fa-IR" b="1" dirty="0">
                <a:cs typeface="B Nazanin" pitchFamily="2" charset="-78"/>
              </a:rPr>
              <a:t> دستگاه هاي </a:t>
            </a:r>
            <a:r>
              <a:rPr lang="en-US" b="1" dirty="0">
                <a:cs typeface="B Nazanin" pitchFamily="2" charset="-78"/>
              </a:rPr>
              <a:t>I/O </a:t>
            </a:r>
          </a:p>
          <a:p>
            <a:pPr marL="457200" indent="-457200" algn="just">
              <a:buFont typeface="+mj-lt"/>
              <a:buAutoNum type="arabicPeriod"/>
            </a:pPr>
            <a:r>
              <a:rPr lang="fa-IR" dirty="0"/>
              <a:t>سيستم عامل بايد داده ها و منابع فيزيكي يك فرآيند را از مداخله غيرمجاز ساير فرآيند ها حفاظت كند.</a:t>
            </a:r>
            <a:endParaRPr lang="en-US" dirty="0"/>
          </a:p>
          <a:p>
            <a:pPr marL="457200" indent="-457200" algn="just">
              <a:buFont typeface="+mj-lt"/>
              <a:buAutoNum type="arabicPeriod"/>
            </a:pPr>
            <a:r>
              <a:rPr lang="fa-IR" dirty="0"/>
              <a:t>نتايج يك فرآيند بايد مستقل </a:t>
            </a:r>
            <a:r>
              <a:rPr lang="fa-IR" dirty="0" smtClean="0"/>
              <a:t>از سرعت </a:t>
            </a:r>
            <a:r>
              <a:rPr lang="fa-IR" dirty="0"/>
              <a:t>اجراي فرآيندهايي باشد كه </a:t>
            </a:r>
            <a:r>
              <a:rPr lang="fa-IR" dirty="0" smtClean="0"/>
              <a:t>با آن </a:t>
            </a:r>
            <a:r>
              <a:rPr lang="fa-IR" dirty="0"/>
              <a:t>به طور همزمان اجرا مي شوند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30819803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3">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 calcmode="lin" valueType="num">
                                      <p:cBhvr>
                                        <p:cTn id="14"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6" dur="500"/>
                                        <p:tgtEl>
                                          <p:spTgt spid="3">
                                            <p:txEl>
                                              <p:pRg st="3" end="3"/>
                                            </p:txEl>
                                          </p:spTgt>
                                        </p:tgtEl>
                                      </p:cBhvr>
                                    </p:animEffect>
                                  </p:childTnLst>
                                </p:cTn>
                              </p:par>
                              <p:par>
                                <p:cTn id="17" presetID="53" presetClass="entr" presetSubtype="16"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1" dur="500"/>
                                        <p:tgtEl>
                                          <p:spTgt spid="3">
                                            <p:txEl>
                                              <p:pRg st="4" end="4"/>
                                            </p:txEl>
                                          </p:spTgt>
                                        </p:tgtEl>
                                      </p:cBhvr>
                                    </p:animEffect>
                                  </p:childTnLst>
                                </p:cTn>
                              </p:par>
                              <p:par>
                                <p:cTn id="22" presetID="53" presetClass="entr" presetSubtype="16"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 calcmode="lin" valueType="num">
                                      <p:cBhvr>
                                        <p:cTn id="24"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26" dur="500"/>
                                        <p:tgtEl>
                                          <p:spTgt spid="3">
                                            <p:txEl>
                                              <p:pRg st="5" end="5"/>
                                            </p:txEl>
                                          </p:spTgt>
                                        </p:tgtEl>
                                      </p:cBhvr>
                                    </p:animEffect>
                                  </p:childTnLst>
                                </p:cTn>
                              </p:par>
                              <p:par>
                                <p:cTn id="27" presetID="53" presetClass="entr" presetSubtype="16"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p:cTn id="29"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31" dur="500"/>
                                        <p:tgtEl>
                                          <p:spTgt spid="3">
                                            <p:txEl>
                                              <p:pRg st="6" end="6"/>
                                            </p:txEl>
                                          </p:spTgt>
                                        </p:tgtEl>
                                      </p:cBhvr>
                                    </p:animEffect>
                                  </p:childTnLst>
                                </p:cTn>
                              </p:par>
                              <p:par>
                                <p:cTn id="32" presetID="53" presetClass="entr" presetSubtype="16"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 calcmode="lin" valueType="num">
                                      <p:cBhvr>
                                        <p:cTn id="34"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5"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36" dur="500"/>
                                        <p:tgtEl>
                                          <p:spTgt spid="3">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p:cTn id="41"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42"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43" dur="500"/>
                                        <p:tgtEl>
                                          <p:spTgt spid="3">
                                            <p:txEl>
                                              <p:pRg st="8" end="8"/>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anim calcmode="lin" valueType="num">
                                      <p:cBhvr>
                                        <p:cTn id="48"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49"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50"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محاوره </a:t>
            </a:r>
            <a:r>
              <a:rPr lang="fa-IR" dirty="0" smtClean="0"/>
              <a:t>فرآيندها</a:t>
            </a:r>
            <a:endParaRPr lang="en-US" dirty="0"/>
          </a:p>
        </p:txBody>
      </p:sp>
      <p:sp>
        <p:nvSpPr>
          <p:cNvPr id="3" name="Content Placeholder 2"/>
          <p:cNvSpPr>
            <a:spLocks noGrp="1"/>
          </p:cNvSpPr>
          <p:nvPr>
            <p:ph idx="1"/>
          </p:nvPr>
        </p:nvSpPr>
        <p:spPr>
          <a:xfrm>
            <a:off x="304800" y="1676400"/>
            <a:ext cx="8534400" cy="1066800"/>
          </a:xfrm>
        </p:spPr>
        <p:txBody>
          <a:bodyPr>
            <a:normAutofit/>
          </a:bodyPr>
          <a:lstStyle/>
          <a:p>
            <a:pPr marL="0" indent="0" algn="just">
              <a:buNone/>
            </a:pPr>
            <a:r>
              <a:rPr lang="fa-IR" sz="2000" dirty="0"/>
              <a:t>محاوره فرآيندها را مي توان برحسب درجه آگاهي آن ها از وجود يكديگر</a:t>
            </a:r>
            <a:r>
              <a:rPr lang="fa-IR" sz="2000" dirty="0" smtClean="0"/>
              <a:t>، دسته </a:t>
            </a:r>
            <a:r>
              <a:rPr lang="fa-IR" sz="2000" dirty="0"/>
              <a:t>بندي كرد. </a:t>
            </a:r>
            <a:r>
              <a:rPr lang="fa-IR" sz="2000" dirty="0" smtClean="0"/>
              <a:t>جدول زیر سه </a:t>
            </a:r>
            <a:r>
              <a:rPr lang="fa-IR" sz="2000" dirty="0"/>
              <a:t>درجه ممكن از آگاهي فرآيندها از يكديگر و نتايج آن ها را نشان مي دهد</a:t>
            </a:r>
            <a:r>
              <a:rPr lang="fa-IR" sz="2000" dirty="0" smtClean="0"/>
              <a: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11</a:t>
            </a:fld>
            <a:endParaRPr lang="en-US"/>
          </a:p>
        </p:txBody>
      </p:sp>
      <p:graphicFrame>
        <p:nvGraphicFramePr>
          <p:cNvPr id="5" name="Group 96"/>
          <p:cNvGraphicFramePr>
            <a:graphicFrameLocks noGrp="1"/>
          </p:cNvGraphicFramePr>
          <p:nvPr>
            <p:extLst>
              <p:ext uri="{D42A27DB-BD31-4B8C-83A1-F6EECF244321}">
                <p14:modId xmlns:p14="http://schemas.microsoft.com/office/powerpoint/2010/main" val="1713110721"/>
              </p:ext>
            </p:extLst>
          </p:nvPr>
        </p:nvGraphicFramePr>
        <p:xfrm>
          <a:off x="457200" y="2743200"/>
          <a:ext cx="8046720" cy="3304034"/>
        </p:xfrm>
        <a:graphic>
          <a:graphicData uri="http://schemas.openxmlformats.org/drawingml/2006/table">
            <a:tbl>
              <a:tblPr/>
              <a:tblGrid>
                <a:gridCol w="1920240"/>
                <a:gridCol w="2194560"/>
                <a:gridCol w="640080"/>
                <a:gridCol w="3291840"/>
              </a:tblGrid>
              <a:tr h="4572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Tahoma" pitchFamily="34" charset="0"/>
                          <a:cs typeface="B Nazanin" pitchFamily="2" charset="-78"/>
                        </a:rPr>
                        <a:t>مسائل بالقوه كنترل</a:t>
                      </a:r>
                    </a:p>
                  </a:txBody>
                  <a:tcPr marT="45721" marB="4572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Tahoma" pitchFamily="34" charset="0"/>
                          <a:cs typeface="B Nazanin" pitchFamily="2" charset="-78"/>
                        </a:rPr>
                        <a:t>تأثير فرآيندها بر يكديگر</a:t>
                      </a:r>
                    </a:p>
                  </a:txBody>
                  <a:tcPr marT="45721" marB="4572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Tahoma" pitchFamily="34" charset="0"/>
                          <a:cs typeface="B Nazanin" pitchFamily="2" charset="-78"/>
                        </a:rPr>
                        <a:t>رابطه</a:t>
                      </a:r>
                    </a:p>
                  </a:txBody>
                  <a:tcPr marT="45721" marB="4572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Tahoma" pitchFamily="34" charset="0"/>
                          <a:cs typeface="B Nazanin" pitchFamily="2" charset="-78"/>
                        </a:rPr>
                        <a:t>درجه آگاهي</a:t>
                      </a:r>
                    </a:p>
                  </a:txBody>
                  <a:tcPr marT="45721" marB="4572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822960">
                <a:tc>
                  <a:txBody>
                    <a:bodyPr/>
                    <a:lstStyle/>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400" b="0" i="0" u="none" strike="noStrike" cap="none" normalizeH="0" baseline="0" smtClean="0">
                          <a:ln>
                            <a:noFill/>
                          </a:ln>
                          <a:solidFill>
                            <a:schemeClr val="tx1"/>
                          </a:solidFill>
                          <a:effectLst/>
                          <a:latin typeface="Tahoma" pitchFamily="34" charset="0"/>
                          <a:cs typeface="B Nazanin" pitchFamily="2" charset="-78"/>
                        </a:rPr>
                        <a:t>  انحصار متقابل</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400" b="0" i="0" u="none" strike="noStrike" cap="none" normalizeH="0" baseline="0" smtClean="0">
                          <a:ln>
                            <a:noFill/>
                          </a:ln>
                          <a:solidFill>
                            <a:schemeClr val="tx1"/>
                          </a:solidFill>
                          <a:effectLst/>
                          <a:latin typeface="Tahoma" pitchFamily="34" charset="0"/>
                          <a:cs typeface="B Nazanin" pitchFamily="2" charset="-78"/>
                        </a:rPr>
                        <a:t>  بن بست(منابع تجديدشدني)</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400" b="0" i="0" u="none" strike="noStrike" cap="none" normalizeH="0" baseline="0" smtClean="0">
                          <a:ln>
                            <a:noFill/>
                          </a:ln>
                          <a:solidFill>
                            <a:schemeClr val="tx1"/>
                          </a:solidFill>
                          <a:effectLst/>
                          <a:latin typeface="Tahoma" pitchFamily="34" charset="0"/>
                          <a:cs typeface="B Nazanin" pitchFamily="2" charset="-78"/>
                        </a:rPr>
                        <a:t>  گرسنگي</a:t>
                      </a:r>
                    </a:p>
                  </a:txBody>
                  <a:tcPr marT="45721" marB="4572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400" b="1" i="0" u="none" strike="noStrike" cap="none" normalizeH="0" baseline="0" dirty="0" smtClean="0">
                          <a:ln>
                            <a:noFill/>
                          </a:ln>
                          <a:solidFill>
                            <a:schemeClr val="tx1"/>
                          </a:solidFill>
                          <a:effectLst/>
                          <a:latin typeface="Tahoma" pitchFamily="34" charset="0"/>
                          <a:cs typeface="B Nazanin" pitchFamily="2" charset="-78"/>
                        </a:rPr>
                        <a:t> </a:t>
                      </a:r>
                      <a:r>
                        <a:rPr kumimoji="0" lang="fa-IR" sz="1400" b="0" i="0" u="none" strike="noStrike" cap="none" normalizeH="0" baseline="0" dirty="0" smtClean="0">
                          <a:ln>
                            <a:noFill/>
                          </a:ln>
                          <a:solidFill>
                            <a:schemeClr val="tx1"/>
                          </a:solidFill>
                          <a:effectLst/>
                          <a:latin typeface="Tahoma" pitchFamily="34" charset="0"/>
                          <a:cs typeface="B Nazanin" pitchFamily="2" charset="-78"/>
                        </a:rPr>
                        <a:t> نتايج يك فرآيند مستقل از فعاليت ساير فرآيندها است.</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  امكان تأثير در زمان بندي فرآيند.</a:t>
                      </a:r>
                      <a:endParaRPr kumimoji="0" lang="fa-IR" sz="1400" b="1" i="0" u="none" strike="noStrike" cap="none" normalizeH="0" baseline="0" dirty="0" smtClean="0">
                        <a:ln>
                          <a:noFill/>
                        </a:ln>
                        <a:solidFill>
                          <a:schemeClr val="tx1"/>
                        </a:solidFill>
                        <a:effectLst/>
                        <a:latin typeface="Tahoma" pitchFamily="34" charset="0"/>
                        <a:cs typeface="B Nazanin" pitchFamily="2" charset="-78"/>
                      </a:endParaRPr>
                    </a:p>
                  </a:txBody>
                  <a:tcPr marT="45721" marB="4572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400" b="0" i="0" u="none" strike="noStrike" cap="none" normalizeH="0" baseline="0" smtClean="0">
                          <a:ln>
                            <a:noFill/>
                          </a:ln>
                          <a:solidFill>
                            <a:schemeClr val="tx1"/>
                          </a:solidFill>
                          <a:effectLst/>
                          <a:latin typeface="Tahoma" pitchFamily="34" charset="0"/>
                          <a:cs typeface="B Nazanin" pitchFamily="2" charset="-78"/>
                        </a:rPr>
                        <a:t>رقابت</a:t>
                      </a:r>
                    </a:p>
                  </a:txBody>
                  <a:tcPr marT="45721" marB="4572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Tahoma" pitchFamily="34" charset="0"/>
                          <a:cs typeface="B Nazanin" pitchFamily="2" charset="-78"/>
                        </a:rPr>
                        <a:t>فرآيندها از يكديگر بي خبر هستند</a:t>
                      </a:r>
                    </a:p>
                  </a:txBody>
                  <a:tcPr marT="45721" marB="4572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1097280">
                <a:tc>
                  <a:txBody>
                    <a:bodyPr/>
                    <a:lstStyle/>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400" b="0" i="0" u="none" strike="noStrike" cap="none" normalizeH="0" baseline="0" smtClean="0">
                          <a:ln>
                            <a:noFill/>
                          </a:ln>
                          <a:solidFill>
                            <a:schemeClr val="tx1"/>
                          </a:solidFill>
                          <a:effectLst/>
                          <a:latin typeface="Tahoma" pitchFamily="34" charset="0"/>
                          <a:cs typeface="B Nazanin" pitchFamily="2" charset="-78"/>
                        </a:rPr>
                        <a:t> انحصار متقابل</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400" b="0" i="0" u="none" strike="noStrike" cap="none" normalizeH="0" baseline="0" smtClean="0">
                          <a:ln>
                            <a:noFill/>
                          </a:ln>
                          <a:solidFill>
                            <a:schemeClr val="tx1"/>
                          </a:solidFill>
                          <a:effectLst/>
                          <a:latin typeface="Tahoma" pitchFamily="34" charset="0"/>
                          <a:cs typeface="B Nazanin" pitchFamily="2" charset="-78"/>
                        </a:rPr>
                        <a:t>  بن بست(منابع تجديدشدني)</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400" b="0" i="0" u="none" strike="noStrike" cap="none" normalizeH="0" baseline="0" smtClean="0">
                          <a:ln>
                            <a:noFill/>
                          </a:ln>
                          <a:solidFill>
                            <a:schemeClr val="tx1"/>
                          </a:solidFill>
                          <a:effectLst/>
                          <a:latin typeface="Tahoma" pitchFamily="34" charset="0"/>
                          <a:cs typeface="B Nazanin" pitchFamily="2" charset="-78"/>
                        </a:rPr>
                        <a:t>  گرسنگي</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400" b="0" i="0" u="none" strike="noStrike" cap="none" normalizeH="0" baseline="0" smtClean="0">
                          <a:ln>
                            <a:noFill/>
                          </a:ln>
                          <a:solidFill>
                            <a:schemeClr val="tx1"/>
                          </a:solidFill>
                          <a:effectLst/>
                          <a:latin typeface="Tahoma" pitchFamily="34" charset="0"/>
                          <a:cs typeface="B Nazanin" pitchFamily="2" charset="-78"/>
                        </a:rPr>
                        <a:t>  وابستگي داده ها</a:t>
                      </a:r>
                    </a:p>
                  </a:txBody>
                  <a:tcPr marT="45721" marB="4572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  نتايج فرآيند ممكن است به اطلاعات ناشي از فرآيندهاي ديگر بستگي داشته باشد.</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  امكان تأثير در زمان بندي فرآيند.</a:t>
                      </a:r>
                    </a:p>
                  </a:txBody>
                  <a:tcPr marT="45721" marB="4572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400" b="0" i="0" u="none" strike="noStrike" cap="none" normalizeH="0" baseline="0" smtClean="0">
                          <a:ln>
                            <a:noFill/>
                          </a:ln>
                          <a:solidFill>
                            <a:schemeClr val="tx1"/>
                          </a:solidFill>
                          <a:effectLst/>
                          <a:latin typeface="Tahoma" pitchFamily="34" charset="0"/>
                          <a:cs typeface="B Nazanin" pitchFamily="2" charset="-78"/>
                        </a:rPr>
                        <a:t>همكاري از طريق اشتراك</a:t>
                      </a:r>
                    </a:p>
                  </a:txBody>
                  <a:tcPr marT="45721" marB="4572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Tahoma" pitchFamily="34" charset="0"/>
                          <a:cs typeface="B Nazanin" pitchFamily="2" charset="-78"/>
                        </a:rPr>
                        <a:t>فرآيندها به طور غيرمستقيم از يكديگر خبر دارند</a:t>
                      </a:r>
                    </a:p>
                  </a:txBody>
                  <a:tcPr marT="45721" marB="4572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914400">
                <a:tc>
                  <a:txBody>
                    <a:bodyPr/>
                    <a:lstStyle/>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 بن بست (منابع مصرفي)</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  گرسنگي</a:t>
                      </a:r>
                    </a:p>
                  </a:txBody>
                  <a:tcPr marT="45721" marB="4572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  </a:t>
                      </a:r>
                      <a:r>
                        <a:rPr kumimoji="0" lang="fa-IR" sz="1200" b="0" i="0" u="none" strike="noStrike" cap="none" normalizeH="0" baseline="0" dirty="0" smtClean="0">
                          <a:ln>
                            <a:noFill/>
                          </a:ln>
                          <a:solidFill>
                            <a:schemeClr val="tx1"/>
                          </a:solidFill>
                          <a:effectLst/>
                          <a:latin typeface="Tahoma" pitchFamily="34" charset="0"/>
                          <a:cs typeface="B Nazanin" pitchFamily="2" charset="-78"/>
                        </a:rPr>
                        <a:t>نتايج يك فرآيند ممكن است به اطلاعات ناشي از فرآيندهاي ديگر بستگي داشته باشد.</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  امكان تأثير در زمان بندي فرآيند.</a:t>
                      </a:r>
                    </a:p>
                  </a:txBody>
                  <a:tcPr marT="45721" marB="4572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400" b="0" i="0" u="none" strike="noStrike" cap="none" normalizeH="0" baseline="0" smtClean="0">
                          <a:ln>
                            <a:noFill/>
                          </a:ln>
                          <a:solidFill>
                            <a:schemeClr val="tx1"/>
                          </a:solidFill>
                          <a:effectLst/>
                          <a:latin typeface="Tahoma" pitchFamily="34" charset="0"/>
                          <a:cs typeface="B Nazanin" pitchFamily="2" charset="-78"/>
                        </a:rPr>
                        <a:t>همكاري از طريق ارتباط</a:t>
                      </a:r>
                    </a:p>
                  </a:txBody>
                  <a:tcPr marT="45721" marB="4572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Tahoma" pitchFamily="34" charset="0"/>
                          <a:cs typeface="B Nazanin" pitchFamily="2" charset="-78"/>
                        </a:rPr>
                        <a:t>فرآيندها به طور مستقيم از يكديگر خبر دارند</a:t>
                      </a:r>
                    </a:p>
                  </a:txBody>
                  <a:tcPr marT="45721" marB="4572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bl>
          </a:graphicData>
        </a:graphic>
      </p:graphicFrame>
    </p:spTree>
    <p:extLst>
      <p:ext uri="{BB962C8B-B14F-4D97-AF65-F5344CB8AC3E}">
        <p14:creationId xmlns:p14="http://schemas.microsoft.com/office/powerpoint/2010/main" val="22657627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0" fill="hold"/>
                                        <p:tgtEl>
                                          <p:spTgt spid="5"/>
                                        </p:tgtEl>
                                        <p:attrNameLst>
                                          <p:attrName>ppt_x</p:attrName>
                                        </p:attrNameLst>
                                      </p:cBhvr>
                                      <p:tavLst>
                                        <p:tav tm="0">
                                          <p:val>
                                            <p:strVal val="#ppt_x-.2"/>
                                          </p:val>
                                        </p:tav>
                                        <p:tav tm="100000">
                                          <p:val>
                                            <p:strVal val="#ppt_x"/>
                                          </p:val>
                                        </p:tav>
                                      </p:tavLst>
                                    </p:anim>
                                    <p:anim calcmode="lin" valueType="num">
                                      <p:cBhvr>
                                        <p:cTn id="8" dur="3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محاوره </a:t>
            </a:r>
            <a:r>
              <a:rPr lang="fa-IR" dirty="0" smtClean="0"/>
              <a:t>فرآيندها</a:t>
            </a:r>
            <a:endParaRPr lang="en-US" dirty="0"/>
          </a:p>
        </p:txBody>
      </p:sp>
      <p:sp>
        <p:nvSpPr>
          <p:cNvPr id="3" name="Content Placeholder 2"/>
          <p:cNvSpPr>
            <a:spLocks noGrp="1"/>
          </p:cNvSpPr>
          <p:nvPr>
            <p:ph idx="1"/>
          </p:nvPr>
        </p:nvSpPr>
        <p:spPr>
          <a:xfrm>
            <a:off x="609600" y="1676400"/>
            <a:ext cx="8077200" cy="4419600"/>
          </a:xfrm>
        </p:spPr>
        <p:txBody>
          <a:bodyPr>
            <a:normAutofit/>
          </a:bodyPr>
          <a:lstStyle/>
          <a:p>
            <a:pPr marL="777240" lvl="1" indent="-457200" algn="just">
              <a:buFont typeface="+mj-lt"/>
              <a:buAutoNum type="arabicPeriod"/>
            </a:pPr>
            <a:r>
              <a:rPr lang="fa-IR" sz="2000" b="1" dirty="0" smtClean="0"/>
              <a:t> </a:t>
            </a:r>
            <a:r>
              <a:rPr lang="fa-IR" sz="1800" b="1" dirty="0"/>
              <a:t>فرآيندها از يكديگر بي خبر </a:t>
            </a:r>
            <a:r>
              <a:rPr lang="fa-IR" sz="1800" b="1" dirty="0" smtClean="0"/>
              <a:t>هستند</a:t>
            </a:r>
            <a:r>
              <a:rPr lang="fa-IR" sz="2000" b="1" dirty="0" smtClean="0"/>
              <a:t>: </a:t>
            </a:r>
            <a:r>
              <a:rPr lang="fa-IR" sz="2000" dirty="0" smtClean="0"/>
              <a:t>اين </a:t>
            </a:r>
            <a:r>
              <a:rPr lang="fa-IR" sz="2000" dirty="0"/>
              <a:t>ها فرآيندهاي مستقلي اند كه نمي خواهند با يكديگر كار كنند</a:t>
            </a:r>
            <a:r>
              <a:rPr lang="fa-IR" sz="2000" dirty="0" smtClean="0"/>
              <a:t>.</a:t>
            </a:r>
          </a:p>
          <a:p>
            <a:pPr marL="777240" lvl="1" indent="-457200" algn="just">
              <a:buFont typeface="+mj-lt"/>
              <a:buAutoNum type="arabicPeriod"/>
            </a:pPr>
            <a:endParaRPr lang="en-US" sz="2000" dirty="0"/>
          </a:p>
          <a:p>
            <a:pPr marL="777240" lvl="1" indent="-457200" algn="just">
              <a:buFont typeface="+mj-lt"/>
              <a:buAutoNum type="arabicPeriod"/>
            </a:pPr>
            <a:r>
              <a:rPr lang="fa-IR" sz="2000" b="1" dirty="0"/>
              <a:t> </a:t>
            </a:r>
            <a:r>
              <a:rPr lang="fa-IR" sz="1800" b="1" dirty="0"/>
              <a:t>فرآيندها به طورغيرمستقيم از يكديگر خبر </a:t>
            </a:r>
            <a:r>
              <a:rPr lang="fa-IR" sz="1800" b="1" dirty="0" smtClean="0"/>
              <a:t>دارند</a:t>
            </a:r>
            <a:r>
              <a:rPr lang="fa-IR" sz="2000" b="1" dirty="0" smtClean="0"/>
              <a:t>: </a:t>
            </a:r>
            <a:r>
              <a:rPr lang="fa-IR" sz="2000" dirty="0" smtClean="0"/>
              <a:t>اين </a:t>
            </a:r>
            <a:r>
              <a:rPr lang="fa-IR" sz="2000" dirty="0"/>
              <a:t>ها فرآيندهايي هستند كه از طريق شناسه فرآيند از يكديگر خبر ندارند</a:t>
            </a:r>
            <a:r>
              <a:rPr lang="fa-IR" sz="2000" dirty="0" smtClean="0"/>
              <a:t>، اما </a:t>
            </a:r>
            <a:r>
              <a:rPr lang="fa-IR" sz="2000" dirty="0"/>
              <a:t>در دستيابي به بعضي اشيا مثل ميانگير </a:t>
            </a:r>
            <a:r>
              <a:rPr lang="en-US" sz="2000" dirty="0"/>
              <a:t>I/O</a:t>
            </a:r>
            <a:r>
              <a:rPr lang="fa-IR" sz="2000" dirty="0"/>
              <a:t> شريك هستند. اين فرآيندها از طريق شركت در اشياي مشترك، با يكديگر </a:t>
            </a:r>
            <a:r>
              <a:rPr lang="fa-IR" sz="1800" b="1" dirty="0"/>
              <a:t>همكاري</a:t>
            </a:r>
            <a:r>
              <a:rPr lang="fa-IR" sz="2000" dirty="0"/>
              <a:t> مي كنند</a:t>
            </a:r>
            <a:r>
              <a:rPr lang="fa-IR" sz="2000" dirty="0" smtClean="0"/>
              <a:t>.</a:t>
            </a:r>
          </a:p>
          <a:p>
            <a:pPr marL="777240" lvl="1" indent="-457200" algn="just">
              <a:buFont typeface="+mj-lt"/>
              <a:buAutoNum type="arabicPeriod"/>
            </a:pPr>
            <a:endParaRPr lang="en-US" sz="2000" dirty="0"/>
          </a:p>
          <a:p>
            <a:pPr marL="777240" lvl="1" indent="-457200" algn="just">
              <a:buFont typeface="+mj-lt"/>
              <a:buAutoNum type="arabicPeriod"/>
            </a:pPr>
            <a:r>
              <a:rPr lang="fa-IR" sz="2000" b="1" dirty="0"/>
              <a:t> </a:t>
            </a:r>
            <a:r>
              <a:rPr lang="fa-IR" sz="1800" b="1" dirty="0"/>
              <a:t>فرآيندها به طور مستقيم از يكديگر خبر </a:t>
            </a:r>
            <a:r>
              <a:rPr lang="fa-IR" sz="1800" b="1" dirty="0" smtClean="0"/>
              <a:t>دارند</a:t>
            </a:r>
            <a:r>
              <a:rPr lang="fa-IR" sz="2000" b="1" dirty="0" smtClean="0"/>
              <a:t>: </a:t>
            </a:r>
            <a:r>
              <a:rPr lang="fa-IR" sz="2000" dirty="0" smtClean="0"/>
              <a:t>اين </a:t>
            </a:r>
            <a:r>
              <a:rPr lang="fa-IR" sz="2000" dirty="0"/>
              <a:t>ها مي توانند ازطريق شناسه فرآيند از يكديگر باخبر باشند و براي كار مشترك بر روي فعاليت ها طراحي شوند. اين فرآيندها نيز همكاري را نشان مي دهند</a:t>
            </a:r>
            <a:r>
              <a:rPr lang="fa-IR" sz="2000" dirty="0" smtClean="0"/>
              <a:t>.</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23829083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رقابت فرآيندها براي </a:t>
            </a:r>
            <a:r>
              <a:rPr lang="fa-IR" dirty="0" smtClean="0"/>
              <a:t>منابع</a:t>
            </a:r>
            <a:endParaRPr lang="en-US" dirty="0"/>
          </a:p>
        </p:txBody>
      </p:sp>
      <p:sp>
        <p:nvSpPr>
          <p:cNvPr id="3" name="Content Placeholder 2"/>
          <p:cNvSpPr>
            <a:spLocks noGrp="1"/>
          </p:cNvSpPr>
          <p:nvPr>
            <p:ph idx="1"/>
          </p:nvPr>
        </p:nvSpPr>
        <p:spPr/>
        <p:txBody>
          <a:bodyPr>
            <a:normAutofit/>
          </a:bodyPr>
          <a:lstStyle/>
          <a:p>
            <a:pPr marL="0" indent="0" algn="just">
              <a:buNone/>
            </a:pPr>
            <a:r>
              <a:rPr lang="fa-IR" sz="2000" dirty="0"/>
              <a:t>وقتي فرآيندهاي همزمان براي استفاده از منبعي با يكديگر رقابت مي كنند، درگير مي شوند.</a:t>
            </a:r>
            <a:endParaRPr lang="en-US" sz="2000" dirty="0"/>
          </a:p>
          <a:p>
            <a:pPr marL="0" indent="0" algn="just">
              <a:buNone/>
            </a:pPr>
            <a:r>
              <a:rPr lang="fa-IR" sz="2000" dirty="0"/>
              <a:t>نمونه هايي از منابع </a:t>
            </a:r>
            <a:r>
              <a:rPr lang="fa-IR" sz="2000" dirty="0" smtClean="0"/>
              <a:t>عبارتند </a:t>
            </a:r>
            <a:r>
              <a:rPr lang="fa-IR" sz="2000" dirty="0"/>
              <a:t>از دستگاه هاي </a:t>
            </a:r>
            <a:r>
              <a:rPr lang="en-US" sz="2000" dirty="0"/>
              <a:t>I/O</a:t>
            </a:r>
            <a:r>
              <a:rPr lang="fa-IR" sz="2000" dirty="0"/>
              <a:t>، حافظه، وقت پردازنده، و ساعت سيستم. </a:t>
            </a:r>
            <a:endParaRPr lang="fa-IR" sz="2000" dirty="0" smtClean="0"/>
          </a:p>
          <a:p>
            <a:pPr marL="0" indent="0" algn="just">
              <a:buNone/>
            </a:pPr>
            <a:endParaRPr lang="en-US" sz="2000" dirty="0"/>
          </a:p>
          <a:p>
            <a:pPr marL="0" indent="0" algn="just">
              <a:buNone/>
            </a:pPr>
            <a:r>
              <a:rPr lang="fa-IR" sz="2000" dirty="0"/>
              <a:t>در مورد</a:t>
            </a:r>
            <a:r>
              <a:rPr lang="fa-IR" sz="2000" b="1" dirty="0"/>
              <a:t> </a:t>
            </a:r>
            <a:r>
              <a:rPr lang="fa-IR" sz="2000" dirty="0"/>
              <a:t>فرآيندهاي</a:t>
            </a:r>
            <a:r>
              <a:rPr lang="fa-IR" sz="2000" b="1" dirty="0"/>
              <a:t> </a:t>
            </a:r>
            <a:r>
              <a:rPr lang="fa-IR" sz="2000" dirty="0"/>
              <a:t>رقيب، بايد با سه مسئله كنترلي برخورد </a:t>
            </a:r>
            <a:r>
              <a:rPr lang="fa-IR" sz="2000" dirty="0" smtClean="0"/>
              <a:t>شود:</a:t>
            </a:r>
          </a:p>
          <a:p>
            <a:pPr marL="0" indent="0" algn="just">
              <a:buNone/>
            </a:pPr>
            <a:endParaRPr lang="fa-IR" sz="1050" dirty="0" smtClean="0"/>
          </a:p>
          <a:p>
            <a:pPr marL="1325880" lvl="3" indent="-457200">
              <a:buFont typeface="+mj-lt"/>
              <a:buAutoNum type="arabicPeriod"/>
            </a:pPr>
            <a:r>
              <a:rPr lang="fa-IR" sz="2000" b="1" dirty="0" smtClean="0"/>
              <a:t>انحصار متقابل</a:t>
            </a:r>
            <a:r>
              <a:rPr lang="fa-IR" sz="2000" dirty="0" smtClean="0"/>
              <a:t> </a:t>
            </a:r>
          </a:p>
          <a:p>
            <a:pPr marL="1325880" lvl="3" indent="-457200">
              <a:buFont typeface="+mj-lt"/>
              <a:buAutoNum type="arabicPeriod"/>
            </a:pPr>
            <a:r>
              <a:rPr lang="fa-IR" sz="2000" b="1" dirty="0" smtClean="0"/>
              <a:t>بن </a:t>
            </a:r>
            <a:r>
              <a:rPr lang="fa-IR" sz="2000" b="1" dirty="0"/>
              <a:t>بست </a:t>
            </a:r>
            <a:endParaRPr lang="fa-IR" sz="2000" b="1" dirty="0" smtClean="0"/>
          </a:p>
          <a:p>
            <a:pPr marL="1325880" lvl="3" indent="-457200">
              <a:buFont typeface="+mj-lt"/>
              <a:buAutoNum type="arabicPeriod"/>
            </a:pPr>
            <a:r>
              <a:rPr lang="fa-IR" sz="2000" b="1" dirty="0" smtClean="0"/>
              <a:t>گرسنگي</a:t>
            </a:r>
            <a:r>
              <a:rPr lang="fa-IR" sz="2000" dirty="0" smtClean="0"/>
              <a:t> </a:t>
            </a:r>
            <a:endParaRPr lang="fa-IR"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390570149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80">
                                          <p:stCondLst>
                                            <p:cond delay="0"/>
                                          </p:stCondLst>
                                        </p:cTn>
                                        <p:tgtEl>
                                          <p:spTgt spid="3">
                                            <p:txEl>
                                              <p:pRg st="3" end="3"/>
                                            </p:txEl>
                                          </p:spTgt>
                                        </p:tgtEl>
                                      </p:cBhvr>
                                    </p:animEffect>
                                    <p:anim calcmode="lin" valueType="num">
                                      <p:cBhvr>
                                        <p:cTn id="8"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3" end="3"/>
                                            </p:txEl>
                                          </p:spTgt>
                                        </p:tgtEl>
                                      </p:cBhvr>
                                      <p:to x="100000" y="60000"/>
                                    </p:animScale>
                                    <p:animScale>
                                      <p:cBhvr>
                                        <p:cTn id="14" dur="166" decel="50000">
                                          <p:stCondLst>
                                            <p:cond delay="676"/>
                                          </p:stCondLst>
                                        </p:cTn>
                                        <p:tgtEl>
                                          <p:spTgt spid="3">
                                            <p:txEl>
                                              <p:pRg st="3" end="3"/>
                                            </p:txEl>
                                          </p:spTgt>
                                        </p:tgtEl>
                                      </p:cBhvr>
                                      <p:to x="100000" y="100000"/>
                                    </p:animScale>
                                    <p:animScale>
                                      <p:cBhvr>
                                        <p:cTn id="15" dur="26">
                                          <p:stCondLst>
                                            <p:cond delay="1312"/>
                                          </p:stCondLst>
                                        </p:cTn>
                                        <p:tgtEl>
                                          <p:spTgt spid="3">
                                            <p:txEl>
                                              <p:pRg st="3" end="3"/>
                                            </p:txEl>
                                          </p:spTgt>
                                        </p:tgtEl>
                                      </p:cBhvr>
                                      <p:to x="100000" y="80000"/>
                                    </p:animScale>
                                    <p:animScale>
                                      <p:cBhvr>
                                        <p:cTn id="16" dur="166" decel="50000">
                                          <p:stCondLst>
                                            <p:cond delay="1338"/>
                                          </p:stCondLst>
                                        </p:cTn>
                                        <p:tgtEl>
                                          <p:spTgt spid="3">
                                            <p:txEl>
                                              <p:pRg st="3" end="3"/>
                                            </p:txEl>
                                          </p:spTgt>
                                        </p:tgtEl>
                                      </p:cBhvr>
                                      <p:to x="100000" y="100000"/>
                                    </p:animScale>
                                    <p:animScale>
                                      <p:cBhvr>
                                        <p:cTn id="17" dur="26">
                                          <p:stCondLst>
                                            <p:cond delay="1642"/>
                                          </p:stCondLst>
                                        </p:cTn>
                                        <p:tgtEl>
                                          <p:spTgt spid="3">
                                            <p:txEl>
                                              <p:pRg st="3" end="3"/>
                                            </p:txEl>
                                          </p:spTgt>
                                        </p:tgtEl>
                                      </p:cBhvr>
                                      <p:to x="100000" y="90000"/>
                                    </p:animScale>
                                    <p:animScale>
                                      <p:cBhvr>
                                        <p:cTn id="18" dur="166" decel="50000">
                                          <p:stCondLst>
                                            <p:cond delay="1668"/>
                                          </p:stCondLst>
                                        </p:cTn>
                                        <p:tgtEl>
                                          <p:spTgt spid="3">
                                            <p:txEl>
                                              <p:pRg st="3" end="3"/>
                                            </p:txEl>
                                          </p:spTgt>
                                        </p:tgtEl>
                                      </p:cBhvr>
                                      <p:to x="100000" y="100000"/>
                                    </p:animScale>
                                    <p:animScale>
                                      <p:cBhvr>
                                        <p:cTn id="19" dur="26">
                                          <p:stCondLst>
                                            <p:cond delay="1808"/>
                                          </p:stCondLst>
                                        </p:cTn>
                                        <p:tgtEl>
                                          <p:spTgt spid="3">
                                            <p:txEl>
                                              <p:pRg st="3" end="3"/>
                                            </p:txEl>
                                          </p:spTgt>
                                        </p:tgtEl>
                                      </p:cBhvr>
                                      <p:to x="100000" y="95000"/>
                                    </p:animScale>
                                    <p:animScale>
                                      <p:cBhvr>
                                        <p:cTn id="20" dur="166" decel="50000">
                                          <p:stCondLst>
                                            <p:cond delay="1834"/>
                                          </p:stCondLst>
                                        </p:cTn>
                                        <p:tgtEl>
                                          <p:spTgt spid="3">
                                            <p:txEl>
                                              <p:pRg st="3" end="3"/>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wipe(down)">
                                      <p:cBhvr>
                                        <p:cTn id="23" dur="580">
                                          <p:stCondLst>
                                            <p:cond delay="0"/>
                                          </p:stCondLst>
                                        </p:cTn>
                                        <p:tgtEl>
                                          <p:spTgt spid="3">
                                            <p:txEl>
                                              <p:pRg st="5" end="5"/>
                                            </p:txEl>
                                          </p:spTgt>
                                        </p:tgtEl>
                                      </p:cBhvr>
                                    </p:animEffect>
                                    <p:anim calcmode="lin" valueType="num">
                                      <p:cBhvr>
                                        <p:cTn id="24"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xEl>
                                              <p:pRg st="5" end="5"/>
                                            </p:txEl>
                                          </p:spTgt>
                                        </p:tgtEl>
                                      </p:cBhvr>
                                      <p:to x="100000" y="60000"/>
                                    </p:animScale>
                                    <p:animScale>
                                      <p:cBhvr>
                                        <p:cTn id="30" dur="166" decel="50000">
                                          <p:stCondLst>
                                            <p:cond delay="676"/>
                                          </p:stCondLst>
                                        </p:cTn>
                                        <p:tgtEl>
                                          <p:spTgt spid="3">
                                            <p:txEl>
                                              <p:pRg st="5" end="5"/>
                                            </p:txEl>
                                          </p:spTgt>
                                        </p:tgtEl>
                                      </p:cBhvr>
                                      <p:to x="100000" y="100000"/>
                                    </p:animScale>
                                    <p:animScale>
                                      <p:cBhvr>
                                        <p:cTn id="31" dur="26">
                                          <p:stCondLst>
                                            <p:cond delay="1312"/>
                                          </p:stCondLst>
                                        </p:cTn>
                                        <p:tgtEl>
                                          <p:spTgt spid="3">
                                            <p:txEl>
                                              <p:pRg st="5" end="5"/>
                                            </p:txEl>
                                          </p:spTgt>
                                        </p:tgtEl>
                                      </p:cBhvr>
                                      <p:to x="100000" y="80000"/>
                                    </p:animScale>
                                    <p:animScale>
                                      <p:cBhvr>
                                        <p:cTn id="32" dur="166" decel="50000">
                                          <p:stCondLst>
                                            <p:cond delay="1338"/>
                                          </p:stCondLst>
                                        </p:cTn>
                                        <p:tgtEl>
                                          <p:spTgt spid="3">
                                            <p:txEl>
                                              <p:pRg st="5" end="5"/>
                                            </p:txEl>
                                          </p:spTgt>
                                        </p:tgtEl>
                                      </p:cBhvr>
                                      <p:to x="100000" y="100000"/>
                                    </p:animScale>
                                    <p:animScale>
                                      <p:cBhvr>
                                        <p:cTn id="33" dur="26">
                                          <p:stCondLst>
                                            <p:cond delay="1642"/>
                                          </p:stCondLst>
                                        </p:cTn>
                                        <p:tgtEl>
                                          <p:spTgt spid="3">
                                            <p:txEl>
                                              <p:pRg st="5" end="5"/>
                                            </p:txEl>
                                          </p:spTgt>
                                        </p:tgtEl>
                                      </p:cBhvr>
                                      <p:to x="100000" y="90000"/>
                                    </p:animScale>
                                    <p:animScale>
                                      <p:cBhvr>
                                        <p:cTn id="34" dur="166" decel="50000">
                                          <p:stCondLst>
                                            <p:cond delay="1668"/>
                                          </p:stCondLst>
                                        </p:cTn>
                                        <p:tgtEl>
                                          <p:spTgt spid="3">
                                            <p:txEl>
                                              <p:pRg st="5" end="5"/>
                                            </p:txEl>
                                          </p:spTgt>
                                        </p:tgtEl>
                                      </p:cBhvr>
                                      <p:to x="100000" y="100000"/>
                                    </p:animScale>
                                    <p:animScale>
                                      <p:cBhvr>
                                        <p:cTn id="35" dur="26">
                                          <p:stCondLst>
                                            <p:cond delay="1808"/>
                                          </p:stCondLst>
                                        </p:cTn>
                                        <p:tgtEl>
                                          <p:spTgt spid="3">
                                            <p:txEl>
                                              <p:pRg st="5" end="5"/>
                                            </p:txEl>
                                          </p:spTgt>
                                        </p:tgtEl>
                                      </p:cBhvr>
                                      <p:to x="100000" y="95000"/>
                                    </p:animScale>
                                    <p:animScale>
                                      <p:cBhvr>
                                        <p:cTn id="36" dur="166" decel="50000">
                                          <p:stCondLst>
                                            <p:cond delay="1834"/>
                                          </p:stCondLst>
                                        </p:cTn>
                                        <p:tgtEl>
                                          <p:spTgt spid="3">
                                            <p:txEl>
                                              <p:pRg st="5" end="5"/>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wipe(down)">
                                      <p:cBhvr>
                                        <p:cTn id="39" dur="580">
                                          <p:stCondLst>
                                            <p:cond delay="0"/>
                                          </p:stCondLst>
                                        </p:cTn>
                                        <p:tgtEl>
                                          <p:spTgt spid="3">
                                            <p:txEl>
                                              <p:pRg st="6" end="6"/>
                                            </p:txEl>
                                          </p:spTgt>
                                        </p:tgtEl>
                                      </p:cBhvr>
                                    </p:animEffect>
                                    <p:anim calcmode="lin" valueType="num">
                                      <p:cBhvr>
                                        <p:cTn id="40"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3">
                                            <p:txEl>
                                              <p:pRg st="6" end="6"/>
                                            </p:txEl>
                                          </p:spTgt>
                                        </p:tgtEl>
                                      </p:cBhvr>
                                      <p:to x="100000" y="60000"/>
                                    </p:animScale>
                                    <p:animScale>
                                      <p:cBhvr>
                                        <p:cTn id="46" dur="166" decel="50000">
                                          <p:stCondLst>
                                            <p:cond delay="676"/>
                                          </p:stCondLst>
                                        </p:cTn>
                                        <p:tgtEl>
                                          <p:spTgt spid="3">
                                            <p:txEl>
                                              <p:pRg st="6" end="6"/>
                                            </p:txEl>
                                          </p:spTgt>
                                        </p:tgtEl>
                                      </p:cBhvr>
                                      <p:to x="100000" y="100000"/>
                                    </p:animScale>
                                    <p:animScale>
                                      <p:cBhvr>
                                        <p:cTn id="47" dur="26">
                                          <p:stCondLst>
                                            <p:cond delay="1312"/>
                                          </p:stCondLst>
                                        </p:cTn>
                                        <p:tgtEl>
                                          <p:spTgt spid="3">
                                            <p:txEl>
                                              <p:pRg st="6" end="6"/>
                                            </p:txEl>
                                          </p:spTgt>
                                        </p:tgtEl>
                                      </p:cBhvr>
                                      <p:to x="100000" y="80000"/>
                                    </p:animScale>
                                    <p:animScale>
                                      <p:cBhvr>
                                        <p:cTn id="48" dur="166" decel="50000">
                                          <p:stCondLst>
                                            <p:cond delay="1338"/>
                                          </p:stCondLst>
                                        </p:cTn>
                                        <p:tgtEl>
                                          <p:spTgt spid="3">
                                            <p:txEl>
                                              <p:pRg st="6" end="6"/>
                                            </p:txEl>
                                          </p:spTgt>
                                        </p:tgtEl>
                                      </p:cBhvr>
                                      <p:to x="100000" y="100000"/>
                                    </p:animScale>
                                    <p:animScale>
                                      <p:cBhvr>
                                        <p:cTn id="49" dur="26">
                                          <p:stCondLst>
                                            <p:cond delay="1642"/>
                                          </p:stCondLst>
                                        </p:cTn>
                                        <p:tgtEl>
                                          <p:spTgt spid="3">
                                            <p:txEl>
                                              <p:pRg st="6" end="6"/>
                                            </p:txEl>
                                          </p:spTgt>
                                        </p:tgtEl>
                                      </p:cBhvr>
                                      <p:to x="100000" y="90000"/>
                                    </p:animScale>
                                    <p:animScale>
                                      <p:cBhvr>
                                        <p:cTn id="50" dur="166" decel="50000">
                                          <p:stCondLst>
                                            <p:cond delay="1668"/>
                                          </p:stCondLst>
                                        </p:cTn>
                                        <p:tgtEl>
                                          <p:spTgt spid="3">
                                            <p:txEl>
                                              <p:pRg st="6" end="6"/>
                                            </p:txEl>
                                          </p:spTgt>
                                        </p:tgtEl>
                                      </p:cBhvr>
                                      <p:to x="100000" y="100000"/>
                                    </p:animScale>
                                    <p:animScale>
                                      <p:cBhvr>
                                        <p:cTn id="51" dur="26">
                                          <p:stCondLst>
                                            <p:cond delay="1808"/>
                                          </p:stCondLst>
                                        </p:cTn>
                                        <p:tgtEl>
                                          <p:spTgt spid="3">
                                            <p:txEl>
                                              <p:pRg st="6" end="6"/>
                                            </p:txEl>
                                          </p:spTgt>
                                        </p:tgtEl>
                                      </p:cBhvr>
                                      <p:to x="100000" y="95000"/>
                                    </p:animScale>
                                    <p:animScale>
                                      <p:cBhvr>
                                        <p:cTn id="52" dur="166" decel="50000">
                                          <p:stCondLst>
                                            <p:cond delay="1834"/>
                                          </p:stCondLst>
                                        </p:cTn>
                                        <p:tgtEl>
                                          <p:spTgt spid="3">
                                            <p:txEl>
                                              <p:pRg st="6" end="6"/>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Effect transition="in" filter="wipe(down)">
                                      <p:cBhvr>
                                        <p:cTn id="55" dur="580">
                                          <p:stCondLst>
                                            <p:cond delay="0"/>
                                          </p:stCondLst>
                                        </p:cTn>
                                        <p:tgtEl>
                                          <p:spTgt spid="3">
                                            <p:txEl>
                                              <p:pRg st="7" end="7"/>
                                            </p:txEl>
                                          </p:spTgt>
                                        </p:tgtEl>
                                      </p:cBhvr>
                                    </p:animEffect>
                                    <p:anim calcmode="lin" valueType="num">
                                      <p:cBhvr>
                                        <p:cTn id="56"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3">
                                            <p:txEl>
                                              <p:pRg st="7" end="7"/>
                                            </p:txEl>
                                          </p:spTgt>
                                        </p:tgtEl>
                                      </p:cBhvr>
                                      <p:to x="100000" y="60000"/>
                                    </p:animScale>
                                    <p:animScale>
                                      <p:cBhvr>
                                        <p:cTn id="62" dur="166" decel="50000">
                                          <p:stCondLst>
                                            <p:cond delay="676"/>
                                          </p:stCondLst>
                                        </p:cTn>
                                        <p:tgtEl>
                                          <p:spTgt spid="3">
                                            <p:txEl>
                                              <p:pRg st="7" end="7"/>
                                            </p:txEl>
                                          </p:spTgt>
                                        </p:tgtEl>
                                      </p:cBhvr>
                                      <p:to x="100000" y="100000"/>
                                    </p:animScale>
                                    <p:animScale>
                                      <p:cBhvr>
                                        <p:cTn id="63" dur="26">
                                          <p:stCondLst>
                                            <p:cond delay="1312"/>
                                          </p:stCondLst>
                                        </p:cTn>
                                        <p:tgtEl>
                                          <p:spTgt spid="3">
                                            <p:txEl>
                                              <p:pRg st="7" end="7"/>
                                            </p:txEl>
                                          </p:spTgt>
                                        </p:tgtEl>
                                      </p:cBhvr>
                                      <p:to x="100000" y="80000"/>
                                    </p:animScale>
                                    <p:animScale>
                                      <p:cBhvr>
                                        <p:cTn id="64" dur="166" decel="50000">
                                          <p:stCondLst>
                                            <p:cond delay="1338"/>
                                          </p:stCondLst>
                                        </p:cTn>
                                        <p:tgtEl>
                                          <p:spTgt spid="3">
                                            <p:txEl>
                                              <p:pRg st="7" end="7"/>
                                            </p:txEl>
                                          </p:spTgt>
                                        </p:tgtEl>
                                      </p:cBhvr>
                                      <p:to x="100000" y="100000"/>
                                    </p:animScale>
                                    <p:animScale>
                                      <p:cBhvr>
                                        <p:cTn id="65" dur="26">
                                          <p:stCondLst>
                                            <p:cond delay="1642"/>
                                          </p:stCondLst>
                                        </p:cTn>
                                        <p:tgtEl>
                                          <p:spTgt spid="3">
                                            <p:txEl>
                                              <p:pRg st="7" end="7"/>
                                            </p:txEl>
                                          </p:spTgt>
                                        </p:tgtEl>
                                      </p:cBhvr>
                                      <p:to x="100000" y="90000"/>
                                    </p:animScale>
                                    <p:animScale>
                                      <p:cBhvr>
                                        <p:cTn id="66" dur="166" decel="50000">
                                          <p:stCondLst>
                                            <p:cond delay="1668"/>
                                          </p:stCondLst>
                                        </p:cTn>
                                        <p:tgtEl>
                                          <p:spTgt spid="3">
                                            <p:txEl>
                                              <p:pRg st="7" end="7"/>
                                            </p:txEl>
                                          </p:spTgt>
                                        </p:tgtEl>
                                      </p:cBhvr>
                                      <p:to x="100000" y="100000"/>
                                    </p:animScale>
                                    <p:animScale>
                                      <p:cBhvr>
                                        <p:cTn id="67" dur="26">
                                          <p:stCondLst>
                                            <p:cond delay="1808"/>
                                          </p:stCondLst>
                                        </p:cTn>
                                        <p:tgtEl>
                                          <p:spTgt spid="3">
                                            <p:txEl>
                                              <p:pRg st="7" end="7"/>
                                            </p:txEl>
                                          </p:spTgt>
                                        </p:tgtEl>
                                      </p:cBhvr>
                                      <p:to x="100000" y="95000"/>
                                    </p:animScale>
                                    <p:animScale>
                                      <p:cBhvr>
                                        <p:cTn id="68" dur="166" decel="50000">
                                          <p:stCondLst>
                                            <p:cond delay="1834"/>
                                          </p:stCondLst>
                                        </p:cTn>
                                        <p:tgtEl>
                                          <p:spTgt spid="3">
                                            <p:txEl>
                                              <p:pRg st="7" end="7"/>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914400"/>
          </a:xfrm>
        </p:spPr>
        <p:txBody>
          <a:bodyPr/>
          <a:lstStyle/>
          <a:p>
            <a:r>
              <a:rPr lang="fa-IR" sz="3200" b="0" dirty="0"/>
              <a:t>رقابت فرآيندها براي </a:t>
            </a:r>
            <a:r>
              <a:rPr lang="fa-IR" sz="3200" b="0" dirty="0" smtClean="0"/>
              <a:t>منابع: </a:t>
            </a:r>
            <a:r>
              <a:rPr lang="fa-IR" dirty="0"/>
              <a:t>انحصار متقابل </a:t>
            </a:r>
            <a:endParaRPr lang="en-US" dirty="0"/>
          </a:p>
        </p:txBody>
      </p:sp>
      <p:sp>
        <p:nvSpPr>
          <p:cNvPr id="3" name="Content Placeholder 2"/>
          <p:cNvSpPr>
            <a:spLocks noGrp="1"/>
          </p:cNvSpPr>
          <p:nvPr>
            <p:ph idx="1"/>
          </p:nvPr>
        </p:nvSpPr>
        <p:spPr>
          <a:xfrm>
            <a:off x="228600" y="1600200"/>
            <a:ext cx="8610600" cy="4419600"/>
          </a:xfrm>
        </p:spPr>
        <p:txBody>
          <a:bodyPr>
            <a:normAutofit/>
          </a:bodyPr>
          <a:lstStyle/>
          <a:p>
            <a:pPr marL="0" indent="0" algn="just">
              <a:buNone/>
            </a:pPr>
            <a:r>
              <a:rPr lang="fa-IR" sz="2000" dirty="0" smtClean="0"/>
              <a:t>فرض </a:t>
            </a:r>
            <a:r>
              <a:rPr lang="fa-IR" sz="2000" dirty="0"/>
              <a:t>كنيد دو يا چند فرآيند بخواهند به يك </a:t>
            </a:r>
            <a:r>
              <a:rPr lang="fa-IR" sz="2000" dirty="0" smtClean="0"/>
              <a:t>منبع، </a:t>
            </a:r>
            <a:r>
              <a:rPr lang="fa-IR" sz="2000" dirty="0"/>
              <a:t>مثل چابگر دستيابي داشته باشند</a:t>
            </a:r>
            <a:r>
              <a:rPr lang="fa-IR" sz="2000" dirty="0" smtClean="0"/>
              <a:t>. </a:t>
            </a:r>
          </a:p>
          <a:p>
            <a:pPr marL="0" indent="0" algn="just">
              <a:buNone/>
            </a:pPr>
            <a:endParaRPr lang="fa-IR" sz="2000" dirty="0" smtClean="0"/>
          </a:p>
          <a:p>
            <a:pPr marL="0" indent="0" algn="just">
              <a:buNone/>
            </a:pPr>
            <a:r>
              <a:rPr lang="fa-IR" sz="2000" dirty="0" smtClean="0"/>
              <a:t>در طول اجرا هر یک از فرایندها فرمان هایی را برای دریافت اطلاعات وضعیت، ارسال یا دریافت داده ها، به آن دستگاه ورودی و خروجی ارسال می کنند. چنین منبعی را </a:t>
            </a:r>
            <a:r>
              <a:rPr lang="fa-IR" sz="2000" b="1" dirty="0" smtClean="0"/>
              <a:t>منبع بحرانی </a:t>
            </a:r>
            <a:r>
              <a:rPr lang="fa-IR" sz="2000" dirty="0" smtClean="0"/>
              <a:t>و بخشی از برنامه که از آن استفاده می کند را </a:t>
            </a:r>
            <a:r>
              <a:rPr lang="fa-IR" sz="2000" b="1" dirty="0" smtClean="0"/>
              <a:t>بخش بحرانی </a:t>
            </a:r>
            <a:r>
              <a:rPr lang="fa-IR" sz="2000" dirty="0" smtClean="0"/>
              <a:t>آن برنامه می گوییم.</a:t>
            </a:r>
          </a:p>
          <a:p>
            <a:pPr marL="0" indent="0" algn="just">
              <a:buNone/>
            </a:pPr>
            <a:endParaRPr lang="fa-IR" sz="2000" dirty="0" smtClean="0"/>
          </a:p>
          <a:p>
            <a:pPr marL="0" indent="0" algn="just">
              <a:buNone/>
            </a:pPr>
            <a:r>
              <a:rPr lang="fa-IR" sz="2000" dirty="0" smtClean="0"/>
              <a:t>مهم این است که فقط یک برنامه مجاز باشد تا در بخش بحرانی خود باشد. </a:t>
            </a:r>
          </a:p>
          <a:p>
            <a:pPr marL="0" indent="0" algn="just">
              <a:buNone/>
            </a:pPr>
            <a:endParaRPr lang="fa-IR" sz="2000" dirty="0" smtClean="0"/>
          </a:p>
          <a:p>
            <a:pPr marL="0" indent="0" algn="just">
              <a:buNone/>
            </a:pPr>
            <a:r>
              <a:rPr lang="fa-IR" sz="2000" dirty="0" smtClean="0"/>
              <a:t>برای مثال در مورد چاپگر، ما می خواهیم هر فرایندی کنترل چاپگر را در طی چاپ کل یک پرونده در اختیار داشته باشد. در غیر این صورت، خطوط خروجی فرایندهای رقیب، در بین یکدیگر قرار خواهند گرفت.</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13625623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p:cTn id="7"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randombar(horizontal)">
                                      <p:cBhvr>
                                        <p:cTn id="1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a:xfrm>
            <a:off x="609600" y="6096000"/>
            <a:ext cx="7772400" cy="1524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457200"/>
            <a:ext cx="7543800" cy="838200"/>
          </a:xfrm>
        </p:spPr>
        <p:txBody>
          <a:bodyPr/>
          <a:lstStyle/>
          <a:p>
            <a:r>
              <a:rPr lang="fa-IR" sz="3200" b="0" dirty="0"/>
              <a:t>رقابت فرآيندها براي </a:t>
            </a:r>
            <a:r>
              <a:rPr lang="fa-IR" sz="3200" b="0" dirty="0" smtClean="0"/>
              <a:t>منابع: </a:t>
            </a:r>
            <a:r>
              <a:rPr lang="fa-IR" dirty="0"/>
              <a:t>بن بست </a:t>
            </a:r>
            <a:endParaRPr lang="en-US" dirty="0"/>
          </a:p>
        </p:txBody>
      </p:sp>
      <p:sp>
        <p:nvSpPr>
          <p:cNvPr id="3" name="Content Placeholder 2"/>
          <p:cNvSpPr>
            <a:spLocks noGrp="1"/>
          </p:cNvSpPr>
          <p:nvPr>
            <p:ph idx="1"/>
          </p:nvPr>
        </p:nvSpPr>
        <p:spPr>
          <a:xfrm>
            <a:off x="408681" y="1457563"/>
            <a:ext cx="8153400" cy="4267200"/>
          </a:xfrm>
        </p:spPr>
        <p:txBody>
          <a:bodyPr>
            <a:normAutofit fontScale="92500" lnSpcReduction="10000"/>
          </a:bodyPr>
          <a:lstStyle/>
          <a:p>
            <a:pPr marL="0" indent="0" algn="just">
              <a:buNone/>
            </a:pPr>
            <a:r>
              <a:rPr lang="fa-IR" sz="2000" dirty="0" smtClean="0"/>
              <a:t>دو فرآيند </a:t>
            </a:r>
            <a:r>
              <a:rPr lang="en-US" sz="2000" dirty="0" smtClean="0"/>
              <a:t>P1</a:t>
            </a:r>
            <a:r>
              <a:rPr lang="fa-IR" sz="2000" dirty="0" smtClean="0"/>
              <a:t> و </a:t>
            </a:r>
            <a:r>
              <a:rPr lang="en-US" sz="2000" dirty="0" smtClean="0"/>
              <a:t>P2</a:t>
            </a:r>
            <a:r>
              <a:rPr lang="fa-IR" sz="2000" dirty="0" smtClean="0"/>
              <a:t> و دو منبع بحرانی </a:t>
            </a:r>
            <a:r>
              <a:rPr lang="en-US" sz="2000" dirty="0" smtClean="0"/>
              <a:t>R1</a:t>
            </a:r>
            <a:r>
              <a:rPr lang="fa-IR" sz="2000" dirty="0" smtClean="0"/>
              <a:t> و </a:t>
            </a:r>
            <a:r>
              <a:rPr lang="en-US" sz="2000" dirty="0" smtClean="0"/>
              <a:t>R2</a:t>
            </a:r>
            <a:r>
              <a:rPr lang="fa-IR" sz="2000" dirty="0" smtClean="0"/>
              <a:t> را در نظر بگیرید.</a:t>
            </a:r>
          </a:p>
          <a:p>
            <a:pPr marL="0" indent="0" algn="just">
              <a:buNone/>
            </a:pPr>
            <a:endParaRPr lang="fa-IR" sz="2000" dirty="0" smtClean="0"/>
          </a:p>
          <a:p>
            <a:pPr marL="0" indent="0" algn="just">
              <a:buNone/>
            </a:pPr>
            <a:r>
              <a:rPr lang="fa-IR" sz="2000" dirty="0" smtClean="0"/>
              <a:t>فرض کنید هر یک از فرایند ها برای انجام عمل خود نیاز به هر دو منبع دارند. </a:t>
            </a:r>
          </a:p>
          <a:p>
            <a:pPr marL="0" indent="0" algn="just">
              <a:buNone/>
            </a:pPr>
            <a:endParaRPr lang="fa-IR" sz="2000" dirty="0" smtClean="0"/>
          </a:p>
          <a:p>
            <a:pPr marL="0" indent="0" algn="just">
              <a:buNone/>
            </a:pPr>
            <a:r>
              <a:rPr lang="fa-IR" sz="2000" dirty="0" smtClean="0"/>
              <a:t>ممکن است شرایط زیر پیش آید که توسط سیستم عامل، منبع </a:t>
            </a:r>
            <a:r>
              <a:rPr lang="en-US" sz="2000" dirty="0" smtClean="0"/>
              <a:t>R1</a:t>
            </a:r>
            <a:r>
              <a:rPr lang="fa-IR" sz="2000" dirty="0" smtClean="0"/>
              <a:t> به فرایند </a:t>
            </a:r>
            <a:r>
              <a:rPr lang="en-US" sz="2000" dirty="0" smtClean="0"/>
              <a:t>P2</a:t>
            </a:r>
            <a:r>
              <a:rPr lang="fa-IR" sz="2000" dirty="0" smtClean="0"/>
              <a:t> و منبع </a:t>
            </a:r>
            <a:r>
              <a:rPr lang="en-US" sz="2000" dirty="0" smtClean="0"/>
              <a:t>R2</a:t>
            </a:r>
            <a:r>
              <a:rPr lang="fa-IR" sz="2000" dirty="0" smtClean="0"/>
              <a:t> به فرایند </a:t>
            </a:r>
            <a:r>
              <a:rPr lang="en-US" sz="2000" dirty="0" smtClean="0"/>
              <a:t>P1</a:t>
            </a:r>
            <a:r>
              <a:rPr lang="fa-IR" sz="2000" dirty="0" smtClean="0"/>
              <a:t> تخصیص داده شده باشد.</a:t>
            </a:r>
          </a:p>
          <a:p>
            <a:pPr marL="0" indent="0" algn="just">
              <a:buNone/>
            </a:pPr>
            <a:endParaRPr lang="fa-IR" sz="2000" dirty="0" smtClean="0"/>
          </a:p>
          <a:p>
            <a:pPr marL="0" indent="0" algn="just">
              <a:buNone/>
            </a:pPr>
            <a:r>
              <a:rPr lang="fa-IR" sz="2000" dirty="0" smtClean="0"/>
              <a:t>هر یک از این دو فرایند منتظر منبع دیگر است.</a:t>
            </a:r>
          </a:p>
          <a:p>
            <a:pPr marL="0" indent="0" algn="just">
              <a:buNone/>
            </a:pPr>
            <a:endParaRPr lang="fa-IR" sz="2000" dirty="0" smtClean="0"/>
          </a:p>
          <a:p>
            <a:pPr marL="0" indent="0" algn="just">
              <a:buNone/>
            </a:pPr>
            <a:r>
              <a:rPr lang="fa-IR" sz="2000" dirty="0" smtClean="0"/>
              <a:t>هیچ کدام از فرایندها منبع فعلی که در اختیار دارند را رها نمی کنند تا اینکه منبع دیگر را دریافت کنند و بخش بحرانی خود را انجام دهند. </a:t>
            </a:r>
          </a:p>
          <a:p>
            <a:pPr marL="0" indent="0" algn="just">
              <a:buNone/>
            </a:pPr>
            <a:endParaRPr lang="fa-IR" sz="2000" dirty="0" smtClean="0"/>
          </a:p>
          <a:p>
            <a:pPr marL="0" indent="0" algn="just">
              <a:buNone/>
            </a:pPr>
            <a:r>
              <a:rPr lang="fa-IR" sz="2000" dirty="0" smtClean="0"/>
              <a:t>هر دو فرایند در بن بست هستند.</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15</a:t>
            </a:fld>
            <a:endParaRPr lang="en-US"/>
          </a:p>
        </p:txBody>
      </p:sp>
      <p:sp>
        <p:nvSpPr>
          <p:cNvPr id="5" name="Oval 4"/>
          <p:cNvSpPr/>
          <p:nvPr/>
        </p:nvSpPr>
        <p:spPr>
          <a:xfrm>
            <a:off x="685800" y="5664783"/>
            <a:ext cx="762000" cy="685800"/>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1">
                    <a:lumMod val="50000"/>
                  </a:schemeClr>
                </a:solidFill>
              </a:rPr>
              <a:t>P1</a:t>
            </a:r>
            <a:endParaRPr lang="en-US" b="1" dirty="0">
              <a:solidFill>
                <a:schemeClr val="accent1">
                  <a:lumMod val="50000"/>
                </a:schemeClr>
              </a:solidFill>
            </a:endParaRPr>
          </a:p>
        </p:txBody>
      </p:sp>
      <p:sp>
        <p:nvSpPr>
          <p:cNvPr id="6" name="Oval 5"/>
          <p:cNvSpPr/>
          <p:nvPr/>
        </p:nvSpPr>
        <p:spPr>
          <a:xfrm>
            <a:off x="4495800" y="5550483"/>
            <a:ext cx="762000" cy="685800"/>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1">
                    <a:lumMod val="50000"/>
                  </a:schemeClr>
                </a:solidFill>
              </a:rPr>
              <a:t>P2</a:t>
            </a:r>
            <a:endParaRPr lang="en-US" b="1" dirty="0">
              <a:solidFill>
                <a:schemeClr val="accent1">
                  <a:lumMod val="50000"/>
                </a:schemeClr>
              </a:solidFill>
            </a:endParaRPr>
          </a:p>
        </p:txBody>
      </p:sp>
      <p:sp>
        <p:nvSpPr>
          <p:cNvPr id="7" name="Rectangle 6"/>
          <p:cNvSpPr/>
          <p:nvPr/>
        </p:nvSpPr>
        <p:spPr>
          <a:xfrm>
            <a:off x="2590800" y="5207583"/>
            <a:ext cx="838200" cy="4572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1">
                    <a:lumMod val="50000"/>
                  </a:schemeClr>
                </a:solidFill>
              </a:rPr>
              <a:t>R1</a:t>
            </a:r>
            <a:endParaRPr lang="en-US" b="1" dirty="0">
              <a:solidFill>
                <a:schemeClr val="accent1">
                  <a:lumMod val="50000"/>
                </a:schemeClr>
              </a:solidFill>
            </a:endParaRPr>
          </a:p>
        </p:txBody>
      </p:sp>
      <p:sp>
        <p:nvSpPr>
          <p:cNvPr id="8" name="Rectangle 7"/>
          <p:cNvSpPr/>
          <p:nvPr/>
        </p:nvSpPr>
        <p:spPr>
          <a:xfrm>
            <a:off x="2590800" y="6350583"/>
            <a:ext cx="838200" cy="4572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1">
                    <a:lumMod val="50000"/>
                  </a:schemeClr>
                </a:solidFill>
              </a:rPr>
              <a:t>R2</a:t>
            </a:r>
            <a:endParaRPr lang="en-US" b="1" dirty="0">
              <a:solidFill>
                <a:schemeClr val="accent1">
                  <a:lumMod val="50000"/>
                </a:schemeClr>
              </a:solidFill>
            </a:endParaRPr>
          </a:p>
        </p:txBody>
      </p:sp>
      <p:cxnSp>
        <p:nvCxnSpPr>
          <p:cNvPr id="10" name="Straight Arrow Connector 9"/>
          <p:cNvCxnSpPr>
            <a:stCxn id="8" idx="1"/>
            <a:endCxn id="5" idx="5"/>
          </p:cNvCxnSpPr>
          <p:nvPr/>
        </p:nvCxnSpPr>
        <p:spPr>
          <a:xfrm flipH="1" flipV="1">
            <a:off x="1336208" y="6250150"/>
            <a:ext cx="1254592" cy="329033"/>
          </a:xfrm>
          <a:prstGeom prst="straightConnector1">
            <a:avLst/>
          </a:prstGeom>
          <a:ln w="1905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endCxn id="6" idx="1"/>
          </p:cNvCxnSpPr>
          <p:nvPr/>
        </p:nvCxnSpPr>
        <p:spPr>
          <a:xfrm>
            <a:off x="3429000" y="5436184"/>
            <a:ext cx="1178392" cy="214732"/>
          </a:xfrm>
          <a:prstGeom prst="straightConnector1">
            <a:avLst/>
          </a:prstGeom>
          <a:ln w="1905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6" idx="3"/>
          </p:cNvCxnSpPr>
          <p:nvPr/>
        </p:nvCxnSpPr>
        <p:spPr>
          <a:xfrm flipH="1">
            <a:off x="3429001" y="6135850"/>
            <a:ext cx="1178391" cy="443333"/>
          </a:xfrm>
          <a:prstGeom prst="straightConnector1">
            <a:avLst/>
          </a:prstGeom>
          <a:ln w="19050">
            <a:solidFill>
              <a:schemeClr val="accent1">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7"/>
          </p:cNvCxnSpPr>
          <p:nvPr/>
        </p:nvCxnSpPr>
        <p:spPr>
          <a:xfrm flipV="1">
            <a:off x="1336208" y="5436184"/>
            <a:ext cx="1254592" cy="329032"/>
          </a:xfrm>
          <a:prstGeom prst="straightConnector1">
            <a:avLst/>
          </a:prstGeom>
          <a:ln w="19050">
            <a:solidFill>
              <a:schemeClr val="accent1">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rot="20529145">
            <a:off x="1490649" y="5251516"/>
            <a:ext cx="736099" cy="369332"/>
          </a:xfrm>
          <a:prstGeom prst="rect">
            <a:avLst/>
          </a:prstGeom>
          <a:noFill/>
        </p:spPr>
        <p:txBody>
          <a:bodyPr wrap="none" rtlCol="0">
            <a:spAutoFit/>
          </a:bodyPr>
          <a:lstStyle/>
          <a:p>
            <a:r>
              <a:rPr lang="fa-IR" dirty="0" smtClean="0">
                <a:cs typeface="B Nazanin" pitchFamily="2" charset="-78"/>
              </a:rPr>
              <a:t>متقاضی</a:t>
            </a:r>
            <a:endParaRPr lang="en-US" dirty="0">
              <a:cs typeface="B Nazanin" pitchFamily="2" charset="-78"/>
            </a:endParaRPr>
          </a:p>
        </p:txBody>
      </p:sp>
      <p:sp>
        <p:nvSpPr>
          <p:cNvPr id="20" name="TextBox 19"/>
          <p:cNvSpPr txBox="1"/>
          <p:nvPr/>
        </p:nvSpPr>
        <p:spPr>
          <a:xfrm rot="20529145">
            <a:off x="3650147" y="5997298"/>
            <a:ext cx="736099" cy="369332"/>
          </a:xfrm>
          <a:prstGeom prst="rect">
            <a:avLst/>
          </a:prstGeom>
          <a:noFill/>
        </p:spPr>
        <p:txBody>
          <a:bodyPr wrap="none" rtlCol="0">
            <a:spAutoFit/>
          </a:bodyPr>
          <a:lstStyle/>
          <a:p>
            <a:r>
              <a:rPr lang="fa-IR" dirty="0" smtClean="0">
                <a:cs typeface="B Nazanin" pitchFamily="2" charset="-78"/>
              </a:rPr>
              <a:t>متقاضی</a:t>
            </a:r>
            <a:endParaRPr lang="en-US" dirty="0">
              <a:cs typeface="B Nazanin" pitchFamily="2" charset="-78"/>
            </a:endParaRPr>
          </a:p>
        </p:txBody>
      </p:sp>
      <p:sp>
        <p:nvSpPr>
          <p:cNvPr id="21" name="TextBox 20"/>
          <p:cNvSpPr txBox="1"/>
          <p:nvPr/>
        </p:nvSpPr>
        <p:spPr>
          <a:xfrm rot="637342">
            <a:off x="3638906" y="5159286"/>
            <a:ext cx="819455" cy="369332"/>
          </a:xfrm>
          <a:prstGeom prst="rect">
            <a:avLst/>
          </a:prstGeom>
          <a:noFill/>
        </p:spPr>
        <p:txBody>
          <a:bodyPr wrap="none" rtlCol="0">
            <a:spAutoFit/>
          </a:bodyPr>
          <a:lstStyle/>
          <a:p>
            <a:r>
              <a:rPr lang="fa-IR" dirty="0" smtClean="0">
                <a:cs typeface="B Nazanin" pitchFamily="2" charset="-78"/>
              </a:rPr>
              <a:t>در اختیار</a:t>
            </a:r>
            <a:endParaRPr lang="en-US" dirty="0">
              <a:cs typeface="B Nazanin" pitchFamily="2" charset="-78"/>
            </a:endParaRPr>
          </a:p>
        </p:txBody>
      </p:sp>
      <p:sp>
        <p:nvSpPr>
          <p:cNvPr id="22" name="TextBox 21"/>
          <p:cNvSpPr txBox="1"/>
          <p:nvPr/>
        </p:nvSpPr>
        <p:spPr>
          <a:xfrm rot="970818">
            <a:off x="1635430" y="6080045"/>
            <a:ext cx="819455" cy="369332"/>
          </a:xfrm>
          <a:prstGeom prst="rect">
            <a:avLst/>
          </a:prstGeom>
          <a:noFill/>
        </p:spPr>
        <p:txBody>
          <a:bodyPr wrap="none" rtlCol="0">
            <a:spAutoFit/>
          </a:bodyPr>
          <a:lstStyle/>
          <a:p>
            <a:r>
              <a:rPr lang="fa-IR" dirty="0" smtClean="0">
                <a:cs typeface="B Nazanin" pitchFamily="2" charset="-78"/>
              </a:rPr>
              <a:t>در اختیار</a:t>
            </a:r>
            <a:endParaRPr lang="en-US" dirty="0">
              <a:cs typeface="B Nazanin" pitchFamily="2" charset="-78"/>
            </a:endParaRPr>
          </a:p>
        </p:txBody>
      </p:sp>
    </p:spTree>
    <p:extLst>
      <p:ext uri="{BB962C8B-B14F-4D97-AF65-F5344CB8AC3E}">
        <p14:creationId xmlns:p14="http://schemas.microsoft.com/office/powerpoint/2010/main" val="3767537743"/>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838200"/>
          </a:xfrm>
        </p:spPr>
        <p:txBody>
          <a:bodyPr/>
          <a:lstStyle/>
          <a:p>
            <a:r>
              <a:rPr lang="fa-IR" sz="3200" b="0" dirty="0"/>
              <a:t>رقابت فرآيندها براي </a:t>
            </a:r>
            <a:r>
              <a:rPr lang="fa-IR" sz="3200" b="0" dirty="0" smtClean="0"/>
              <a:t>منابع: </a:t>
            </a:r>
            <a:r>
              <a:rPr lang="fa-IR" dirty="0"/>
              <a:t>گرسنگي</a:t>
            </a:r>
            <a:endParaRPr lang="en-US" dirty="0"/>
          </a:p>
        </p:txBody>
      </p:sp>
      <p:sp>
        <p:nvSpPr>
          <p:cNvPr id="3" name="Content Placeholder 2"/>
          <p:cNvSpPr>
            <a:spLocks noGrp="1"/>
          </p:cNvSpPr>
          <p:nvPr>
            <p:ph idx="1"/>
          </p:nvPr>
        </p:nvSpPr>
        <p:spPr>
          <a:xfrm>
            <a:off x="3352800" y="1676400"/>
            <a:ext cx="5562600" cy="4419600"/>
          </a:xfrm>
        </p:spPr>
        <p:txBody>
          <a:bodyPr>
            <a:normAutofit fontScale="92500" lnSpcReduction="10000"/>
          </a:bodyPr>
          <a:lstStyle/>
          <a:p>
            <a:pPr marL="0" indent="0" algn="just">
              <a:buNone/>
            </a:pPr>
            <a:r>
              <a:rPr lang="fa-IR" sz="2000" dirty="0" smtClean="0"/>
              <a:t>فرض کنید هر یک از سه فرایند </a:t>
            </a:r>
            <a:r>
              <a:rPr lang="en-US" sz="2000" dirty="0" smtClean="0"/>
              <a:t>P1</a:t>
            </a:r>
            <a:r>
              <a:rPr lang="fa-IR" sz="2000" dirty="0"/>
              <a:t> </a:t>
            </a:r>
            <a:r>
              <a:rPr lang="fa-IR" sz="2000" dirty="0" smtClean="0"/>
              <a:t>، </a:t>
            </a:r>
            <a:r>
              <a:rPr lang="en-US" sz="2000" dirty="0" smtClean="0"/>
              <a:t>P2</a:t>
            </a:r>
            <a:r>
              <a:rPr lang="fa-IR" sz="2000" dirty="0" smtClean="0"/>
              <a:t> و </a:t>
            </a:r>
            <a:r>
              <a:rPr lang="en-US" sz="2000" dirty="0" smtClean="0"/>
              <a:t>P3</a:t>
            </a:r>
            <a:r>
              <a:rPr lang="fa-IR" sz="2000" dirty="0" smtClean="0"/>
              <a:t> متناوباً نیازمند دسترسی به منبع </a:t>
            </a:r>
            <a:r>
              <a:rPr lang="en-US" sz="2000" dirty="0" smtClean="0"/>
              <a:t>R</a:t>
            </a:r>
            <a:r>
              <a:rPr lang="fa-IR" sz="2000" dirty="0" smtClean="0"/>
              <a:t> هستند.</a:t>
            </a:r>
          </a:p>
          <a:p>
            <a:pPr marL="0" indent="0" algn="just">
              <a:buNone/>
            </a:pPr>
            <a:endParaRPr lang="fa-IR" sz="2000" dirty="0"/>
          </a:p>
          <a:p>
            <a:pPr marL="0" indent="0" algn="just">
              <a:buNone/>
            </a:pPr>
            <a:r>
              <a:rPr lang="fa-IR" sz="2000" dirty="0" smtClean="0"/>
              <a:t>شرایطی را در نظر بگیرید که </a:t>
            </a:r>
            <a:r>
              <a:rPr lang="en-US" sz="2000" dirty="0" smtClean="0"/>
              <a:t>P1</a:t>
            </a:r>
            <a:r>
              <a:rPr lang="fa-IR" sz="2000" dirty="0" smtClean="0"/>
              <a:t> منبع را در اختیار دارد. و فرایندهای </a:t>
            </a:r>
            <a:r>
              <a:rPr lang="en-US" sz="2000" dirty="0" smtClean="0"/>
              <a:t>P2</a:t>
            </a:r>
            <a:r>
              <a:rPr lang="fa-IR" sz="2000" dirty="0" smtClean="0"/>
              <a:t> و </a:t>
            </a:r>
            <a:r>
              <a:rPr lang="en-US" sz="2000" dirty="0" smtClean="0"/>
              <a:t>P3</a:t>
            </a:r>
            <a:r>
              <a:rPr lang="fa-IR" sz="2000" dirty="0" smtClean="0"/>
              <a:t> در انتظار آن منبع به تأخیر انداخته می شوند.</a:t>
            </a:r>
          </a:p>
          <a:p>
            <a:pPr marL="0" indent="0" algn="just">
              <a:buNone/>
            </a:pPr>
            <a:endParaRPr lang="fa-IR" sz="2000" dirty="0"/>
          </a:p>
          <a:p>
            <a:pPr marL="0" indent="0" algn="just">
              <a:buNone/>
            </a:pPr>
            <a:r>
              <a:rPr lang="fa-IR" sz="2000" dirty="0" smtClean="0"/>
              <a:t>فرض کنید </a:t>
            </a:r>
            <a:r>
              <a:rPr lang="en-US" sz="2000" dirty="0" smtClean="0"/>
              <a:t>P1</a:t>
            </a:r>
            <a:r>
              <a:rPr lang="fa-IR" sz="2000" dirty="0" smtClean="0"/>
              <a:t> منبع را رها کرده و سیستم عامل، منبع را به </a:t>
            </a:r>
            <a:r>
              <a:rPr lang="en-US" sz="2000" dirty="0" smtClean="0"/>
              <a:t>P3</a:t>
            </a:r>
            <a:r>
              <a:rPr lang="fa-IR" sz="2000" dirty="0" smtClean="0"/>
              <a:t> اختصاص دهد. و قبل از اتمام کار فرایند </a:t>
            </a:r>
            <a:r>
              <a:rPr lang="en-US" sz="2000" dirty="0" smtClean="0"/>
              <a:t>P3</a:t>
            </a:r>
            <a:r>
              <a:rPr lang="fa-IR" sz="2000" dirty="0" smtClean="0"/>
              <a:t> مجدداً </a:t>
            </a:r>
            <a:r>
              <a:rPr lang="en-US" sz="2000" dirty="0" smtClean="0"/>
              <a:t>P1</a:t>
            </a:r>
            <a:r>
              <a:rPr lang="fa-IR" sz="2000" dirty="0" smtClean="0"/>
              <a:t> نیازمند منبع </a:t>
            </a:r>
            <a:r>
              <a:rPr lang="en-US" sz="2000" dirty="0" smtClean="0"/>
              <a:t>R</a:t>
            </a:r>
            <a:r>
              <a:rPr lang="fa-IR" sz="2000" dirty="0" smtClean="0"/>
              <a:t> شود.</a:t>
            </a:r>
          </a:p>
          <a:p>
            <a:pPr marL="0" indent="0" algn="just">
              <a:buNone/>
            </a:pPr>
            <a:endParaRPr lang="fa-IR" sz="2000" dirty="0" smtClean="0"/>
          </a:p>
          <a:p>
            <a:pPr marL="0" indent="0" algn="just">
              <a:buNone/>
            </a:pPr>
            <a:r>
              <a:rPr lang="fa-IR" sz="2000" dirty="0" smtClean="0"/>
              <a:t> اگر </a:t>
            </a:r>
            <a:r>
              <a:rPr lang="en-US" sz="2000" dirty="0" smtClean="0"/>
              <a:t>P1</a:t>
            </a:r>
            <a:r>
              <a:rPr lang="fa-IR" sz="2000" dirty="0" smtClean="0"/>
              <a:t> و </a:t>
            </a:r>
            <a:r>
              <a:rPr lang="en-US" sz="2000" dirty="0" smtClean="0"/>
              <a:t>P3</a:t>
            </a:r>
            <a:r>
              <a:rPr lang="fa-IR" sz="2000" dirty="0" smtClean="0"/>
              <a:t> بطور پیوسته نیازمند </a:t>
            </a:r>
            <a:r>
              <a:rPr lang="en-US" sz="2000" dirty="0" smtClean="0"/>
              <a:t>R</a:t>
            </a:r>
            <a:r>
              <a:rPr lang="fa-IR" sz="2000" dirty="0" smtClean="0"/>
              <a:t> باشند و سیستم عامل بعد از پایان </a:t>
            </a:r>
            <a:r>
              <a:rPr lang="en-US" sz="2000" dirty="0" smtClean="0"/>
              <a:t>P3</a:t>
            </a:r>
            <a:r>
              <a:rPr lang="fa-IR" sz="2000" dirty="0" smtClean="0"/>
              <a:t> </a:t>
            </a:r>
            <a:r>
              <a:rPr lang="fa-IR" sz="2000" dirty="0"/>
              <a:t>اجازه </a:t>
            </a:r>
            <a:r>
              <a:rPr lang="fa-IR" sz="2000" dirty="0" smtClean="0"/>
              <a:t>دسترسی را به </a:t>
            </a:r>
            <a:r>
              <a:rPr lang="en-US" sz="2000" dirty="0" smtClean="0"/>
              <a:t>P1</a:t>
            </a:r>
            <a:r>
              <a:rPr lang="fa-IR" sz="2000" dirty="0" smtClean="0"/>
              <a:t> دهد و اجازه دسترسی به منبع </a:t>
            </a:r>
            <a:r>
              <a:rPr lang="en-US" sz="2000" dirty="0" smtClean="0"/>
              <a:t>R</a:t>
            </a:r>
            <a:r>
              <a:rPr lang="fa-IR" sz="2000" dirty="0" smtClean="0"/>
              <a:t> مکرراً به فرایندهای </a:t>
            </a:r>
            <a:r>
              <a:rPr lang="en-US" sz="2000" dirty="0" smtClean="0"/>
              <a:t>P1</a:t>
            </a:r>
            <a:r>
              <a:rPr lang="fa-IR" sz="2000" dirty="0" smtClean="0"/>
              <a:t> و </a:t>
            </a:r>
            <a:r>
              <a:rPr lang="en-US" sz="2000" dirty="0" smtClean="0"/>
              <a:t>P3</a:t>
            </a:r>
            <a:r>
              <a:rPr lang="fa-IR" sz="2000" dirty="0" smtClean="0"/>
              <a:t> داده شود، در این صورت با این که بن بست نیست اما ممکن است فرایند </a:t>
            </a:r>
            <a:r>
              <a:rPr lang="en-US" sz="2000" dirty="0" smtClean="0"/>
              <a:t>P2</a:t>
            </a:r>
            <a:r>
              <a:rPr lang="fa-IR" sz="2000" dirty="0" smtClean="0"/>
              <a:t> به صورت نامحدود نتواند به منبع دسترسی داشته باشد. در این صورت </a:t>
            </a:r>
            <a:r>
              <a:rPr lang="en-US" sz="2000" dirty="0" smtClean="0"/>
              <a:t>P2</a:t>
            </a:r>
            <a:r>
              <a:rPr lang="fa-IR" sz="2000" dirty="0" smtClean="0"/>
              <a:t> دچار گرسنگی شده است.</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16</a:t>
            </a:fld>
            <a:endParaRPr lang="en-US"/>
          </a:p>
        </p:txBody>
      </p:sp>
      <p:sp>
        <p:nvSpPr>
          <p:cNvPr id="5" name="Oval 4"/>
          <p:cNvSpPr/>
          <p:nvPr/>
        </p:nvSpPr>
        <p:spPr>
          <a:xfrm>
            <a:off x="256820" y="2362200"/>
            <a:ext cx="762000" cy="685800"/>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1">
                    <a:lumMod val="50000"/>
                  </a:schemeClr>
                </a:solidFill>
              </a:rPr>
              <a:t>P1</a:t>
            </a:r>
            <a:endParaRPr lang="en-US" b="1" dirty="0">
              <a:solidFill>
                <a:schemeClr val="accent1">
                  <a:lumMod val="50000"/>
                </a:schemeClr>
              </a:solidFill>
            </a:endParaRPr>
          </a:p>
        </p:txBody>
      </p:sp>
      <p:sp>
        <p:nvSpPr>
          <p:cNvPr id="6" name="Oval 5"/>
          <p:cNvSpPr/>
          <p:nvPr/>
        </p:nvSpPr>
        <p:spPr>
          <a:xfrm>
            <a:off x="491039" y="3886943"/>
            <a:ext cx="762000" cy="685800"/>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1">
                    <a:lumMod val="50000"/>
                  </a:schemeClr>
                </a:solidFill>
              </a:rPr>
              <a:t>P2</a:t>
            </a:r>
            <a:endParaRPr lang="en-US" b="1" dirty="0">
              <a:solidFill>
                <a:schemeClr val="accent1">
                  <a:lumMod val="50000"/>
                </a:schemeClr>
              </a:solidFill>
            </a:endParaRPr>
          </a:p>
        </p:txBody>
      </p:sp>
      <p:sp>
        <p:nvSpPr>
          <p:cNvPr id="7" name="Rectangle 6"/>
          <p:cNvSpPr/>
          <p:nvPr/>
        </p:nvSpPr>
        <p:spPr>
          <a:xfrm>
            <a:off x="2096842" y="2821748"/>
            <a:ext cx="838200" cy="4572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1">
                    <a:lumMod val="50000"/>
                  </a:schemeClr>
                </a:solidFill>
              </a:rPr>
              <a:t>R</a:t>
            </a:r>
            <a:endParaRPr lang="en-US" b="1" dirty="0">
              <a:solidFill>
                <a:schemeClr val="accent1">
                  <a:lumMod val="50000"/>
                </a:schemeClr>
              </a:solidFill>
            </a:endParaRPr>
          </a:p>
        </p:txBody>
      </p:sp>
      <p:cxnSp>
        <p:nvCxnSpPr>
          <p:cNvPr id="9" name="Straight Arrow Connector 8"/>
          <p:cNvCxnSpPr>
            <a:stCxn id="7" idx="1"/>
            <a:endCxn id="5" idx="6"/>
          </p:cNvCxnSpPr>
          <p:nvPr/>
        </p:nvCxnSpPr>
        <p:spPr>
          <a:xfrm flipH="1" flipV="1">
            <a:off x="1018820" y="2705100"/>
            <a:ext cx="1078022" cy="345248"/>
          </a:xfrm>
          <a:prstGeom prst="straightConnector1">
            <a:avLst/>
          </a:prstGeom>
          <a:ln w="1905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648586" y="3315444"/>
            <a:ext cx="155833" cy="914400"/>
          </a:xfrm>
          <a:prstGeom prst="straightConnector1">
            <a:avLst/>
          </a:prstGeom>
          <a:ln w="1905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1253040" y="3278948"/>
            <a:ext cx="790740" cy="821756"/>
          </a:xfrm>
          <a:prstGeom prst="straightConnector1">
            <a:avLst/>
          </a:prstGeom>
          <a:ln w="19050">
            <a:solidFill>
              <a:schemeClr val="accent1">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013212" y="2878576"/>
            <a:ext cx="1030568" cy="298450"/>
          </a:xfrm>
          <a:prstGeom prst="straightConnector1">
            <a:avLst/>
          </a:prstGeom>
          <a:ln w="19050">
            <a:solidFill>
              <a:schemeClr val="accent1">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rot="18977944">
            <a:off x="1001238" y="3568812"/>
            <a:ext cx="736099" cy="369332"/>
          </a:xfrm>
          <a:prstGeom prst="rect">
            <a:avLst/>
          </a:prstGeom>
          <a:noFill/>
        </p:spPr>
        <p:txBody>
          <a:bodyPr wrap="none" rtlCol="0">
            <a:spAutoFit/>
          </a:bodyPr>
          <a:lstStyle/>
          <a:p>
            <a:r>
              <a:rPr lang="fa-IR" dirty="0" smtClean="0">
                <a:cs typeface="B Nazanin" pitchFamily="2" charset="-78"/>
              </a:rPr>
              <a:t>متقاضی</a:t>
            </a:r>
            <a:endParaRPr lang="en-US" dirty="0">
              <a:cs typeface="B Nazanin" pitchFamily="2" charset="-78"/>
            </a:endParaRPr>
          </a:p>
        </p:txBody>
      </p:sp>
      <p:sp>
        <p:nvSpPr>
          <p:cNvPr id="15" name="TextBox 14"/>
          <p:cNvSpPr txBox="1"/>
          <p:nvPr/>
        </p:nvSpPr>
        <p:spPr>
          <a:xfrm rot="4911024">
            <a:off x="2466308" y="3599861"/>
            <a:ext cx="819455" cy="369332"/>
          </a:xfrm>
          <a:prstGeom prst="rect">
            <a:avLst/>
          </a:prstGeom>
          <a:noFill/>
        </p:spPr>
        <p:txBody>
          <a:bodyPr wrap="none" rtlCol="0">
            <a:spAutoFit/>
          </a:bodyPr>
          <a:lstStyle/>
          <a:p>
            <a:r>
              <a:rPr lang="fa-IR" dirty="0" smtClean="0">
                <a:cs typeface="B Nazanin" pitchFamily="2" charset="-78"/>
              </a:rPr>
              <a:t>در اختیار</a:t>
            </a:r>
            <a:endParaRPr lang="en-US" dirty="0">
              <a:cs typeface="B Nazanin" pitchFamily="2" charset="-78"/>
            </a:endParaRPr>
          </a:p>
        </p:txBody>
      </p:sp>
      <p:sp>
        <p:nvSpPr>
          <p:cNvPr id="16" name="TextBox 15"/>
          <p:cNvSpPr txBox="1"/>
          <p:nvPr/>
        </p:nvSpPr>
        <p:spPr>
          <a:xfrm rot="891277">
            <a:off x="1190676" y="2529394"/>
            <a:ext cx="819455" cy="369332"/>
          </a:xfrm>
          <a:prstGeom prst="rect">
            <a:avLst/>
          </a:prstGeom>
          <a:noFill/>
        </p:spPr>
        <p:txBody>
          <a:bodyPr wrap="none" rtlCol="0">
            <a:spAutoFit/>
          </a:bodyPr>
          <a:lstStyle/>
          <a:p>
            <a:r>
              <a:rPr lang="fa-IR" dirty="0" smtClean="0">
                <a:cs typeface="B Nazanin" pitchFamily="2" charset="-78"/>
              </a:rPr>
              <a:t>در اختیار</a:t>
            </a:r>
            <a:endParaRPr lang="en-US" dirty="0">
              <a:cs typeface="B Nazanin" pitchFamily="2" charset="-78"/>
            </a:endParaRPr>
          </a:p>
        </p:txBody>
      </p:sp>
      <p:sp>
        <p:nvSpPr>
          <p:cNvPr id="18" name="Oval 17"/>
          <p:cNvSpPr/>
          <p:nvPr/>
        </p:nvSpPr>
        <p:spPr>
          <a:xfrm>
            <a:off x="2362200" y="4262500"/>
            <a:ext cx="762000" cy="685800"/>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1">
                    <a:lumMod val="50000"/>
                  </a:schemeClr>
                </a:solidFill>
              </a:rPr>
              <a:t>P</a:t>
            </a:r>
            <a:r>
              <a:rPr lang="fa-IR" b="1" dirty="0" smtClean="0">
                <a:solidFill>
                  <a:schemeClr val="accent1">
                    <a:lumMod val="50000"/>
                  </a:schemeClr>
                </a:solidFill>
              </a:rPr>
              <a:t>3</a:t>
            </a:r>
            <a:endParaRPr lang="en-US" b="1" dirty="0">
              <a:solidFill>
                <a:schemeClr val="accent1">
                  <a:lumMod val="50000"/>
                </a:schemeClr>
              </a:solidFill>
            </a:endParaRPr>
          </a:p>
        </p:txBody>
      </p:sp>
      <p:cxnSp>
        <p:nvCxnSpPr>
          <p:cNvPr id="19" name="Straight Arrow Connector 18"/>
          <p:cNvCxnSpPr/>
          <p:nvPr/>
        </p:nvCxnSpPr>
        <p:spPr>
          <a:xfrm flipH="1" flipV="1">
            <a:off x="2465056" y="3278948"/>
            <a:ext cx="170096" cy="950896"/>
          </a:xfrm>
          <a:prstGeom prst="straightConnector1">
            <a:avLst/>
          </a:prstGeom>
          <a:ln w="19050">
            <a:solidFill>
              <a:schemeClr val="accent1">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5461026">
            <a:off x="1994150" y="3632659"/>
            <a:ext cx="736099" cy="369332"/>
          </a:xfrm>
          <a:prstGeom prst="rect">
            <a:avLst/>
          </a:prstGeom>
          <a:noFill/>
        </p:spPr>
        <p:txBody>
          <a:bodyPr wrap="none" rtlCol="0">
            <a:spAutoFit/>
          </a:bodyPr>
          <a:lstStyle/>
          <a:p>
            <a:r>
              <a:rPr lang="fa-IR" dirty="0" smtClean="0">
                <a:cs typeface="B Nazanin" pitchFamily="2" charset="-78"/>
              </a:rPr>
              <a:t>متقاضی</a:t>
            </a:r>
            <a:endParaRPr lang="en-US" dirty="0">
              <a:cs typeface="B Nazanin" pitchFamily="2" charset="-78"/>
            </a:endParaRPr>
          </a:p>
        </p:txBody>
      </p:sp>
      <p:sp>
        <p:nvSpPr>
          <p:cNvPr id="34" name="TextBox 33"/>
          <p:cNvSpPr txBox="1"/>
          <p:nvPr/>
        </p:nvSpPr>
        <p:spPr>
          <a:xfrm rot="926215">
            <a:off x="935296" y="2918630"/>
            <a:ext cx="736099" cy="369332"/>
          </a:xfrm>
          <a:prstGeom prst="rect">
            <a:avLst/>
          </a:prstGeom>
          <a:noFill/>
        </p:spPr>
        <p:txBody>
          <a:bodyPr wrap="none" rtlCol="0">
            <a:spAutoFit/>
          </a:bodyPr>
          <a:lstStyle/>
          <a:p>
            <a:r>
              <a:rPr lang="fa-IR" dirty="0" smtClean="0">
                <a:cs typeface="B Nazanin" pitchFamily="2" charset="-78"/>
              </a:rPr>
              <a:t>متقاضی</a:t>
            </a:r>
            <a:endParaRPr lang="en-US" dirty="0">
              <a:cs typeface="B Nazanin" pitchFamily="2" charset="-78"/>
            </a:endParaRPr>
          </a:p>
        </p:txBody>
      </p:sp>
    </p:spTree>
    <p:extLst>
      <p:ext uri="{BB962C8B-B14F-4D97-AF65-F5344CB8AC3E}">
        <p14:creationId xmlns:p14="http://schemas.microsoft.com/office/powerpoint/2010/main" val="376753774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2" dur="500"/>
                                        <p:tgtEl>
                                          <p:spTgt spid="3">
                                            <p:txEl>
                                              <p:pRg st="4" end="4"/>
                                            </p:txEl>
                                          </p:spTgt>
                                        </p:tgtEl>
                                      </p:cBhvr>
                                    </p:animEffect>
                                  </p:childTnLst>
                                </p:cTn>
                              </p:par>
                            </p:childTnLst>
                          </p:cTn>
                        </p:par>
                        <p:par>
                          <p:cTn id="13" fill="hold">
                            <p:stCondLst>
                              <p:cond delay="500"/>
                            </p:stCondLst>
                            <p:childTnLst>
                              <p:par>
                                <p:cTn id="14" presetID="42" presetClass="exit" presetSubtype="0" fill="hold" grpId="0" nodeType="afterEffect">
                                  <p:stCondLst>
                                    <p:cond delay="0"/>
                                  </p:stCondLst>
                                  <p:childTnLst>
                                    <p:animEffect transition="out" filter="fade">
                                      <p:cBhvr>
                                        <p:cTn id="15" dur="1000"/>
                                        <p:tgtEl>
                                          <p:spTgt spid="16"/>
                                        </p:tgtEl>
                                      </p:cBhvr>
                                    </p:animEffect>
                                    <p:anim calcmode="lin" valueType="num">
                                      <p:cBhvr>
                                        <p:cTn id="16" dur="1000"/>
                                        <p:tgtEl>
                                          <p:spTgt spid="16"/>
                                        </p:tgtEl>
                                        <p:attrNameLst>
                                          <p:attrName>ppt_x</p:attrName>
                                        </p:attrNameLst>
                                      </p:cBhvr>
                                      <p:tavLst>
                                        <p:tav tm="0">
                                          <p:val>
                                            <p:strVal val="ppt_x"/>
                                          </p:val>
                                        </p:tav>
                                        <p:tav tm="100000">
                                          <p:val>
                                            <p:strVal val="ppt_x"/>
                                          </p:val>
                                        </p:tav>
                                      </p:tavLst>
                                    </p:anim>
                                    <p:anim calcmode="lin" valueType="num">
                                      <p:cBhvr>
                                        <p:cTn id="17" dur="1000"/>
                                        <p:tgtEl>
                                          <p:spTgt spid="16"/>
                                        </p:tgtEl>
                                        <p:attrNameLst>
                                          <p:attrName>ppt_y</p:attrName>
                                        </p:attrNameLst>
                                      </p:cBhvr>
                                      <p:tavLst>
                                        <p:tav tm="0">
                                          <p:val>
                                            <p:strVal val="ppt_y"/>
                                          </p:val>
                                        </p:tav>
                                        <p:tav tm="100000">
                                          <p:val>
                                            <p:strVal val="ppt_y+.1"/>
                                          </p:val>
                                        </p:tav>
                                      </p:tavLst>
                                    </p:anim>
                                    <p:set>
                                      <p:cBhvr>
                                        <p:cTn id="18" dur="1" fill="hold">
                                          <p:stCondLst>
                                            <p:cond delay="999"/>
                                          </p:stCondLst>
                                        </p:cTn>
                                        <p:tgtEl>
                                          <p:spTgt spid="16"/>
                                        </p:tgtEl>
                                        <p:attrNameLst>
                                          <p:attrName>style.visibility</p:attrName>
                                        </p:attrNameLst>
                                      </p:cBhvr>
                                      <p:to>
                                        <p:strVal val="hidden"/>
                                      </p:to>
                                    </p:set>
                                  </p:childTnLst>
                                </p:cTn>
                              </p:par>
                              <p:par>
                                <p:cTn id="19" presetID="42" presetClass="exit" presetSubtype="0" fill="hold" nodeType="withEffect">
                                  <p:stCondLst>
                                    <p:cond delay="0"/>
                                  </p:stCondLst>
                                  <p:childTnLst>
                                    <p:animEffect transition="out" filter="fade">
                                      <p:cBhvr>
                                        <p:cTn id="20" dur="1000"/>
                                        <p:tgtEl>
                                          <p:spTgt spid="9"/>
                                        </p:tgtEl>
                                      </p:cBhvr>
                                    </p:animEffect>
                                    <p:anim calcmode="lin" valueType="num">
                                      <p:cBhvr>
                                        <p:cTn id="21" dur="1000"/>
                                        <p:tgtEl>
                                          <p:spTgt spid="9"/>
                                        </p:tgtEl>
                                        <p:attrNameLst>
                                          <p:attrName>ppt_x</p:attrName>
                                        </p:attrNameLst>
                                      </p:cBhvr>
                                      <p:tavLst>
                                        <p:tav tm="0">
                                          <p:val>
                                            <p:strVal val="ppt_x"/>
                                          </p:val>
                                        </p:tav>
                                        <p:tav tm="100000">
                                          <p:val>
                                            <p:strVal val="ppt_x"/>
                                          </p:val>
                                        </p:tav>
                                      </p:tavLst>
                                    </p:anim>
                                    <p:anim calcmode="lin" valueType="num">
                                      <p:cBhvr>
                                        <p:cTn id="22" dur="1000"/>
                                        <p:tgtEl>
                                          <p:spTgt spid="9"/>
                                        </p:tgtEl>
                                        <p:attrNameLst>
                                          <p:attrName>ppt_y</p:attrName>
                                        </p:attrNameLst>
                                      </p:cBhvr>
                                      <p:tavLst>
                                        <p:tav tm="0">
                                          <p:val>
                                            <p:strVal val="ppt_y"/>
                                          </p:val>
                                        </p:tav>
                                        <p:tav tm="100000">
                                          <p:val>
                                            <p:strVal val="ppt_y+.1"/>
                                          </p:val>
                                        </p:tav>
                                      </p:tavLst>
                                    </p:anim>
                                    <p:set>
                                      <p:cBhvr>
                                        <p:cTn id="23" dur="1" fill="hold">
                                          <p:stCondLst>
                                            <p:cond delay="999"/>
                                          </p:stCondLst>
                                        </p:cTn>
                                        <p:tgtEl>
                                          <p:spTgt spid="9"/>
                                        </p:tgtEl>
                                        <p:attrNameLst>
                                          <p:attrName>style.visibility</p:attrName>
                                        </p:attrNameLst>
                                      </p:cBhvr>
                                      <p:to>
                                        <p:strVal val="hidden"/>
                                      </p:to>
                                    </p:set>
                                  </p:childTnLst>
                                </p:cTn>
                              </p:par>
                            </p:childTnLst>
                          </p:cTn>
                        </p:par>
                        <p:par>
                          <p:cTn id="24" fill="hold">
                            <p:stCondLst>
                              <p:cond delay="1500"/>
                            </p:stCondLst>
                            <p:childTnLst>
                              <p:par>
                                <p:cTn id="25" presetID="1" presetClass="exit"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19"/>
                                        </p:tgtEl>
                                        <p:attrNameLst>
                                          <p:attrName>style.visibility</p:attrName>
                                        </p:attrNameLst>
                                      </p:cBhvr>
                                      <p:to>
                                        <p:strVal val="hidden"/>
                                      </p:to>
                                    </p:set>
                                  </p:childTnLst>
                                </p:cTn>
                              </p:par>
                              <p:par>
                                <p:cTn id="29" presetID="14"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left)">
                                      <p:cBhvr>
                                        <p:cTn id="38" dur="500"/>
                                        <p:tgtEl>
                                          <p:spTgt spid="34"/>
                                        </p:tgtEl>
                                      </p:cBhvr>
                                    </p:animEffect>
                                  </p:childTnLst>
                                </p:cTn>
                              </p:par>
                              <p:par>
                                <p:cTn id="39" presetID="22" presetClass="entr" presetSubtype="8"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nodeType="click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randombar(horizontal)">
                                      <p:cBhvr>
                                        <p:cTn id="46" dur="500"/>
                                        <p:tgtEl>
                                          <p:spTgt spid="3">
                                            <p:txEl>
                                              <p:pRg st="6" end="6"/>
                                            </p:txEl>
                                          </p:spTgt>
                                        </p:tgtEl>
                                      </p:cBhvr>
                                    </p:animEffect>
                                  </p:childTnLst>
                                </p:cTn>
                              </p:par>
                              <p:par>
                                <p:cTn id="47" presetID="1" presetClass="exit" presetSubtype="0" fill="hold" grpId="1" nodeType="withEffect">
                                  <p:stCondLst>
                                    <p:cond delay="0"/>
                                  </p:stCondLst>
                                  <p:childTnLst>
                                    <p:set>
                                      <p:cBhvr>
                                        <p:cTn id="48" dur="1" fill="hold">
                                          <p:stCondLst>
                                            <p:cond delay="0"/>
                                          </p:stCondLst>
                                        </p:cTn>
                                        <p:tgtEl>
                                          <p:spTgt spid="34"/>
                                        </p:tgtEl>
                                        <p:attrNameLst>
                                          <p:attrName>style.visibility</p:attrName>
                                        </p:attrNameLst>
                                      </p:cBhvr>
                                      <p:to>
                                        <p:strVal val="hidden"/>
                                      </p:to>
                                    </p:set>
                                  </p:childTnLst>
                                </p:cTn>
                              </p:par>
                            </p:childTnLst>
                          </p:cTn>
                        </p:par>
                        <p:par>
                          <p:cTn id="49" fill="hold">
                            <p:stCondLst>
                              <p:cond delay="500"/>
                            </p:stCondLst>
                            <p:childTnLst>
                              <p:par>
                                <p:cTn id="50" presetID="42" presetClass="exit" presetSubtype="0" fill="hold" nodeType="afterEffect">
                                  <p:stCondLst>
                                    <p:cond delay="0"/>
                                  </p:stCondLst>
                                  <p:childTnLst>
                                    <p:animEffect transition="out" filter="fade">
                                      <p:cBhvr>
                                        <p:cTn id="51" dur="1000"/>
                                        <p:tgtEl>
                                          <p:spTgt spid="10"/>
                                        </p:tgtEl>
                                      </p:cBhvr>
                                    </p:animEffect>
                                    <p:anim calcmode="lin" valueType="num">
                                      <p:cBhvr>
                                        <p:cTn id="52" dur="1000"/>
                                        <p:tgtEl>
                                          <p:spTgt spid="10"/>
                                        </p:tgtEl>
                                        <p:attrNameLst>
                                          <p:attrName>ppt_x</p:attrName>
                                        </p:attrNameLst>
                                      </p:cBhvr>
                                      <p:tavLst>
                                        <p:tav tm="0">
                                          <p:val>
                                            <p:strVal val="ppt_x"/>
                                          </p:val>
                                        </p:tav>
                                        <p:tav tm="100000">
                                          <p:val>
                                            <p:strVal val="ppt_x"/>
                                          </p:val>
                                        </p:tav>
                                      </p:tavLst>
                                    </p:anim>
                                    <p:anim calcmode="lin" valueType="num">
                                      <p:cBhvr>
                                        <p:cTn id="53" dur="1000"/>
                                        <p:tgtEl>
                                          <p:spTgt spid="10"/>
                                        </p:tgtEl>
                                        <p:attrNameLst>
                                          <p:attrName>ppt_y</p:attrName>
                                        </p:attrNameLst>
                                      </p:cBhvr>
                                      <p:tavLst>
                                        <p:tav tm="0">
                                          <p:val>
                                            <p:strVal val="ppt_y"/>
                                          </p:val>
                                        </p:tav>
                                        <p:tav tm="100000">
                                          <p:val>
                                            <p:strVal val="ppt_y+.1"/>
                                          </p:val>
                                        </p:tav>
                                      </p:tavLst>
                                    </p:anim>
                                    <p:set>
                                      <p:cBhvr>
                                        <p:cTn id="54" dur="1" fill="hold">
                                          <p:stCondLst>
                                            <p:cond delay="999"/>
                                          </p:stCondLst>
                                        </p:cTn>
                                        <p:tgtEl>
                                          <p:spTgt spid="10"/>
                                        </p:tgtEl>
                                        <p:attrNameLst>
                                          <p:attrName>style.visibility</p:attrName>
                                        </p:attrNameLst>
                                      </p:cBhvr>
                                      <p:to>
                                        <p:strVal val="hidden"/>
                                      </p:to>
                                    </p:set>
                                  </p:childTnLst>
                                </p:cTn>
                              </p:par>
                              <p:par>
                                <p:cTn id="55" presetID="42" presetClass="exit" presetSubtype="0" fill="hold" grpId="1" nodeType="withEffect">
                                  <p:stCondLst>
                                    <p:cond delay="0"/>
                                  </p:stCondLst>
                                  <p:childTnLst>
                                    <p:animEffect transition="out" filter="fade">
                                      <p:cBhvr>
                                        <p:cTn id="56" dur="1000"/>
                                        <p:tgtEl>
                                          <p:spTgt spid="15"/>
                                        </p:tgtEl>
                                      </p:cBhvr>
                                    </p:animEffect>
                                    <p:anim calcmode="lin" valueType="num">
                                      <p:cBhvr>
                                        <p:cTn id="57" dur="1000"/>
                                        <p:tgtEl>
                                          <p:spTgt spid="15"/>
                                        </p:tgtEl>
                                        <p:attrNameLst>
                                          <p:attrName>ppt_x</p:attrName>
                                        </p:attrNameLst>
                                      </p:cBhvr>
                                      <p:tavLst>
                                        <p:tav tm="0">
                                          <p:val>
                                            <p:strVal val="ppt_x"/>
                                          </p:val>
                                        </p:tav>
                                        <p:tav tm="100000">
                                          <p:val>
                                            <p:strVal val="ppt_x"/>
                                          </p:val>
                                        </p:tav>
                                      </p:tavLst>
                                    </p:anim>
                                    <p:anim calcmode="lin" valueType="num">
                                      <p:cBhvr>
                                        <p:cTn id="58" dur="1000"/>
                                        <p:tgtEl>
                                          <p:spTgt spid="15"/>
                                        </p:tgtEl>
                                        <p:attrNameLst>
                                          <p:attrName>ppt_y</p:attrName>
                                        </p:attrNameLst>
                                      </p:cBhvr>
                                      <p:tavLst>
                                        <p:tav tm="0">
                                          <p:val>
                                            <p:strVal val="ppt_y"/>
                                          </p:val>
                                        </p:tav>
                                        <p:tav tm="100000">
                                          <p:val>
                                            <p:strVal val="ppt_y+.1"/>
                                          </p:val>
                                        </p:tav>
                                      </p:tavLst>
                                    </p:anim>
                                    <p:set>
                                      <p:cBhvr>
                                        <p:cTn id="59" dur="1" fill="hold">
                                          <p:stCondLst>
                                            <p:cond delay="999"/>
                                          </p:stCondLst>
                                        </p:cTn>
                                        <p:tgtEl>
                                          <p:spTgt spid="15"/>
                                        </p:tgtEl>
                                        <p:attrNameLst>
                                          <p:attrName>style.visibility</p:attrName>
                                        </p:attrNameLst>
                                      </p:cBhvr>
                                      <p:to>
                                        <p:strVal val="hidden"/>
                                      </p:to>
                                    </p:set>
                                  </p:childTnLst>
                                </p:cTn>
                              </p:par>
                            </p:childTnLst>
                          </p:cTn>
                        </p:par>
                        <p:par>
                          <p:cTn id="60" fill="hold">
                            <p:stCondLst>
                              <p:cond delay="1500"/>
                            </p:stCondLst>
                            <p:childTnLst>
                              <p:par>
                                <p:cTn id="61" presetID="1" presetClass="exit" presetSubtype="0" fill="hold" nodeType="afterEffect">
                                  <p:stCondLst>
                                    <p:cond delay="0"/>
                                  </p:stCondLst>
                                  <p:childTnLst>
                                    <p:set>
                                      <p:cBhvr>
                                        <p:cTn id="62" dur="1" fill="hold">
                                          <p:stCondLst>
                                            <p:cond delay="0"/>
                                          </p:stCondLst>
                                        </p:cTn>
                                        <p:tgtEl>
                                          <p:spTgt spid="12"/>
                                        </p:tgtEl>
                                        <p:attrNameLst>
                                          <p:attrName>style.visibility</p:attrName>
                                        </p:attrNameLst>
                                      </p:cBhvr>
                                      <p:to>
                                        <p:strVal val="hidden"/>
                                      </p:to>
                                    </p:set>
                                  </p:childTnLst>
                                </p:cTn>
                              </p:par>
                            </p:childTnLst>
                          </p:cTn>
                        </p:par>
                        <p:par>
                          <p:cTn id="63" fill="hold">
                            <p:stCondLst>
                              <p:cond delay="1500"/>
                            </p:stCondLst>
                            <p:childTnLst>
                              <p:par>
                                <p:cTn id="64" presetID="22" presetClass="entr" presetSubtype="2" fill="hold" grpId="1"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right)">
                                      <p:cBhvr>
                                        <p:cTn id="66" dur="500"/>
                                        <p:tgtEl>
                                          <p:spTgt spid="16"/>
                                        </p:tgtEl>
                                      </p:cBhvr>
                                    </p:animEffect>
                                  </p:childTnLst>
                                </p:cTn>
                              </p:par>
                              <p:par>
                                <p:cTn id="67" presetID="22" presetClass="entr" presetSubtype="2" fill="hold"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right)">
                                      <p:cBhvr>
                                        <p:cTn id="69" dur="500"/>
                                        <p:tgtEl>
                                          <p:spTgt spid="9"/>
                                        </p:tgtEl>
                                      </p:cBhvr>
                                    </p:animEffect>
                                  </p:childTnLst>
                                </p:cTn>
                              </p:par>
                            </p:childTnLst>
                          </p:cTn>
                        </p:par>
                        <p:par>
                          <p:cTn id="70" fill="hold">
                            <p:stCondLst>
                              <p:cond delay="2000"/>
                            </p:stCondLst>
                            <p:childTnLst>
                              <p:par>
                                <p:cTn id="71" presetID="42" presetClass="exit" presetSubtype="0" fill="hold" grpId="2" nodeType="afterEffect">
                                  <p:stCondLst>
                                    <p:cond delay="0"/>
                                  </p:stCondLst>
                                  <p:childTnLst>
                                    <p:animEffect transition="out" filter="fade">
                                      <p:cBhvr>
                                        <p:cTn id="72" dur="1000"/>
                                        <p:tgtEl>
                                          <p:spTgt spid="16"/>
                                        </p:tgtEl>
                                      </p:cBhvr>
                                    </p:animEffect>
                                    <p:anim calcmode="lin" valueType="num">
                                      <p:cBhvr>
                                        <p:cTn id="73" dur="1000"/>
                                        <p:tgtEl>
                                          <p:spTgt spid="16"/>
                                        </p:tgtEl>
                                        <p:attrNameLst>
                                          <p:attrName>ppt_x</p:attrName>
                                        </p:attrNameLst>
                                      </p:cBhvr>
                                      <p:tavLst>
                                        <p:tav tm="0">
                                          <p:val>
                                            <p:strVal val="ppt_x"/>
                                          </p:val>
                                        </p:tav>
                                        <p:tav tm="100000">
                                          <p:val>
                                            <p:strVal val="ppt_x"/>
                                          </p:val>
                                        </p:tav>
                                      </p:tavLst>
                                    </p:anim>
                                    <p:anim calcmode="lin" valueType="num">
                                      <p:cBhvr>
                                        <p:cTn id="74" dur="1000"/>
                                        <p:tgtEl>
                                          <p:spTgt spid="16"/>
                                        </p:tgtEl>
                                        <p:attrNameLst>
                                          <p:attrName>ppt_y</p:attrName>
                                        </p:attrNameLst>
                                      </p:cBhvr>
                                      <p:tavLst>
                                        <p:tav tm="0">
                                          <p:val>
                                            <p:strVal val="ppt_y"/>
                                          </p:val>
                                        </p:tav>
                                        <p:tav tm="100000">
                                          <p:val>
                                            <p:strVal val="ppt_y+.1"/>
                                          </p:val>
                                        </p:tav>
                                      </p:tavLst>
                                    </p:anim>
                                    <p:set>
                                      <p:cBhvr>
                                        <p:cTn id="75" dur="1" fill="hold">
                                          <p:stCondLst>
                                            <p:cond delay="999"/>
                                          </p:stCondLst>
                                        </p:cTn>
                                        <p:tgtEl>
                                          <p:spTgt spid="16"/>
                                        </p:tgtEl>
                                        <p:attrNameLst>
                                          <p:attrName>style.visibility</p:attrName>
                                        </p:attrNameLst>
                                      </p:cBhvr>
                                      <p:to>
                                        <p:strVal val="hidden"/>
                                      </p:to>
                                    </p:set>
                                  </p:childTnLst>
                                </p:cTn>
                              </p:par>
                              <p:par>
                                <p:cTn id="76" presetID="42" presetClass="exit" presetSubtype="0" fill="hold" nodeType="withEffect">
                                  <p:stCondLst>
                                    <p:cond delay="0"/>
                                  </p:stCondLst>
                                  <p:childTnLst>
                                    <p:animEffect transition="out" filter="fade">
                                      <p:cBhvr>
                                        <p:cTn id="77" dur="1000"/>
                                        <p:tgtEl>
                                          <p:spTgt spid="9"/>
                                        </p:tgtEl>
                                      </p:cBhvr>
                                    </p:animEffect>
                                    <p:anim calcmode="lin" valueType="num">
                                      <p:cBhvr>
                                        <p:cTn id="78" dur="1000"/>
                                        <p:tgtEl>
                                          <p:spTgt spid="9"/>
                                        </p:tgtEl>
                                        <p:attrNameLst>
                                          <p:attrName>ppt_x</p:attrName>
                                        </p:attrNameLst>
                                      </p:cBhvr>
                                      <p:tavLst>
                                        <p:tav tm="0">
                                          <p:val>
                                            <p:strVal val="ppt_x"/>
                                          </p:val>
                                        </p:tav>
                                        <p:tav tm="100000">
                                          <p:val>
                                            <p:strVal val="ppt_x"/>
                                          </p:val>
                                        </p:tav>
                                      </p:tavLst>
                                    </p:anim>
                                    <p:anim calcmode="lin" valueType="num">
                                      <p:cBhvr>
                                        <p:cTn id="79" dur="1000"/>
                                        <p:tgtEl>
                                          <p:spTgt spid="9"/>
                                        </p:tgtEl>
                                        <p:attrNameLst>
                                          <p:attrName>ppt_y</p:attrName>
                                        </p:attrNameLst>
                                      </p:cBhvr>
                                      <p:tavLst>
                                        <p:tav tm="0">
                                          <p:val>
                                            <p:strVal val="ppt_y"/>
                                          </p:val>
                                        </p:tav>
                                        <p:tav tm="100000">
                                          <p:val>
                                            <p:strVal val="ppt_y+.1"/>
                                          </p:val>
                                        </p:tav>
                                      </p:tavLst>
                                    </p:anim>
                                    <p:set>
                                      <p:cBhvr>
                                        <p:cTn id="80" dur="1" fill="hold">
                                          <p:stCondLst>
                                            <p:cond delay="999"/>
                                          </p:stCondLst>
                                        </p:cTn>
                                        <p:tgtEl>
                                          <p:spTgt spid="9"/>
                                        </p:tgtEl>
                                        <p:attrNameLst>
                                          <p:attrName>style.visibility</p:attrName>
                                        </p:attrNameLst>
                                      </p:cBhvr>
                                      <p:to>
                                        <p:strVal val="hidden"/>
                                      </p:to>
                                    </p:set>
                                  </p:childTnLst>
                                </p:cTn>
                              </p:par>
                            </p:childTnLst>
                          </p:cTn>
                        </p:par>
                        <p:par>
                          <p:cTn id="81" fill="hold">
                            <p:stCondLst>
                              <p:cond delay="3000"/>
                            </p:stCondLst>
                            <p:childTnLst>
                              <p:par>
                                <p:cTn id="82" presetID="22" presetClass="entr" presetSubtype="1" fill="hold" nodeType="after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wipe(up)">
                                      <p:cBhvr>
                                        <p:cTn id="84" dur="500"/>
                                        <p:tgtEl>
                                          <p:spTgt spid="10"/>
                                        </p:tgtEl>
                                      </p:cBhvr>
                                    </p:animEffect>
                                  </p:childTnLst>
                                </p:cTn>
                              </p:par>
                              <p:par>
                                <p:cTn id="85" presetID="22" presetClass="entr" presetSubtype="1" fill="hold" grpId="2" nodeType="with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wipe(up)">
                                      <p:cBhvr>
                                        <p:cTn id="87" dur="500"/>
                                        <p:tgtEl>
                                          <p:spTgt spid="15"/>
                                        </p:tgtEl>
                                      </p:cBhvr>
                                    </p:animEffect>
                                  </p:childTnLst>
                                </p:cTn>
                              </p:par>
                            </p:childTnLst>
                          </p:cTn>
                        </p:par>
                        <p:par>
                          <p:cTn id="88" fill="hold">
                            <p:stCondLst>
                              <p:cond delay="3500"/>
                            </p:stCondLst>
                            <p:childTnLst>
                              <p:par>
                                <p:cTn id="89" presetID="42" presetClass="exit" presetSubtype="0" fill="hold" nodeType="afterEffect">
                                  <p:stCondLst>
                                    <p:cond delay="0"/>
                                  </p:stCondLst>
                                  <p:childTnLst>
                                    <p:animEffect transition="out" filter="fade">
                                      <p:cBhvr>
                                        <p:cTn id="90" dur="1000"/>
                                        <p:tgtEl>
                                          <p:spTgt spid="10"/>
                                        </p:tgtEl>
                                      </p:cBhvr>
                                    </p:animEffect>
                                    <p:anim calcmode="lin" valueType="num">
                                      <p:cBhvr>
                                        <p:cTn id="91" dur="1000"/>
                                        <p:tgtEl>
                                          <p:spTgt spid="10"/>
                                        </p:tgtEl>
                                        <p:attrNameLst>
                                          <p:attrName>ppt_x</p:attrName>
                                        </p:attrNameLst>
                                      </p:cBhvr>
                                      <p:tavLst>
                                        <p:tav tm="0">
                                          <p:val>
                                            <p:strVal val="ppt_x"/>
                                          </p:val>
                                        </p:tav>
                                        <p:tav tm="100000">
                                          <p:val>
                                            <p:strVal val="ppt_x"/>
                                          </p:val>
                                        </p:tav>
                                      </p:tavLst>
                                    </p:anim>
                                    <p:anim calcmode="lin" valueType="num">
                                      <p:cBhvr>
                                        <p:cTn id="92" dur="1000"/>
                                        <p:tgtEl>
                                          <p:spTgt spid="10"/>
                                        </p:tgtEl>
                                        <p:attrNameLst>
                                          <p:attrName>ppt_y</p:attrName>
                                        </p:attrNameLst>
                                      </p:cBhvr>
                                      <p:tavLst>
                                        <p:tav tm="0">
                                          <p:val>
                                            <p:strVal val="ppt_y"/>
                                          </p:val>
                                        </p:tav>
                                        <p:tav tm="100000">
                                          <p:val>
                                            <p:strVal val="ppt_y+.1"/>
                                          </p:val>
                                        </p:tav>
                                      </p:tavLst>
                                    </p:anim>
                                    <p:set>
                                      <p:cBhvr>
                                        <p:cTn id="93" dur="1" fill="hold">
                                          <p:stCondLst>
                                            <p:cond delay="999"/>
                                          </p:stCondLst>
                                        </p:cTn>
                                        <p:tgtEl>
                                          <p:spTgt spid="10"/>
                                        </p:tgtEl>
                                        <p:attrNameLst>
                                          <p:attrName>style.visibility</p:attrName>
                                        </p:attrNameLst>
                                      </p:cBhvr>
                                      <p:to>
                                        <p:strVal val="hidden"/>
                                      </p:to>
                                    </p:set>
                                  </p:childTnLst>
                                </p:cTn>
                              </p:par>
                              <p:par>
                                <p:cTn id="94" presetID="42" presetClass="exit" presetSubtype="0" fill="hold" grpId="3" nodeType="withEffect">
                                  <p:stCondLst>
                                    <p:cond delay="0"/>
                                  </p:stCondLst>
                                  <p:childTnLst>
                                    <p:animEffect transition="out" filter="fade">
                                      <p:cBhvr>
                                        <p:cTn id="95" dur="1000"/>
                                        <p:tgtEl>
                                          <p:spTgt spid="15"/>
                                        </p:tgtEl>
                                      </p:cBhvr>
                                    </p:animEffect>
                                    <p:anim calcmode="lin" valueType="num">
                                      <p:cBhvr>
                                        <p:cTn id="96" dur="1000"/>
                                        <p:tgtEl>
                                          <p:spTgt spid="15"/>
                                        </p:tgtEl>
                                        <p:attrNameLst>
                                          <p:attrName>ppt_x</p:attrName>
                                        </p:attrNameLst>
                                      </p:cBhvr>
                                      <p:tavLst>
                                        <p:tav tm="0">
                                          <p:val>
                                            <p:strVal val="ppt_x"/>
                                          </p:val>
                                        </p:tav>
                                        <p:tav tm="100000">
                                          <p:val>
                                            <p:strVal val="ppt_x"/>
                                          </p:val>
                                        </p:tav>
                                      </p:tavLst>
                                    </p:anim>
                                    <p:anim calcmode="lin" valueType="num">
                                      <p:cBhvr>
                                        <p:cTn id="97" dur="1000"/>
                                        <p:tgtEl>
                                          <p:spTgt spid="15"/>
                                        </p:tgtEl>
                                        <p:attrNameLst>
                                          <p:attrName>ppt_y</p:attrName>
                                        </p:attrNameLst>
                                      </p:cBhvr>
                                      <p:tavLst>
                                        <p:tav tm="0">
                                          <p:val>
                                            <p:strVal val="ppt_y"/>
                                          </p:val>
                                        </p:tav>
                                        <p:tav tm="100000">
                                          <p:val>
                                            <p:strVal val="ppt_y+.1"/>
                                          </p:val>
                                        </p:tav>
                                      </p:tavLst>
                                    </p:anim>
                                    <p:set>
                                      <p:cBhvr>
                                        <p:cTn id="98" dur="1" fill="hold">
                                          <p:stCondLst>
                                            <p:cond delay="999"/>
                                          </p:stCondLst>
                                        </p:cTn>
                                        <p:tgtEl>
                                          <p:spTgt spid="15"/>
                                        </p:tgtEl>
                                        <p:attrNameLst>
                                          <p:attrName>style.visibility</p:attrName>
                                        </p:attrNameLst>
                                      </p:cBhvr>
                                      <p:to>
                                        <p:strVal val="hidden"/>
                                      </p:to>
                                    </p:set>
                                  </p:childTnLst>
                                </p:cTn>
                              </p:par>
                            </p:childTnLst>
                          </p:cTn>
                        </p:par>
                        <p:par>
                          <p:cTn id="99" fill="hold">
                            <p:stCondLst>
                              <p:cond delay="4500"/>
                            </p:stCondLst>
                            <p:childTnLst>
                              <p:par>
                                <p:cTn id="100" presetID="22" presetClass="entr" presetSubtype="2" fill="hold" grpId="3" nodeType="afterEffect">
                                  <p:stCondLst>
                                    <p:cond delay="0"/>
                                  </p:stCondLst>
                                  <p:childTnLst>
                                    <p:set>
                                      <p:cBhvr>
                                        <p:cTn id="101" dur="1" fill="hold">
                                          <p:stCondLst>
                                            <p:cond delay="0"/>
                                          </p:stCondLst>
                                        </p:cTn>
                                        <p:tgtEl>
                                          <p:spTgt spid="16"/>
                                        </p:tgtEl>
                                        <p:attrNameLst>
                                          <p:attrName>style.visibility</p:attrName>
                                        </p:attrNameLst>
                                      </p:cBhvr>
                                      <p:to>
                                        <p:strVal val="visible"/>
                                      </p:to>
                                    </p:set>
                                    <p:animEffect transition="in" filter="wipe(right)">
                                      <p:cBhvr>
                                        <p:cTn id="102" dur="500"/>
                                        <p:tgtEl>
                                          <p:spTgt spid="16"/>
                                        </p:tgtEl>
                                      </p:cBhvr>
                                    </p:animEffect>
                                  </p:childTnLst>
                                </p:cTn>
                              </p:par>
                              <p:par>
                                <p:cTn id="103" presetID="22" presetClass="entr" presetSubtype="2" fill="hold" nodeType="withEffect">
                                  <p:stCondLst>
                                    <p:cond delay="0"/>
                                  </p:stCondLst>
                                  <p:childTnLst>
                                    <p:set>
                                      <p:cBhvr>
                                        <p:cTn id="104" dur="1" fill="hold">
                                          <p:stCondLst>
                                            <p:cond delay="0"/>
                                          </p:stCondLst>
                                        </p:cTn>
                                        <p:tgtEl>
                                          <p:spTgt spid="9"/>
                                        </p:tgtEl>
                                        <p:attrNameLst>
                                          <p:attrName>style.visibility</p:attrName>
                                        </p:attrNameLst>
                                      </p:cBhvr>
                                      <p:to>
                                        <p:strVal val="visible"/>
                                      </p:to>
                                    </p:set>
                                    <p:animEffect transition="in" filter="wipe(right)">
                                      <p:cBhvr>
                                        <p:cTn id="105" dur="500"/>
                                        <p:tgtEl>
                                          <p:spTgt spid="9"/>
                                        </p:tgtEl>
                                      </p:cBhvr>
                                    </p:animEffect>
                                  </p:childTnLst>
                                </p:cTn>
                              </p:par>
                            </p:childTnLst>
                          </p:cTn>
                        </p:par>
                        <p:par>
                          <p:cTn id="106" fill="hold">
                            <p:stCondLst>
                              <p:cond delay="5000"/>
                            </p:stCondLst>
                            <p:childTnLst>
                              <p:par>
                                <p:cTn id="107" presetID="42" presetClass="exit" presetSubtype="0" fill="hold" grpId="4" nodeType="afterEffect">
                                  <p:stCondLst>
                                    <p:cond delay="0"/>
                                  </p:stCondLst>
                                  <p:childTnLst>
                                    <p:animEffect transition="out" filter="fade">
                                      <p:cBhvr>
                                        <p:cTn id="108" dur="1000"/>
                                        <p:tgtEl>
                                          <p:spTgt spid="16"/>
                                        </p:tgtEl>
                                      </p:cBhvr>
                                    </p:animEffect>
                                    <p:anim calcmode="lin" valueType="num">
                                      <p:cBhvr>
                                        <p:cTn id="109" dur="1000"/>
                                        <p:tgtEl>
                                          <p:spTgt spid="16"/>
                                        </p:tgtEl>
                                        <p:attrNameLst>
                                          <p:attrName>ppt_x</p:attrName>
                                        </p:attrNameLst>
                                      </p:cBhvr>
                                      <p:tavLst>
                                        <p:tav tm="0">
                                          <p:val>
                                            <p:strVal val="ppt_x"/>
                                          </p:val>
                                        </p:tav>
                                        <p:tav tm="100000">
                                          <p:val>
                                            <p:strVal val="ppt_x"/>
                                          </p:val>
                                        </p:tav>
                                      </p:tavLst>
                                    </p:anim>
                                    <p:anim calcmode="lin" valueType="num">
                                      <p:cBhvr>
                                        <p:cTn id="110" dur="1000"/>
                                        <p:tgtEl>
                                          <p:spTgt spid="16"/>
                                        </p:tgtEl>
                                        <p:attrNameLst>
                                          <p:attrName>ppt_y</p:attrName>
                                        </p:attrNameLst>
                                      </p:cBhvr>
                                      <p:tavLst>
                                        <p:tav tm="0">
                                          <p:val>
                                            <p:strVal val="ppt_y"/>
                                          </p:val>
                                        </p:tav>
                                        <p:tav tm="100000">
                                          <p:val>
                                            <p:strVal val="ppt_y+.1"/>
                                          </p:val>
                                        </p:tav>
                                      </p:tavLst>
                                    </p:anim>
                                    <p:set>
                                      <p:cBhvr>
                                        <p:cTn id="111" dur="1" fill="hold">
                                          <p:stCondLst>
                                            <p:cond delay="999"/>
                                          </p:stCondLst>
                                        </p:cTn>
                                        <p:tgtEl>
                                          <p:spTgt spid="16"/>
                                        </p:tgtEl>
                                        <p:attrNameLst>
                                          <p:attrName>style.visibility</p:attrName>
                                        </p:attrNameLst>
                                      </p:cBhvr>
                                      <p:to>
                                        <p:strVal val="hidden"/>
                                      </p:to>
                                    </p:set>
                                  </p:childTnLst>
                                </p:cTn>
                              </p:par>
                              <p:par>
                                <p:cTn id="112" presetID="42" presetClass="exit" presetSubtype="0" fill="hold" nodeType="withEffect">
                                  <p:stCondLst>
                                    <p:cond delay="0"/>
                                  </p:stCondLst>
                                  <p:childTnLst>
                                    <p:animEffect transition="out" filter="fade">
                                      <p:cBhvr>
                                        <p:cTn id="113" dur="1000"/>
                                        <p:tgtEl>
                                          <p:spTgt spid="9"/>
                                        </p:tgtEl>
                                      </p:cBhvr>
                                    </p:animEffect>
                                    <p:anim calcmode="lin" valueType="num">
                                      <p:cBhvr>
                                        <p:cTn id="114" dur="1000"/>
                                        <p:tgtEl>
                                          <p:spTgt spid="9"/>
                                        </p:tgtEl>
                                        <p:attrNameLst>
                                          <p:attrName>ppt_x</p:attrName>
                                        </p:attrNameLst>
                                      </p:cBhvr>
                                      <p:tavLst>
                                        <p:tav tm="0">
                                          <p:val>
                                            <p:strVal val="ppt_x"/>
                                          </p:val>
                                        </p:tav>
                                        <p:tav tm="100000">
                                          <p:val>
                                            <p:strVal val="ppt_x"/>
                                          </p:val>
                                        </p:tav>
                                      </p:tavLst>
                                    </p:anim>
                                    <p:anim calcmode="lin" valueType="num">
                                      <p:cBhvr>
                                        <p:cTn id="115" dur="1000"/>
                                        <p:tgtEl>
                                          <p:spTgt spid="9"/>
                                        </p:tgtEl>
                                        <p:attrNameLst>
                                          <p:attrName>ppt_y</p:attrName>
                                        </p:attrNameLst>
                                      </p:cBhvr>
                                      <p:tavLst>
                                        <p:tav tm="0">
                                          <p:val>
                                            <p:strVal val="ppt_y"/>
                                          </p:val>
                                        </p:tav>
                                        <p:tav tm="100000">
                                          <p:val>
                                            <p:strVal val="ppt_y+.1"/>
                                          </p:val>
                                        </p:tav>
                                      </p:tavLst>
                                    </p:anim>
                                    <p:set>
                                      <p:cBhvr>
                                        <p:cTn id="116" dur="1" fill="hold">
                                          <p:stCondLst>
                                            <p:cond delay="999"/>
                                          </p:stCondLst>
                                        </p:cTn>
                                        <p:tgtEl>
                                          <p:spTgt spid="9"/>
                                        </p:tgtEl>
                                        <p:attrNameLst>
                                          <p:attrName>style.visibility</p:attrName>
                                        </p:attrNameLst>
                                      </p:cBhvr>
                                      <p:to>
                                        <p:strVal val="hidden"/>
                                      </p:to>
                                    </p:set>
                                  </p:childTnLst>
                                </p:cTn>
                              </p:par>
                            </p:childTnLst>
                          </p:cTn>
                        </p:par>
                        <p:par>
                          <p:cTn id="117" fill="hold">
                            <p:stCondLst>
                              <p:cond delay="6000"/>
                            </p:stCondLst>
                            <p:childTnLst>
                              <p:par>
                                <p:cTn id="118" presetID="22" presetClass="entr" presetSubtype="1" fill="hold" nodeType="afterEffect">
                                  <p:stCondLst>
                                    <p:cond delay="0"/>
                                  </p:stCondLst>
                                  <p:childTnLst>
                                    <p:set>
                                      <p:cBhvr>
                                        <p:cTn id="119" dur="1" fill="hold">
                                          <p:stCondLst>
                                            <p:cond delay="0"/>
                                          </p:stCondLst>
                                        </p:cTn>
                                        <p:tgtEl>
                                          <p:spTgt spid="10"/>
                                        </p:tgtEl>
                                        <p:attrNameLst>
                                          <p:attrName>style.visibility</p:attrName>
                                        </p:attrNameLst>
                                      </p:cBhvr>
                                      <p:to>
                                        <p:strVal val="visible"/>
                                      </p:to>
                                    </p:set>
                                    <p:animEffect transition="in" filter="wipe(up)">
                                      <p:cBhvr>
                                        <p:cTn id="120" dur="500"/>
                                        <p:tgtEl>
                                          <p:spTgt spid="10"/>
                                        </p:tgtEl>
                                      </p:cBhvr>
                                    </p:animEffect>
                                  </p:childTnLst>
                                </p:cTn>
                              </p:par>
                              <p:par>
                                <p:cTn id="121" presetID="22" presetClass="entr" presetSubtype="1" fill="hold" grpId="4" nodeType="withEffect">
                                  <p:stCondLst>
                                    <p:cond delay="0"/>
                                  </p:stCondLst>
                                  <p:childTnLst>
                                    <p:set>
                                      <p:cBhvr>
                                        <p:cTn id="122" dur="1" fill="hold">
                                          <p:stCondLst>
                                            <p:cond delay="0"/>
                                          </p:stCondLst>
                                        </p:cTn>
                                        <p:tgtEl>
                                          <p:spTgt spid="15"/>
                                        </p:tgtEl>
                                        <p:attrNameLst>
                                          <p:attrName>style.visibility</p:attrName>
                                        </p:attrNameLst>
                                      </p:cBhvr>
                                      <p:to>
                                        <p:strVal val="visible"/>
                                      </p:to>
                                    </p:set>
                                    <p:animEffect transition="in" filter="wipe(up)">
                                      <p:cBhvr>
                                        <p:cTn id="123" dur="500"/>
                                        <p:tgtEl>
                                          <p:spTgt spid="15"/>
                                        </p:tgtEl>
                                      </p:cBhvr>
                                    </p:animEffect>
                                  </p:childTnLst>
                                </p:cTn>
                              </p:par>
                            </p:childTnLst>
                          </p:cTn>
                        </p:par>
                        <p:par>
                          <p:cTn id="124" fill="hold">
                            <p:stCondLst>
                              <p:cond delay="6500"/>
                            </p:stCondLst>
                            <p:childTnLst>
                              <p:par>
                                <p:cTn id="125" presetID="42" presetClass="exit" presetSubtype="0" fill="hold" nodeType="afterEffect">
                                  <p:stCondLst>
                                    <p:cond delay="0"/>
                                  </p:stCondLst>
                                  <p:childTnLst>
                                    <p:animEffect transition="out" filter="fade">
                                      <p:cBhvr>
                                        <p:cTn id="126" dur="1000"/>
                                        <p:tgtEl>
                                          <p:spTgt spid="10"/>
                                        </p:tgtEl>
                                      </p:cBhvr>
                                    </p:animEffect>
                                    <p:anim calcmode="lin" valueType="num">
                                      <p:cBhvr>
                                        <p:cTn id="127" dur="1000"/>
                                        <p:tgtEl>
                                          <p:spTgt spid="10"/>
                                        </p:tgtEl>
                                        <p:attrNameLst>
                                          <p:attrName>ppt_x</p:attrName>
                                        </p:attrNameLst>
                                      </p:cBhvr>
                                      <p:tavLst>
                                        <p:tav tm="0">
                                          <p:val>
                                            <p:strVal val="ppt_x"/>
                                          </p:val>
                                        </p:tav>
                                        <p:tav tm="100000">
                                          <p:val>
                                            <p:strVal val="ppt_x"/>
                                          </p:val>
                                        </p:tav>
                                      </p:tavLst>
                                    </p:anim>
                                    <p:anim calcmode="lin" valueType="num">
                                      <p:cBhvr>
                                        <p:cTn id="128" dur="1000"/>
                                        <p:tgtEl>
                                          <p:spTgt spid="10"/>
                                        </p:tgtEl>
                                        <p:attrNameLst>
                                          <p:attrName>ppt_y</p:attrName>
                                        </p:attrNameLst>
                                      </p:cBhvr>
                                      <p:tavLst>
                                        <p:tav tm="0">
                                          <p:val>
                                            <p:strVal val="ppt_y"/>
                                          </p:val>
                                        </p:tav>
                                        <p:tav tm="100000">
                                          <p:val>
                                            <p:strVal val="ppt_y+.1"/>
                                          </p:val>
                                        </p:tav>
                                      </p:tavLst>
                                    </p:anim>
                                    <p:set>
                                      <p:cBhvr>
                                        <p:cTn id="129" dur="1" fill="hold">
                                          <p:stCondLst>
                                            <p:cond delay="999"/>
                                          </p:stCondLst>
                                        </p:cTn>
                                        <p:tgtEl>
                                          <p:spTgt spid="10"/>
                                        </p:tgtEl>
                                        <p:attrNameLst>
                                          <p:attrName>style.visibility</p:attrName>
                                        </p:attrNameLst>
                                      </p:cBhvr>
                                      <p:to>
                                        <p:strVal val="hidden"/>
                                      </p:to>
                                    </p:set>
                                  </p:childTnLst>
                                </p:cTn>
                              </p:par>
                              <p:par>
                                <p:cTn id="130" presetID="42" presetClass="exit" presetSubtype="0" fill="hold" grpId="5" nodeType="withEffect">
                                  <p:stCondLst>
                                    <p:cond delay="0"/>
                                  </p:stCondLst>
                                  <p:childTnLst>
                                    <p:animEffect transition="out" filter="fade">
                                      <p:cBhvr>
                                        <p:cTn id="131" dur="1000"/>
                                        <p:tgtEl>
                                          <p:spTgt spid="15"/>
                                        </p:tgtEl>
                                      </p:cBhvr>
                                    </p:animEffect>
                                    <p:anim calcmode="lin" valueType="num">
                                      <p:cBhvr>
                                        <p:cTn id="132" dur="1000"/>
                                        <p:tgtEl>
                                          <p:spTgt spid="15"/>
                                        </p:tgtEl>
                                        <p:attrNameLst>
                                          <p:attrName>ppt_x</p:attrName>
                                        </p:attrNameLst>
                                      </p:cBhvr>
                                      <p:tavLst>
                                        <p:tav tm="0">
                                          <p:val>
                                            <p:strVal val="ppt_x"/>
                                          </p:val>
                                        </p:tav>
                                        <p:tav tm="100000">
                                          <p:val>
                                            <p:strVal val="ppt_x"/>
                                          </p:val>
                                        </p:tav>
                                      </p:tavLst>
                                    </p:anim>
                                    <p:anim calcmode="lin" valueType="num">
                                      <p:cBhvr>
                                        <p:cTn id="133" dur="1000"/>
                                        <p:tgtEl>
                                          <p:spTgt spid="15"/>
                                        </p:tgtEl>
                                        <p:attrNameLst>
                                          <p:attrName>ppt_y</p:attrName>
                                        </p:attrNameLst>
                                      </p:cBhvr>
                                      <p:tavLst>
                                        <p:tav tm="0">
                                          <p:val>
                                            <p:strVal val="ppt_y"/>
                                          </p:val>
                                        </p:tav>
                                        <p:tav tm="100000">
                                          <p:val>
                                            <p:strVal val="ppt_y+.1"/>
                                          </p:val>
                                        </p:tav>
                                      </p:tavLst>
                                    </p:anim>
                                    <p:set>
                                      <p:cBhvr>
                                        <p:cTn id="134" dur="1" fill="hold">
                                          <p:stCondLst>
                                            <p:cond delay="999"/>
                                          </p:stCondLst>
                                        </p:cTn>
                                        <p:tgtEl>
                                          <p:spTgt spid="15"/>
                                        </p:tgtEl>
                                        <p:attrNameLst>
                                          <p:attrName>style.visibility</p:attrName>
                                        </p:attrNameLst>
                                      </p:cBhvr>
                                      <p:to>
                                        <p:strVal val="hidden"/>
                                      </p:to>
                                    </p:set>
                                  </p:childTnLst>
                                </p:cTn>
                              </p:par>
                            </p:childTnLst>
                          </p:cTn>
                        </p:par>
                        <p:par>
                          <p:cTn id="135" fill="hold">
                            <p:stCondLst>
                              <p:cond delay="7500"/>
                            </p:stCondLst>
                            <p:childTnLst>
                              <p:par>
                                <p:cTn id="136" presetID="22" presetClass="entr" presetSubtype="4" fill="hold" grpId="5" nodeType="afterEffect">
                                  <p:stCondLst>
                                    <p:cond delay="0"/>
                                  </p:stCondLst>
                                  <p:childTnLst>
                                    <p:set>
                                      <p:cBhvr>
                                        <p:cTn id="137" dur="1" fill="hold">
                                          <p:stCondLst>
                                            <p:cond delay="0"/>
                                          </p:stCondLst>
                                        </p:cTn>
                                        <p:tgtEl>
                                          <p:spTgt spid="16"/>
                                        </p:tgtEl>
                                        <p:attrNameLst>
                                          <p:attrName>style.visibility</p:attrName>
                                        </p:attrNameLst>
                                      </p:cBhvr>
                                      <p:to>
                                        <p:strVal val="visible"/>
                                      </p:to>
                                    </p:set>
                                    <p:animEffect transition="in" filter="wipe(down)">
                                      <p:cBhvr>
                                        <p:cTn id="138" dur="500"/>
                                        <p:tgtEl>
                                          <p:spTgt spid="16"/>
                                        </p:tgtEl>
                                      </p:cBhvr>
                                    </p:animEffect>
                                  </p:childTnLst>
                                </p:cTn>
                              </p:par>
                              <p:par>
                                <p:cTn id="139" presetID="22" presetClass="entr" presetSubtype="4" fill="hold" nodeType="withEffect">
                                  <p:stCondLst>
                                    <p:cond delay="0"/>
                                  </p:stCondLst>
                                  <p:childTnLst>
                                    <p:set>
                                      <p:cBhvr>
                                        <p:cTn id="140" dur="1" fill="hold">
                                          <p:stCondLst>
                                            <p:cond delay="0"/>
                                          </p:stCondLst>
                                        </p:cTn>
                                        <p:tgtEl>
                                          <p:spTgt spid="9"/>
                                        </p:tgtEl>
                                        <p:attrNameLst>
                                          <p:attrName>style.visibility</p:attrName>
                                        </p:attrNameLst>
                                      </p:cBhvr>
                                      <p:to>
                                        <p:strVal val="visible"/>
                                      </p:to>
                                    </p:set>
                                    <p:animEffect transition="in" filter="wipe(down)">
                                      <p:cBhvr>
                                        <p:cTn id="141" dur="500"/>
                                        <p:tgtEl>
                                          <p:spTgt spid="9"/>
                                        </p:tgtEl>
                                      </p:cBhvr>
                                    </p:animEffect>
                                  </p:childTnLst>
                                </p:cTn>
                              </p:par>
                            </p:childTnLst>
                          </p:cTn>
                        </p:par>
                        <p:par>
                          <p:cTn id="142" fill="hold">
                            <p:stCondLst>
                              <p:cond delay="8000"/>
                            </p:stCondLst>
                            <p:childTnLst>
                              <p:par>
                                <p:cTn id="143" presetID="42" presetClass="exit" presetSubtype="0" fill="hold" grpId="6" nodeType="afterEffect">
                                  <p:stCondLst>
                                    <p:cond delay="0"/>
                                  </p:stCondLst>
                                  <p:childTnLst>
                                    <p:animEffect transition="out" filter="fade">
                                      <p:cBhvr>
                                        <p:cTn id="144" dur="1000"/>
                                        <p:tgtEl>
                                          <p:spTgt spid="16"/>
                                        </p:tgtEl>
                                      </p:cBhvr>
                                    </p:animEffect>
                                    <p:anim calcmode="lin" valueType="num">
                                      <p:cBhvr>
                                        <p:cTn id="145" dur="1000"/>
                                        <p:tgtEl>
                                          <p:spTgt spid="16"/>
                                        </p:tgtEl>
                                        <p:attrNameLst>
                                          <p:attrName>ppt_x</p:attrName>
                                        </p:attrNameLst>
                                      </p:cBhvr>
                                      <p:tavLst>
                                        <p:tav tm="0">
                                          <p:val>
                                            <p:strVal val="ppt_x"/>
                                          </p:val>
                                        </p:tav>
                                        <p:tav tm="100000">
                                          <p:val>
                                            <p:strVal val="ppt_x"/>
                                          </p:val>
                                        </p:tav>
                                      </p:tavLst>
                                    </p:anim>
                                    <p:anim calcmode="lin" valueType="num">
                                      <p:cBhvr>
                                        <p:cTn id="146" dur="1000"/>
                                        <p:tgtEl>
                                          <p:spTgt spid="16"/>
                                        </p:tgtEl>
                                        <p:attrNameLst>
                                          <p:attrName>ppt_y</p:attrName>
                                        </p:attrNameLst>
                                      </p:cBhvr>
                                      <p:tavLst>
                                        <p:tav tm="0">
                                          <p:val>
                                            <p:strVal val="ppt_y"/>
                                          </p:val>
                                        </p:tav>
                                        <p:tav tm="100000">
                                          <p:val>
                                            <p:strVal val="ppt_y+.1"/>
                                          </p:val>
                                        </p:tav>
                                      </p:tavLst>
                                    </p:anim>
                                    <p:set>
                                      <p:cBhvr>
                                        <p:cTn id="147" dur="1" fill="hold">
                                          <p:stCondLst>
                                            <p:cond delay="999"/>
                                          </p:stCondLst>
                                        </p:cTn>
                                        <p:tgtEl>
                                          <p:spTgt spid="16"/>
                                        </p:tgtEl>
                                        <p:attrNameLst>
                                          <p:attrName>style.visibility</p:attrName>
                                        </p:attrNameLst>
                                      </p:cBhvr>
                                      <p:to>
                                        <p:strVal val="hidden"/>
                                      </p:to>
                                    </p:set>
                                  </p:childTnLst>
                                </p:cTn>
                              </p:par>
                              <p:par>
                                <p:cTn id="148" presetID="42" presetClass="exit" presetSubtype="0" fill="hold" nodeType="withEffect">
                                  <p:stCondLst>
                                    <p:cond delay="0"/>
                                  </p:stCondLst>
                                  <p:childTnLst>
                                    <p:animEffect transition="out" filter="fade">
                                      <p:cBhvr>
                                        <p:cTn id="149" dur="1000"/>
                                        <p:tgtEl>
                                          <p:spTgt spid="9"/>
                                        </p:tgtEl>
                                      </p:cBhvr>
                                    </p:animEffect>
                                    <p:anim calcmode="lin" valueType="num">
                                      <p:cBhvr>
                                        <p:cTn id="150" dur="1000"/>
                                        <p:tgtEl>
                                          <p:spTgt spid="9"/>
                                        </p:tgtEl>
                                        <p:attrNameLst>
                                          <p:attrName>ppt_x</p:attrName>
                                        </p:attrNameLst>
                                      </p:cBhvr>
                                      <p:tavLst>
                                        <p:tav tm="0">
                                          <p:val>
                                            <p:strVal val="ppt_x"/>
                                          </p:val>
                                        </p:tav>
                                        <p:tav tm="100000">
                                          <p:val>
                                            <p:strVal val="ppt_x"/>
                                          </p:val>
                                        </p:tav>
                                      </p:tavLst>
                                    </p:anim>
                                    <p:anim calcmode="lin" valueType="num">
                                      <p:cBhvr>
                                        <p:cTn id="151" dur="1000"/>
                                        <p:tgtEl>
                                          <p:spTgt spid="9"/>
                                        </p:tgtEl>
                                        <p:attrNameLst>
                                          <p:attrName>ppt_y</p:attrName>
                                        </p:attrNameLst>
                                      </p:cBhvr>
                                      <p:tavLst>
                                        <p:tav tm="0">
                                          <p:val>
                                            <p:strVal val="ppt_y"/>
                                          </p:val>
                                        </p:tav>
                                        <p:tav tm="100000">
                                          <p:val>
                                            <p:strVal val="ppt_y+.1"/>
                                          </p:val>
                                        </p:tav>
                                      </p:tavLst>
                                    </p:anim>
                                    <p:set>
                                      <p:cBhvr>
                                        <p:cTn id="152" dur="1" fill="hold">
                                          <p:stCondLst>
                                            <p:cond delay="999"/>
                                          </p:stCondLst>
                                        </p:cTn>
                                        <p:tgtEl>
                                          <p:spTgt spid="9"/>
                                        </p:tgtEl>
                                        <p:attrNameLst>
                                          <p:attrName>style.visibility</p:attrName>
                                        </p:attrNameLst>
                                      </p:cBhvr>
                                      <p:to>
                                        <p:strVal val="hidden"/>
                                      </p:to>
                                    </p:set>
                                  </p:childTnLst>
                                </p:cTn>
                              </p:par>
                            </p:childTnLst>
                          </p:cTn>
                        </p:par>
                        <p:par>
                          <p:cTn id="153" fill="hold">
                            <p:stCondLst>
                              <p:cond delay="9000"/>
                            </p:stCondLst>
                            <p:childTnLst>
                              <p:par>
                                <p:cTn id="154" presetID="22" presetClass="entr" presetSubtype="1" fill="hold" nodeType="afterEffect">
                                  <p:stCondLst>
                                    <p:cond delay="0"/>
                                  </p:stCondLst>
                                  <p:childTnLst>
                                    <p:set>
                                      <p:cBhvr>
                                        <p:cTn id="155" dur="1" fill="hold">
                                          <p:stCondLst>
                                            <p:cond delay="0"/>
                                          </p:stCondLst>
                                        </p:cTn>
                                        <p:tgtEl>
                                          <p:spTgt spid="10"/>
                                        </p:tgtEl>
                                        <p:attrNameLst>
                                          <p:attrName>style.visibility</p:attrName>
                                        </p:attrNameLst>
                                      </p:cBhvr>
                                      <p:to>
                                        <p:strVal val="visible"/>
                                      </p:to>
                                    </p:set>
                                    <p:animEffect transition="in" filter="wipe(up)">
                                      <p:cBhvr>
                                        <p:cTn id="156" dur="500"/>
                                        <p:tgtEl>
                                          <p:spTgt spid="10"/>
                                        </p:tgtEl>
                                      </p:cBhvr>
                                    </p:animEffect>
                                  </p:childTnLst>
                                </p:cTn>
                              </p:par>
                              <p:par>
                                <p:cTn id="157" presetID="22" presetClass="entr" presetSubtype="1" fill="hold" grpId="6" nodeType="withEffect">
                                  <p:stCondLst>
                                    <p:cond delay="0"/>
                                  </p:stCondLst>
                                  <p:childTnLst>
                                    <p:set>
                                      <p:cBhvr>
                                        <p:cTn id="158" dur="1" fill="hold">
                                          <p:stCondLst>
                                            <p:cond delay="0"/>
                                          </p:stCondLst>
                                        </p:cTn>
                                        <p:tgtEl>
                                          <p:spTgt spid="15"/>
                                        </p:tgtEl>
                                        <p:attrNameLst>
                                          <p:attrName>style.visibility</p:attrName>
                                        </p:attrNameLst>
                                      </p:cBhvr>
                                      <p:to>
                                        <p:strVal val="visible"/>
                                      </p:to>
                                    </p:set>
                                    <p:animEffect transition="in" filter="wipe(up)">
                                      <p:cBhvr>
                                        <p:cTn id="159" dur="500"/>
                                        <p:tgtEl>
                                          <p:spTgt spid="15"/>
                                        </p:tgtEl>
                                      </p:cBhvr>
                                    </p:animEffect>
                                  </p:childTnLst>
                                </p:cTn>
                              </p:par>
                            </p:childTnLst>
                          </p:cTn>
                        </p:par>
                        <p:par>
                          <p:cTn id="160" fill="hold">
                            <p:stCondLst>
                              <p:cond delay="9500"/>
                            </p:stCondLst>
                            <p:childTnLst>
                              <p:par>
                                <p:cTn id="161" presetID="1" presetClass="exit" presetSubtype="0" fill="hold" nodeType="afterEffect">
                                  <p:stCondLst>
                                    <p:cond delay="0"/>
                                  </p:stCondLst>
                                  <p:childTnLst>
                                    <p:set>
                                      <p:cBhvr>
                                        <p:cTn id="162" dur="1" fill="hold">
                                          <p:stCondLst>
                                            <p:cond delay="0"/>
                                          </p:stCondLst>
                                        </p:cTn>
                                        <p:tgtEl>
                                          <p:spTgt spid="10"/>
                                        </p:tgtEl>
                                        <p:attrNameLst>
                                          <p:attrName>style.visibility</p:attrName>
                                        </p:attrNameLst>
                                      </p:cBhvr>
                                      <p:to>
                                        <p:strVal val="hidden"/>
                                      </p:to>
                                    </p:set>
                                  </p:childTnLst>
                                </p:cTn>
                              </p:par>
                              <p:par>
                                <p:cTn id="163" presetID="1" presetClass="exit" presetSubtype="0" fill="hold" grpId="7" nodeType="withEffect">
                                  <p:stCondLst>
                                    <p:cond delay="0"/>
                                  </p:stCondLst>
                                  <p:childTnLst>
                                    <p:set>
                                      <p:cBhvr>
                                        <p:cTn id="164" dur="1" fill="hold">
                                          <p:stCondLst>
                                            <p:cond delay="0"/>
                                          </p:stCondLst>
                                        </p:cTn>
                                        <p:tgtEl>
                                          <p:spTgt spid="15"/>
                                        </p:tgtEl>
                                        <p:attrNameLst>
                                          <p:attrName>style.visibility</p:attrName>
                                        </p:attrNameLst>
                                      </p:cBhvr>
                                      <p:to>
                                        <p:strVal val="hidden"/>
                                      </p:to>
                                    </p:set>
                                  </p:childTnLst>
                                </p:cTn>
                              </p:par>
                            </p:childTnLst>
                          </p:cTn>
                        </p:par>
                        <p:par>
                          <p:cTn id="165" fill="hold">
                            <p:stCondLst>
                              <p:cond delay="9500"/>
                            </p:stCondLst>
                            <p:childTnLst>
                              <p:par>
                                <p:cTn id="166" presetID="1" presetClass="entr" presetSubtype="0" fill="hold" grpId="7" nodeType="afterEffect">
                                  <p:stCondLst>
                                    <p:cond delay="0"/>
                                  </p:stCondLst>
                                  <p:childTnLst>
                                    <p:set>
                                      <p:cBhvr>
                                        <p:cTn id="167" dur="1" fill="hold">
                                          <p:stCondLst>
                                            <p:cond delay="0"/>
                                          </p:stCondLst>
                                        </p:cTn>
                                        <p:tgtEl>
                                          <p:spTgt spid="16"/>
                                        </p:tgtEl>
                                        <p:attrNameLst>
                                          <p:attrName>style.visibility</p:attrName>
                                        </p:attrNameLst>
                                      </p:cBhvr>
                                      <p:to>
                                        <p:strVal val="visible"/>
                                      </p:to>
                                    </p:set>
                                  </p:childTnLst>
                                </p:cTn>
                              </p:par>
                              <p:par>
                                <p:cTn id="168" presetID="1" presetClass="entr" presetSubtype="0" fill="hold" nodeType="withEffect">
                                  <p:stCondLst>
                                    <p:cond delay="0"/>
                                  </p:stCondLst>
                                  <p:childTnLst>
                                    <p:set>
                                      <p:cBhvr>
                                        <p:cTn id="169" dur="1" fill="hold">
                                          <p:stCondLst>
                                            <p:cond delay="0"/>
                                          </p:stCondLst>
                                        </p:cTn>
                                        <p:tgtEl>
                                          <p:spTgt spid="9"/>
                                        </p:tgtEl>
                                        <p:attrNameLst>
                                          <p:attrName>style.visibility</p:attrName>
                                        </p:attrNameLst>
                                      </p:cBhvr>
                                      <p:to>
                                        <p:strVal val="visible"/>
                                      </p:to>
                                    </p:set>
                                  </p:childTnLst>
                                </p:cTn>
                              </p:par>
                            </p:childTnLst>
                          </p:cTn>
                        </p:par>
                        <p:par>
                          <p:cTn id="170" fill="hold">
                            <p:stCondLst>
                              <p:cond delay="9500"/>
                            </p:stCondLst>
                            <p:childTnLst>
                              <p:par>
                                <p:cTn id="171" presetID="1" presetClass="exit" presetSubtype="0" fill="hold" grpId="8" nodeType="afterEffect">
                                  <p:stCondLst>
                                    <p:cond delay="0"/>
                                  </p:stCondLst>
                                  <p:childTnLst>
                                    <p:set>
                                      <p:cBhvr>
                                        <p:cTn id="172" dur="1" fill="hold">
                                          <p:stCondLst>
                                            <p:cond delay="0"/>
                                          </p:stCondLst>
                                        </p:cTn>
                                        <p:tgtEl>
                                          <p:spTgt spid="16"/>
                                        </p:tgtEl>
                                        <p:attrNameLst>
                                          <p:attrName>style.visibility</p:attrName>
                                        </p:attrNameLst>
                                      </p:cBhvr>
                                      <p:to>
                                        <p:strVal val="hidden"/>
                                      </p:to>
                                    </p:set>
                                  </p:childTnLst>
                                </p:cTn>
                              </p:par>
                              <p:par>
                                <p:cTn id="173" presetID="1" presetClass="exit" presetSubtype="0" fill="hold" nodeType="withEffect">
                                  <p:stCondLst>
                                    <p:cond delay="0"/>
                                  </p:stCondLst>
                                  <p:childTnLst>
                                    <p:set>
                                      <p:cBhvr>
                                        <p:cTn id="174" dur="1" fill="hold">
                                          <p:stCondLst>
                                            <p:cond delay="0"/>
                                          </p:stCondLst>
                                        </p:cTn>
                                        <p:tgtEl>
                                          <p:spTgt spid="9"/>
                                        </p:tgtEl>
                                        <p:attrNameLst>
                                          <p:attrName>style.visibility</p:attrName>
                                        </p:attrNameLst>
                                      </p:cBhvr>
                                      <p:to>
                                        <p:strVal val="hidden"/>
                                      </p:to>
                                    </p:set>
                                  </p:childTnLst>
                                </p:cTn>
                              </p:par>
                            </p:childTnLst>
                          </p:cTn>
                        </p:par>
                        <p:par>
                          <p:cTn id="175" fill="hold">
                            <p:stCondLst>
                              <p:cond delay="9500"/>
                            </p:stCondLst>
                            <p:childTnLst>
                              <p:par>
                                <p:cTn id="176" presetID="1" presetClass="entr" presetSubtype="0" fill="hold" nodeType="afterEffect">
                                  <p:stCondLst>
                                    <p:cond delay="0"/>
                                  </p:stCondLst>
                                  <p:childTnLst>
                                    <p:set>
                                      <p:cBhvr>
                                        <p:cTn id="177" dur="1" fill="hold">
                                          <p:stCondLst>
                                            <p:cond delay="0"/>
                                          </p:stCondLst>
                                        </p:cTn>
                                        <p:tgtEl>
                                          <p:spTgt spid="10"/>
                                        </p:tgtEl>
                                        <p:attrNameLst>
                                          <p:attrName>style.visibility</p:attrName>
                                        </p:attrNameLst>
                                      </p:cBhvr>
                                      <p:to>
                                        <p:strVal val="visible"/>
                                      </p:to>
                                    </p:set>
                                  </p:childTnLst>
                                </p:cTn>
                              </p:par>
                              <p:par>
                                <p:cTn id="178" presetID="1" presetClass="entr" presetSubtype="0" fill="hold" grpId="8" nodeType="withEffect">
                                  <p:stCondLst>
                                    <p:cond delay="0"/>
                                  </p:stCondLst>
                                  <p:childTnLst>
                                    <p:set>
                                      <p:cBhvr>
                                        <p:cTn id="179" dur="1" fill="hold">
                                          <p:stCondLst>
                                            <p:cond delay="0"/>
                                          </p:stCondLst>
                                        </p:cTn>
                                        <p:tgtEl>
                                          <p:spTgt spid="15"/>
                                        </p:tgtEl>
                                        <p:attrNameLst>
                                          <p:attrName>style.visibility</p:attrName>
                                        </p:attrNameLst>
                                      </p:cBhvr>
                                      <p:to>
                                        <p:strVal val="visible"/>
                                      </p:to>
                                    </p:set>
                                  </p:childTnLst>
                                </p:cTn>
                              </p:par>
                            </p:childTnLst>
                          </p:cTn>
                        </p:par>
                        <p:par>
                          <p:cTn id="180" fill="hold">
                            <p:stCondLst>
                              <p:cond delay="9500"/>
                            </p:stCondLst>
                            <p:childTnLst>
                              <p:par>
                                <p:cTn id="181" presetID="1" presetClass="exit" presetSubtype="0" fill="hold" nodeType="afterEffect">
                                  <p:stCondLst>
                                    <p:cond delay="0"/>
                                  </p:stCondLst>
                                  <p:childTnLst>
                                    <p:set>
                                      <p:cBhvr>
                                        <p:cTn id="182" dur="1" fill="hold">
                                          <p:stCondLst>
                                            <p:cond delay="0"/>
                                          </p:stCondLst>
                                        </p:cTn>
                                        <p:tgtEl>
                                          <p:spTgt spid="10"/>
                                        </p:tgtEl>
                                        <p:attrNameLst>
                                          <p:attrName>style.visibility</p:attrName>
                                        </p:attrNameLst>
                                      </p:cBhvr>
                                      <p:to>
                                        <p:strVal val="hidden"/>
                                      </p:to>
                                    </p:set>
                                  </p:childTnLst>
                                </p:cTn>
                              </p:par>
                              <p:par>
                                <p:cTn id="183" presetID="1" presetClass="exit" presetSubtype="0" fill="hold" grpId="9" nodeType="withEffect">
                                  <p:stCondLst>
                                    <p:cond delay="0"/>
                                  </p:stCondLst>
                                  <p:childTnLst>
                                    <p:set>
                                      <p:cBhvr>
                                        <p:cTn id="184" dur="1" fill="hold">
                                          <p:stCondLst>
                                            <p:cond delay="0"/>
                                          </p:stCondLst>
                                        </p:cTn>
                                        <p:tgtEl>
                                          <p:spTgt spid="15"/>
                                        </p:tgtEl>
                                        <p:attrNameLst>
                                          <p:attrName>style.visibility</p:attrName>
                                        </p:attrNameLst>
                                      </p:cBhvr>
                                      <p:to>
                                        <p:strVal val="hidden"/>
                                      </p:to>
                                    </p:set>
                                  </p:childTnLst>
                                </p:cTn>
                              </p:par>
                            </p:childTnLst>
                          </p:cTn>
                        </p:par>
                        <p:par>
                          <p:cTn id="185" fill="hold">
                            <p:stCondLst>
                              <p:cond delay="9500"/>
                            </p:stCondLst>
                            <p:childTnLst>
                              <p:par>
                                <p:cTn id="186" presetID="1" presetClass="entr" presetSubtype="0" fill="hold" grpId="9" nodeType="afterEffect">
                                  <p:stCondLst>
                                    <p:cond delay="0"/>
                                  </p:stCondLst>
                                  <p:childTnLst>
                                    <p:set>
                                      <p:cBhvr>
                                        <p:cTn id="187" dur="1" fill="hold">
                                          <p:stCondLst>
                                            <p:cond delay="0"/>
                                          </p:stCondLst>
                                        </p:cTn>
                                        <p:tgtEl>
                                          <p:spTgt spid="16"/>
                                        </p:tgtEl>
                                        <p:attrNameLst>
                                          <p:attrName>style.visibility</p:attrName>
                                        </p:attrNameLst>
                                      </p:cBhvr>
                                      <p:to>
                                        <p:strVal val="visible"/>
                                      </p:to>
                                    </p:set>
                                  </p:childTnLst>
                                </p:cTn>
                              </p:par>
                              <p:par>
                                <p:cTn id="188" presetID="1" presetClass="entr" presetSubtype="0" fill="hold" nodeType="withEffect">
                                  <p:stCondLst>
                                    <p:cond delay="0"/>
                                  </p:stCondLst>
                                  <p:childTnLst>
                                    <p:set>
                                      <p:cBhvr>
                                        <p:cTn id="189" dur="1" fill="hold">
                                          <p:stCondLst>
                                            <p:cond delay="0"/>
                                          </p:stCondLst>
                                        </p:cTn>
                                        <p:tgtEl>
                                          <p:spTgt spid="9"/>
                                        </p:tgtEl>
                                        <p:attrNameLst>
                                          <p:attrName>style.visibility</p:attrName>
                                        </p:attrNameLst>
                                      </p:cBhvr>
                                      <p:to>
                                        <p:strVal val="visible"/>
                                      </p:to>
                                    </p:set>
                                  </p:childTnLst>
                                </p:cTn>
                              </p:par>
                            </p:childTnLst>
                          </p:cTn>
                        </p:par>
                        <p:par>
                          <p:cTn id="190" fill="hold">
                            <p:stCondLst>
                              <p:cond delay="9500"/>
                            </p:stCondLst>
                            <p:childTnLst>
                              <p:par>
                                <p:cTn id="191" presetID="1" presetClass="exit" presetSubtype="0" fill="hold" grpId="10" nodeType="afterEffect">
                                  <p:stCondLst>
                                    <p:cond delay="0"/>
                                  </p:stCondLst>
                                  <p:childTnLst>
                                    <p:set>
                                      <p:cBhvr>
                                        <p:cTn id="192" dur="1" fill="hold">
                                          <p:stCondLst>
                                            <p:cond delay="0"/>
                                          </p:stCondLst>
                                        </p:cTn>
                                        <p:tgtEl>
                                          <p:spTgt spid="16"/>
                                        </p:tgtEl>
                                        <p:attrNameLst>
                                          <p:attrName>style.visibility</p:attrName>
                                        </p:attrNameLst>
                                      </p:cBhvr>
                                      <p:to>
                                        <p:strVal val="hidden"/>
                                      </p:to>
                                    </p:set>
                                  </p:childTnLst>
                                </p:cTn>
                              </p:par>
                              <p:par>
                                <p:cTn id="193" presetID="1" presetClass="exit" presetSubtype="0" fill="hold" nodeType="withEffect">
                                  <p:stCondLst>
                                    <p:cond delay="0"/>
                                  </p:stCondLst>
                                  <p:childTnLst>
                                    <p:set>
                                      <p:cBhvr>
                                        <p:cTn id="194" dur="1" fill="hold">
                                          <p:stCondLst>
                                            <p:cond delay="0"/>
                                          </p:stCondLst>
                                        </p:cTn>
                                        <p:tgtEl>
                                          <p:spTgt spid="9"/>
                                        </p:tgtEl>
                                        <p:attrNameLst>
                                          <p:attrName>style.visibility</p:attrName>
                                        </p:attrNameLst>
                                      </p:cBhvr>
                                      <p:to>
                                        <p:strVal val="hidden"/>
                                      </p:to>
                                    </p:set>
                                  </p:childTnLst>
                                </p:cTn>
                              </p:par>
                            </p:childTnLst>
                          </p:cTn>
                        </p:par>
                        <p:par>
                          <p:cTn id="195" fill="hold">
                            <p:stCondLst>
                              <p:cond delay="9500"/>
                            </p:stCondLst>
                            <p:childTnLst>
                              <p:par>
                                <p:cTn id="196" presetID="1" presetClass="entr" presetSubtype="0" fill="hold" nodeType="afterEffect">
                                  <p:stCondLst>
                                    <p:cond delay="0"/>
                                  </p:stCondLst>
                                  <p:childTnLst>
                                    <p:set>
                                      <p:cBhvr>
                                        <p:cTn id="197" dur="1" fill="hold">
                                          <p:stCondLst>
                                            <p:cond delay="0"/>
                                          </p:stCondLst>
                                        </p:cTn>
                                        <p:tgtEl>
                                          <p:spTgt spid="10"/>
                                        </p:tgtEl>
                                        <p:attrNameLst>
                                          <p:attrName>style.visibility</p:attrName>
                                        </p:attrNameLst>
                                      </p:cBhvr>
                                      <p:to>
                                        <p:strVal val="visible"/>
                                      </p:to>
                                    </p:set>
                                  </p:childTnLst>
                                </p:cTn>
                              </p:par>
                              <p:par>
                                <p:cTn id="198" presetID="1" presetClass="entr" presetSubtype="0" fill="hold" grpId="10" nodeType="withEffect">
                                  <p:stCondLst>
                                    <p:cond delay="0"/>
                                  </p:stCondLst>
                                  <p:childTnLst>
                                    <p:set>
                                      <p:cBhvr>
                                        <p:cTn id="199"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5" grpId="2"/>
      <p:bldP spid="15" grpId="3"/>
      <p:bldP spid="15" grpId="4"/>
      <p:bldP spid="15" grpId="5"/>
      <p:bldP spid="15" grpId="6"/>
      <p:bldP spid="15" grpId="7"/>
      <p:bldP spid="15" grpId="8"/>
      <p:bldP spid="15" grpId="9"/>
      <p:bldP spid="15" grpId="10"/>
      <p:bldP spid="16" grpId="0"/>
      <p:bldP spid="16" grpId="1"/>
      <p:bldP spid="16" grpId="2"/>
      <p:bldP spid="16" grpId="3"/>
      <p:bldP spid="16" grpId="4"/>
      <p:bldP spid="16" grpId="5"/>
      <p:bldP spid="16" grpId="6"/>
      <p:bldP spid="16" grpId="7"/>
      <p:bldP spid="16" grpId="8"/>
      <p:bldP spid="16" grpId="9"/>
      <p:bldP spid="16" grpId="10"/>
      <p:bldP spid="28" grpId="0"/>
      <p:bldP spid="34" grpId="0"/>
      <p:bldP spid="3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57200"/>
            <a:ext cx="8382000" cy="5638800"/>
          </a:xfrm>
        </p:spPr>
        <p:txBody>
          <a:bodyPr>
            <a:normAutofit/>
          </a:bodyPr>
          <a:lstStyle/>
          <a:p>
            <a:pPr marL="0" indent="0" algn="just">
              <a:lnSpc>
                <a:spcPct val="150000"/>
              </a:lnSpc>
              <a:buNone/>
            </a:pPr>
            <a:r>
              <a:rPr lang="fa-IR" sz="1600" dirty="0"/>
              <a:t>چون سيستم عامل منابع را تخصيص مي دهد</a:t>
            </a:r>
            <a:r>
              <a:rPr lang="fa-IR" sz="1600" dirty="0" smtClean="0"/>
              <a:t>، كنترل </a:t>
            </a:r>
            <a:r>
              <a:rPr lang="fa-IR" sz="1600" dirty="0"/>
              <a:t>رقابت</a:t>
            </a:r>
            <a:r>
              <a:rPr lang="fa-IR" sz="1600" dirty="0" smtClean="0"/>
              <a:t>، سيستم </a:t>
            </a:r>
            <a:r>
              <a:rPr lang="fa-IR" sz="1600" dirty="0"/>
              <a:t>عامل را </a:t>
            </a:r>
            <a:r>
              <a:rPr lang="fa-IR" sz="1600" dirty="0" smtClean="0"/>
              <a:t>درگیر می کند. </a:t>
            </a:r>
          </a:p>
          <a:p>
            <a:pPr marL="0" indent="0" algn="just">
              <a:lnSpc>
                <a:spcPct val="150000"/>
              </a:lnSpc>
              <a:buNone/>
            </a:pPr>
            <a:r>
              <a:rPr lang="fa-IR" sz="1600" dirty="0" smtClean="0"/>
              <a:t>علاوه </a:t>
            </a:r>
            <a:r>
              <a:rPr lang="fa-IR" sz="1600" dirty="0"/>
              <a:t>بر </a:t>
            </a:r>
            <a:r>
              <a:rPr lang="fa-IR" sz="1600" dirty="0" smtClean="0"/>
              <a:t>اين، لازم </a:t>
            </a:r>
            <a:r>
              <a:rPr lang="fa-IR" sz="1600" dirty="0"/>
              <a:t>است فرآيندها نياز به انحصار متقابل را به طريقي، مثل قفل كردن منبع قبل </a:t>
            </a:r>
            <a:r>
              <a:rPr lang="fa-IR" sz="1600" dirty="0" smtClean="0"/>
              <a:t>از استفاده </a:t>
            </a:r>
            <a:r>
              <a:rPr lang="fa-IR" sz="1600" dirty="0"/>
              <a:t>از آن بيان كنند</a:t>
            </a:r>
            <a:r>
              <a:rPr lang="fa-IR" sz="1600" dirty="0" smtClean="0"/>
              <a:t>. </a:t>
            </a:r>
          </a:p>
          <a:p>
            <a:pPr marL="0" indent="0" algn="just">
              <a:lnSpc>
                <a:spcPct val="150000"/>
              </a:lnSpc>
              <a:buNone/>
            </a:pPr>
            <a:r>
              <a:rPr lang="fa-IR" sz="1600" dirty="0" smtClean="0"/>
              <a:t>ارائه هر راه </a:t>
            </a:r>
            <a:r>
              <a:rPr lang="fa-IR" sz="1600" dirty="0"/>
              <a:t>حل نياز به پشتيباني سيستم عامل دارد، مثل ارائه امكانات قفل كردن منابع. </a:t>
            </a:r>
            <a:endParaRPr lang="fa-IR" sz="1600" dirty="0" smtClean="0"/>
          </a:p>
          <a:p>
            <a:pPr marL="0" indent="0" algn="just">
              <a:lnSpc>
                <a:spcPct val="150000"/>
              </a:lnSpc>
              <a:buNone/>
            </a:pPr>
            <a:r>
              <a:rPr lang="fa-IR" sz="1600" dirty="0" smtClean="0"/>
              <a:t>شکل زیر راهكار </a:t>
            </a:r>
            <a:r>
              <a:rPr lang="fa-IR" sz="1600" dirty="0"/>
              <a:t>انحصار متقابل را به صورت انتزاعي نشان مي دهد</a:t>
            </a:r>
            <a:r>
              <a:rPr lang="fa-IR" sz="1600" dirty="0" smtClean="0"/>
              <a:t>.</a:t>
            </a:r>
            <a:endParaRPr lang="fa-IR" sz="1600" dirty="0"/>
          </a:p>
          <a:p>
            <a:pPr marL="0" indent="0" algn="just">
              <a:buNone/>
            </a:pPr>
            <a:endParaRPr lang="fa-IR" sz="2000" dirty="0" smtClean="0"/>
          </a:p>
          <a:p>
            <a:pPr marL="0" indent="0" algn="just">
              <a:buNone/>
            </a:pPr>
            <a:endParaRPr lang="fa-IR" sz="2000" dirty="0"/>
          </a:p>
          <a:p>
            <a:pPr marL="0" indent="0" algn="just">
              <a:buNone/>
            </a:pPr>
            <a:endParaRPr lang="fa-IR" sz="2000" dirty="0" smtClean="0"/>
          </a:p>
          <a:p>
            <a:pPr marL="0" indent="0" algn="just">
              <a:buNone/>
            </a:pPr>
            <a:endParaRPr lang="fa-IR" sz="2000" dirty="0" smtClean="0"/>
          </a:p>
          <a:p>
            <a:pPr marL="0" indent="0" algn="just">
              <a:buNone/>
            </a:pPr>
            <a:endParaRPr lang="fa-IR" sz="2000" dirty="0" smtClean="0"/>
          </a:p>
          <a:p>
            <a:pPr marL="0" indent="0" algn="just">
              <a:buNone/>
            </a:pPr>
            <a:endParaRPr lang="fa-IR" sz="2000" dirty="0"/>
          </a:p>
          <a:p>
            <a:pPr marL="0" indent="0" algn="just">
              <a:buNone/>
            </a:pPr>
            <a:endParaRPr lang="fa-IR" sz="2000" dirty="0" smtClean="0"/>
          </a:p>
          <a:p>
            <a:pPr marL="0" indent="0" algn="just">
              <a:buNone/>
            </a:pPr>
            <a:endParaRPr lang="fa-IR" sz="2000" dirty="0"/>
          </a:p>
          <a:p>
            <a:pPr marL="0" indent="0" algn="just">
              <a:buNone/>
            </a:pPr>
            <a:r>
              <a:rPr lang="fa-IR" sz="2000" dirty="0" smtClean="0"/>
              <a:t>هر فرایند که بکوشد تا وارد ناحیه بحرانی خود شود، در حالی که فرایند دیگری برای همان منبع در بخش بحرانی خویش است، ناچار به انتظار است.</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17</a:t>
            </a:fld>
            <a:endParaRPr lang="en-US"/>
          </a:p>
        </p:txBody>
      </p:sp>
      <p:pic>
        <p:nvPicPr>
          <p:cNvPr id="5" name="Picture 4"/>
          <p:cNvPicPr>
            <a:picLocks noChangeAspect="1" noChangeArrowheads="1"/>
          </p:cNvPicPr>
          <p:nvPr/>
        </p:nvPicPr>
        <p:blipFill>
          <a:blip r:embed="rId2"/>
          <a:srcRect l="1514" t="20030" r="1497" b="33919"/>
          <a:stretch>
            <a:fillRect/>
          </a:stretch>
        </p:blipFill>
        <p:spPr bwMode="auto">
          <a:xfrm>
            <a:off x="1132115" y="2743199"/>
            <a:ext cx="7010400" cy="2241157"/>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499849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همكاري فرآيندها توسط </a:t>
            </a:r>
            <a:r>
              <a:rPr lang="fa-IR" dirty="0" smtClean="0"/>
              <a:t>اشتراك</a:t>
            </a:r>
            <a:endParaRPr lang="en-US" dirty="0"/>
          </a:p>
        </p:txBody>
      </p:sp>
      <p:sp>
        <p:nvSpPr>
          <p:cNvPr id="3" name="Content Placeholder 2"/>
          <p:cNvSpPr>
            <a:spLocks noGrp="1"/>
          </p:cNvSpPr>
          <p:nvPr>
            <p:ph idx="1"/>
          </p:nvPr>
        </p:nvSpPr>
        <p:spPr/>
        <p:txBody>
          <a:bodyPr>
            <a:normAutofit/>
          </a:bodyPr>
          <a:lstStyle/>
          <a:p>
            <a:pPr algn="just">
              <a:lnSpc>
                <a:spcPct val="150000"/>
              </a:lnSpc>
            </a:pPr>
            <a:r>
              <a:rPr lang="fa-IR" sz="2000" dirty="0"/>
              <a:t>همكاري از طريق اشتراك، فرآيندهايي را </a:t>
            </a:r>
            <a:r>
              <a:rPr lang="fa-IR" sz="2000" dirty="0" smtClean="0"/>
              <a:t>در بر </a:t>
            </a:r>
            <a:r>
              <a:rPr lang="fa-IR" sz="2000" dirty="0"/>
              <a:t>مي گيرد كه بدون اطلاع صريح از يكديگر، با هم تعامل </a:t>
            </a:r>
            <a:r>
              <a:rPr lang="fa-IR" sz="2000" dirty="0" smtClean="0"/>
              <a:t>دارند.</a:t>
            </a:r>
            <a:r>
              <a:rPr lang="fa-IR" sz="2000" dirty="0"/>
              <a:t> </a:t>
            </a:r>
            <a:r>
              <a:rPr lang="fa-IR" sz="2000" dirty="0" smtClean="0"/>
              <a:t>به </a:t>
            </a:r>
            <a:r>
              <a:rPr lang="fa-IR" sz="2000" dirty="0"/>
              <a:t>عنوان مثال</a:t>
            </a:r>
            <a:r>
              <a:rPr lang="fa-IR" sz="2000" dirty="0" smtClean="0"/>
              <a:t>، ممكن </a:t>
            </a:r>
            <a:r>
              <a:rPr lang="fa-IR" sz="2000" dirty="0"/>
              <a:t>است چندين فرآيند به متغيرها</a:t>
            </a:r>
            <a:r>
              <a:rPr lang="fa-IR" sz="2000" dirty="0" smtClean="0"/>
              <a:t>، فايل </a:t>
            </a:r>
            <a:r>
              <a:rPr lang="fa-IR" sz="2000" dirty="0"/>
              <a:t>ها يا بانك هاي اطلاعاتي مشترك دستيابي داشته باشند</a:t>
            </a:r>
            <a:r>
              <a:rPr lang="fa-IR" sz="2000" dirty="0" smtClean="0"/>
              <a:t>.</a:t>
            </a:r>
          </a:p>
          <a:p>
            <a:pPr algn="just">
              <a:lnSpc>
                <a:spcPct val="150000"/>
              </a:lnSpc>
            </a:pPr>
            <a:endParaRPr lang="en-US" sz="2000" dirty="0"/>
          </a:p>
          <a:p>
            <a:pPr algn="just">
              <a:lnSpc>
                <a:spcPct val="150000"/>
              </a:lnSpc>
            </a:pPr>
            <a:r>
              <a:rPr lang="fa-IR" sz="2000" dirty="0"/>
              <a:t>چون داده ها </a:t>
            </a:r>
            <a:r>
              <a:rPr lang="fa-IR" sz="2000" dirty="0" smtClean="0"/>
              <a:t>در منابع (دستگاه </a:t>
            </a:r>
            <a:r>
              <a:rPr lang="fa-IR" sz="2000" dirty="0"/>
              <a:t>ها</a:t>
            </a:r>
            <a:r>
              <a:rPr lang="fa-IR" sz="2000" dirty="0" smtClean="0"/>
              <a:t>، حافظه) ذخيره </a:t>
            </a:r>
            <a:r>
              <a:rPr lang="fa-IR" sz="2000" dirty="0"/>
              <a:t>مي شوند</a:t>
            </a:r>
            <a:r>
              <a:rPr lang="fa-IR" sz="2000" dirty="0" smtClean="0"/>
              <a:t>، مسائل </a:t>
            </a:r>
            <a:r>
              <a:rPr lang="fa-IR" sz="2000" dirty="0"/>
              <a:t>كنترلي انحصار متقابل، بن بست و گرسنگي هنوز وجود دارد. تنها تفاوت اين است كه داده ها ممكن است در دو حالت نوشتن و خواندن دستيابي شوند و فقط عمل نوشتن بايد انحصار متقابل باشد.</a:t>
            </a:r>
            <a:endParaRPr lang="en-US" sz="2000" dirty="0"/>
          </a:p>
          <a:p>
            <a:pPr algn="just">
              <a:lnSpc>
                <a:spcPct val="150000"/>
              </a:lnSpc>
            </a:pP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38262790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همكاري فرآيندها توسط اشتراك</a:t>
            </a:r>
            <a:endParaRPr lang="en-US" dirty="0"/>
          </a:p>
        </p:txBody>
      </p:sp>
      <p:sp>
        <p:nvSpPr>
          <p:cNvPr id="3" name="Content Placeholder 2"/>
          <p:cNvSpPr>
            <a:spLocks noGrp="1"/>
          </p:cNvSpPr>
          <p:nvPr>
            <p:ph idx="1"/>
          </p:nvPr>
        </p:nvSpPr>
        <p:spPr/>
        <p:txBody>
          <a:bodyPr>
            <a:normAutofit/>
          </a:bodyPr>
          <a:lstStyle/>
          <a:p>
            <a:pPr marL="0" indent="0" algn="just">
              <a:lnSpc>
                <a:spcPct val="150000"/>
              </a:lnSpc>
              <a:buNone/>
            </a:pPr>
            <a:r>
              <a:rPr lang="fa-IR" sz="2000" dirty="0"/>
              <a:t>اما، علاوه براين مسئله ها، خواسته جديدي به نام </a:t>
            </a:r>
            <a:r>
              <a:rPr lang="fa-IR" sz="2000" b="1" dirty="0"/>
              <a:t>وابستگي داده ها </a:t>
            </a:r>
            <a:r>
              <a:rPr lang="fa-IR" sz="2000" dirty="0"/>
              <a:t>مطرح شد</a:t>
            </a:r>
            <a:r>
              <a:rPr lang="fa-IR" sz="2000" dirty="0" smtClean="0"/>
              <a:t>. به </a:t>
            </a:r>
            <a:r>
              <a:rPr lang="fa-IR" sz="2000" dirty="0"/>
              <a:t>عنوان مثال ساده</a:t>
            </a:r>
            <a:r>
              <a:rPr lang="fa-IR" sz="2000" dirty="0" smtClean="0"/>
              <a:t>، برنامه ای را در نظر </a:t>
            </a:r>
            <a:r>
              <a:rPr lang="fa-IR" sz="2000" dirty="0"/>
              <a:t>بگيريد كه داده ها ممكن است </a:t>
            </a:r>
            <a:r>
              <a:rPr lang="fa-IR" sz="2000" dirty="0" smtClean="0"/>
              <a:t>در آن </a:t>
            </a:r>
            <a:r>
              <a:rPr lang="fa-IR" sz="2000" dirty="0"/>
              <a:t>به هنگام شوند</a:t>
            </a:r>
            <a:r>
              <a:rPr lang="fa-IR" sz="2000" dirty="0" smtClean="0"/>
              <a:t>. فرض </a:t>
            </a:r>
            <a:r>
              <a:rPr lang="fa-IR" sz="2000" dirty="0"/>
              <a:t>كنيد </a:t>
            </a:r>
            <a:r>
              <a:rPr lang="fa-IR" sz="2000" dirty="0" smtClean="0"/>
              <a:t>دو عنصر </a:t>
            </a:r>
            <a:r>
              <a:rPr lang="fa-IR" sz="2000" dirty="0"/>
              <a:t>داده </a:t>
            </a:r>
            <a:r>
              <a:rPr lang="en-US" sz="2000" dirty="0"/>
              <a:t>a</a:t>
            </a:r>
            <a:r>
              <a:rPr lang="fa-IR" sz="2000" dirty="0"/>
              <a:t> و </a:t>
            </a:r>
            <a:r>
              <a:rPr lang="en-US" sz="2000" dirty="0" smtClean="0"/>
              <a:t>b</a:t>
            </a:r>
            <a:r>
              <a:rPr lang="fa-IR" sz="2000" dirty="0" smtClean="0"/>
              <a:t> بايد </a:t>
            </a:r>
            <a:r>
              <a:rPr lang="fa-IR" sz="2000" dirty="0"/>
              <a:t>در رابطه </a:t>
            </a:r>
            <a:r>
              <a:rPr lang="en-US" sz="2000" dirty="0"/>
              <a:t>a = </a:t>
            </a:r>
            <a:r>
              <a:rPr lang="en-US" sz="2000" dirty="0" smtClean="0"/>
              <a:t>b</a:t>
            </a:r>
            <a:r>
              <a:rPr lang="fa-IR" sz="2000" dirty="0" smtClean="0"/>
              <a:t> نگهداري </a:t>
            </a:r>
            <a:r>
              <a:rPr lang="fa-IR" sz="2000" dirty="0"/>
              <a:t>شوند</a:t>
            </a:r>
            <a:r>
              <a:rPr lang="fa-IR" sz="2000" dirty="0" smtClean="0"/>
              <a:t>. يعني، هر </a:t>
            </a:r>
            <a:r>
              <a:rPr lang="fa-IR" sz="2000" dirty="0"/>
              <a:t>برنامه اي كه مقداري را به هنگام مي كند</a:t>
            </a:r>
            <a:r>
              <a:rPr lang="fa-IR" sz="2000" dirty="0" smtClean="0"/>
              <a:t>، بايد مقدار ديگر </a:t>
            </a:r>
            <a:r>
              <a:rPr lang="fa-IR" sz="2000" dirty="0"/>
              <a:t>را نيز به هنگام كند </a:t>
            </a:r>
            <a:r>
              <a:rPr lang="fa-IR" sz="2000" dirty="0" smtClean="0"/>
              <a:t>تا اين </a:t>
            </a:r>
            <a:r>
              <a:rPr lang="fa-IR" sz="2000" dirty="0"/>
              <a:t>رابطه حفظ شود. اكنون دو فرآيند زير را درنظر بگيريد:</a:t>
            </a:r>
            <a:endParaRPr lang="en-US" sz="2000" dirty="0"/>
          </a:p>
          <a:p>
            <a:pPr algn="just">
              <a:lnSpc>
                <a:spcPct val="150000"/>
              </a:lnSpc>
            </a:pPr>
            <a:endParaRPr lang="fa-IR" sz="2000" dirty="0" smtClean="0"/>
          </a:p>
          <a:p>
            <a:pPr algn="just">
              <a:lnSpc>
                <a:spcPct val="150000"/>
              </a:lnSpc>
            </a:pPr>
            <a:endParaRPr lang="fa-IR" sz="2000" dirty="0"/>
          </a:p>
          <a:p>
            <a:pPr algn="just">
              <a:lnSpc>
                <a:spcPct val="150000"/>
              </a:lnSpc>
            </a:pPr>
            <a:endParaRPr lang="fa-IR" sz="2000" dirty="0" smtClean="0"/>
          </a:p>
          <a:p>
            <a:pPr algn="just">
              <a:lnSpc>
                <a:spcPct val="150000"/>
              </a:lnSpc>
            </a:pP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a:p>
        </p:txBody>
      </p:sp>
      <p:pic>
        <p:nvPicPr>
          <p:cNvPr id="5" name="Picture 5"/>
          <p:cNvPicPr>
            <a:picLocks noChangeAspect="1" noChangeArrowheads="1"/>
          </p:cNvPicPr>
          <p:nvPr/>
        </p:nvPicPr>
        <p:blipFill>
          <a:blip r:embed="rId2"/>
          <a:srcRect l="12810" t="17860" r="31689" b="11502"/>
          <a:stretch>
            <a:fillRect/>
          </a:stretch>
        </p:blipFill>
        <p:spPr bwMode="auto">
          <a:xfrm>
            <a:off x="3352800" y="3962400"/>
            <a:ext cx="2286000" cy="2069911"/>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604691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2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a-IR" kern="10" dirty="0" smtClean="0">
                <a:ln w="9525">
                  <a:solidFill>
                    <a:srgbClr val="000000"/>
                  </a:solidFill>
                  <a:round/>
                  <a:headEnd/>
                  <a:tailEnd/>
                </a:ln>
                <a:latin typeface="Tahoma"/>
                <a:ea typeface="Tahoma"/>
              </a:rPr>
              <a:t>عناوین</a:t>
            </a:r>
            <a:endParaRPr lang="en-US" dirty="0"/>
          </a:p>
        </p:txBody>
      </p:sp>
      <p:sp>
        <p:nvSpPr>
          <p:cNvPr id="6" name="Content Placeholder 5"/>
          <p:cNvSpPr>
            <a:spLocks noGrp="1"/>
          </p:cNvSpPr>
          <p:nvPr>
            <p:ph idx="1"/>
          </p:nvPr>
        </p:nvSpPr>
        <p:spPr>
          <a:xfrm>
            <a:off x="762000" y="1676400"/>
            <a:ext cx="6934200" cy="3962400"/>
          </a:xfrm>
        </p:spPr>
        <p:txBody>
          <a:bodyPr>
            <a:normAutofit/>
          </a:bodyPr>
          <a:lstStyle/>
          <a:p>
            <a:pPr marL="457200" indent="-457200">
              <a:lnSpc>
                <a:spcPct val="120000"/>
              </a:lnSpc>
              <a:buFont typeface="+mj-lt"/>
              <a:buAutoNum type="arabicPeriod"/>
            </a:pPr>
            <a:r>
              <a:rPr lang="fa-IR" dirty="0" smtClean="0">
                <a:sym typeface="AGA Arabesque" pitchFamily="2" charset="2"/>
              </a:rPr>
              <a:t>اصول همزمانی</a:t>
            </a:r>
          </a:p>
          <a:p>
            <a:pPr marL="457200" indent="-457200">
              <a:lnSpc>
                <a:spcPct val="120000"/>
              </a:lnSpc>
              <a:buFont typeface="+mj-lt"/>
              <a:buAutoNum type="arabicPeriod"/>
            </a:pPr>
            <a:r>
              <a:rPr lang="fa-IR" dirty="0" smtClean="0">
                <a:sym typeface="AGA Arabesque" pitchFamily="2" charset="2"/>
              </a:rPr>
              <a:t>انحصار متقابل: رویکرد نرم افزاری</a:t>
            </a:r>
          </a:p>
          <a:p>
            <a:pPr marL="457200" indent="-457200">
              <a:lnSpc>
                <a:spcPct val="120000"/>
              </a:lnSpc>
              <a:buFont typeface="+mj-lt"/>
              <a:buAutoNum type="arabicPeriod"/>
            </a:pPr>
            <a:r>
              <a:rPr lang="fa-IR" dirty="0" smtClean="0">
                <a:sym typeface="AGA Arabesque" pitchFamily="2" charset="2"/>
              </a:rPr>
              <a:t>انحصار متقابل: رویکرد سخت افزاری</a:t>
            </a:r>
          </a:p>
          <a:p>
            <a:pPr marL="457200" indent="-457200">
              <a:lnSpc>
                <a:spcPct val="120000"/>
              </a:lnSpc>
              <a:buFont typeface="+mj-lt"/>
              <a:buAutoNum type="arabicPeriod"/>
            </a:pPr>
            <a:r>
              <a:rPr lang="fa-IR" dirty="0" smtClean="0">
                <a:sym typeface="AGA Arabesque" pitchFamily="2" charset="2"/>
              </a:rPr>
              <a:t>سمافورها (راهنماها)</a:t>
            </a:r>
          </a:p>
          <a:p>
            <a:pPr marL="457200" indent="-457200">
              <a:lnSpc>
                <a:spcPct val="120000"/>
              </a:lnSpc>
              <a:buFont typeface="+mj-lt"/>
              <a:buAutoNum type="arabicPeriod"/>
            </a:pPr>
            <a:r>
              <a:rPr lang="fa-IR" dirty="0" smtClean="0">
                <a:sym typeface="AGA Arabesque" pitchFamily="2" charset="2"/>
              </a:rPr>
              <a:t>ناظرها</a:t>
            </a:r>
          </a:p>
          <a:p>
            <a:pPr marL="457200" indent="-457200">
              <a:lnSpc>
                <a:spcPct val="120000"/>
              </a:lnSpc>
              <a:buFont typeface="+mj-lt"/>
              <a:buAutoNum type="arabicPeriod"/>
            </a:pPr>
            <a:r>
              <a:rPr lang="fa-IR" dirty="0" smtClean="0">
                <a:sym typeface="AGA Arabesque" pitchFamily="2" charset="2"/>
              </a:rPr>
              <a:t>تبادل پیام</a:t>
            </a:r>
          </a:p>
          <a:p>
            <a:pPr marL="457200" indent="-457200">
              <a:lnSpc>
                <a:spcPct val="120000"/>
              </a:lnSpc>
              <a:buFont typeface="+mj-lt"/>
              <a:buAutoNum type="arabicPeriod"/>
            </a:pPr>
            <a:r>
              <a:rPr lang="fa-IR" dirty="0" smtClean="0">
                <a:sym typeface="AGA Arabesque" pitchFamily="2" charset="2"/>
              </a:rPr>
              <a:t>مسأله خوانندگان و نویسندگان</a:t>
            </a:r>
            <a:endParaRPr lang="en-US" dirty="0">
              <a:sym typeface="AGA Arabesque" pitchFamily="2" charset="2"/>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18049039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1" dur="500"/>
                                        <p:tgtEl>
                                          <p:spTgt spid="6">
                                            <p:txEl>
                                              <p:pRg st="1" end="1"/>
                                            </p:txEl>
                                          </p:spTgt>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randombar(horizontal)">
                                      <p:cBhvr>
                                        <p:cTn id="15" dur="500"/>
                                        <p:tgtEl>
                                          <p:spTgt spid="6">
                                            <p:txEl>
                                              <p:pRg st="2" end="2"/>
                                            </p:txEl>
                                          </p:spTgt>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randombar(horizontal)">
                                      <p:cBhvr>
                                        <p:cTn id="19" dur="500"/>
                                        <p:tgtEl>
                                          <p:spTgt spid="6">
                                            <p:txEl>
                                              <p:pRg st="3" end="3"/>
                                            </p:txEl>
                                          </p:spTgt>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randombar(horizontal)">
                                      <p:cBhvr>
                                        <p:cTn id="23" dur="500"/>
                                        <p:tgtEl>
                                          <p:spTgt spid="6">
                                            <p:txEl>
                                              <p:pRg st="4" end="4"/>
                                            </p:txEl>
                                          </p:spTgt>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randombar(horizontal)">
                                      <p:cBhvr>
                                        <p:cTn id="27" dur="500"/>
                                        <p:tgtEl>
                                          <p:spTgt spid="6">
                                            <p:txEl>
                                              <p:pRg st="5" end="5"/>
                                            </p:txEl>
                                          </p:spTgt>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randombar(horizontal)">
                                      <p:cBhvr>
                                        <p:cTn id="31"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828800"/>
            <a:ext cx="8077200" cy="4419600"/>
          </a:xfrm>
        </p:spPr>
        <p:txBody>
          <a:bodyPr>
            <a:normAutofit/>
          </a:bodyPr>
          <a:lstStyle/>
          <a:p>
            <a:pPr marL="0" indent="0" algn="just">
              <a:buNone/>
            </a:pPr>
            <a:r>
              <a:rPr lang="fa-IR" sz="2000" dirty="0"/>
              <a:t>اگر حالت اوليه (شروع كار) سازگار باشد</a:t>
            </a:r>
            <a:r>
              <a:rPr lang="fa-IR" sz="2000" dirty="0" smtClean="0"/>
              <a:t>، هر </a:t>
            </a:r>
            <a:r>
              <a:rPr lang="fa-IR" sz="2000" dirty="0"/>
              <a:t>فرآيند، داده هاي مشترك را در حالت سازگار ترك خواهد كرد. اكنون اجراي همزمان زير را در نظر بگيريد كه هر دو فرآيند در هر دو عنصر داده (</a:t>
            </a:r>
            <a:r>
              <a:rPr lang="en-US" sz="2000" dirty="0" smtClean="0"/>
              <a:t>a</a:t>
            </a:r>
            <a:r>
              <a:rPr lang="fa-IR" sz="2000" dirty="0" smtClean="0"/>
              <a:t>  </a:t>
            </a:r>
            <a:r>
              <a:rPr lang="fa-IR" sz="2000" dirty="0"/>
              <a:t>و </a:t>
            </a:r>
            <a:r>
              <a:rPr lang="en-US" sz="2000" dirty="0"/>
              <a:t>b</a:t>
            </a:r>
            <a:r>
              <a:rPr lang="fa-IR" sz="2000" dirty="0"/>
              <a:t>) انحصار متقابل دارند</a:t>
            </a:r>
            <a:r>
              <a:rPr lang="fa-IR" sz="2000" dirty="0" smtClean="0"/>
              <a:t>:</a:t>
            </a:r>
          </a:p>
          <a:p>
            <a:pPr marL="0" indent="0" algn="just">
              <a:buNone/>
            </a:pPr>
            <a:endParaRPr lang="fa-IR" sz="2000" dirty="0"/>
          </a:p>
          <a:p>
            <a:pPr marL="0" indent="0" algn="just">
              <a:buNone/>
            </a:pPr>
            <a:endParaRPr lang="fa-IR" sz="2000" dirty="0" smtClean="0"/>
          </a:p>
          <a:p>
            <a:pPr marL="0" indent="0" algn="just">
              <a:buNone/>
            </a:pPr>
            <a:endParaRPr lang="fa-IR" sz="2000" dirty="0" smtClean="0"/>
          </a:p>
          <a:p>
            <a:pPr marL="0" indent="0" algn="just">
              <a:buNone/>
            </a:pPr>
            <a:endParaRPr lang="fa-IR" sz="2000" dirty="0" smtClean="0"/>
          </a:p>
          <a:p>
            <a:pPr marL="0" indent="0" algn="just">
              <a:buNone/>
            </a:pPr>
            <a:endParaRPr lang="fa-IR" sz="2000" dirty="0"/>
          </a:p>
          <a:p>
            <a:pPr marL="0" indent="0" algn="just">
              <a:buNone/>
            </a:pPr>
            <a:r>
              <a:rPr lang="fa-IR" sz="2000" dirty="0"/>
              <a:t>درپايان اين </a:t>
            </a:r>
            <a:r>
              <a:rPr lang="fa-IR" sz="2000" dirty="0" smtClean="0"/>
              <a:t>دنباله ی </a:t>
            </a:r>
            <a:r>
              <a:rPr lang="fa-IR" sz="2000" dirty="0"/>
              <a:t>اجرا</a:t>
            </a:r>
            <a:r>
              <a:rPr lang="fa-IR" sz="2000" dirty="0" smtClean="0"/>
              <a:t>، شرط</a:t>
            </a:r>
            <a:r>
              <a:rPr lang="en-US" sz="2000" dirty="0" smtClean="0"/>
              <a:t>a </a:t>
            </a:r>
            <a:r>
              <a:rPr lang="en-US" sz="2000" dirty="0"/>
              <a:t>= b </a:t>
            </a:r>
            <a:r>
              <a:rPr lang="fa-IR" sz="2000" dirty="0" smtClean="0"/>
              <a:t> برقرار </a:t>
            </a:r>
            <a:r>
              <a:rPr lang="fa-IR" sz="2000" dirty="0"/>
              <a:t>نخواهد بود</a:t>
            </a:r>
            <a:r>
              <a:rPr lang="fa-IR" sz="2000" dirty="0" smtClean="0"/>
              <a:t>. به </a:t>
            </a:r>
            <a:r>
              <a:rPr lang="fa-IR" sz="2000" dirty="0"/>
              <a:t>عنوان مثال</a:t>
            </a:r>
            <a:r>
              <a:rPr lang="fa-IR" sz="2000" dirty="0" smtClean="0"/>
              <a:t>، اگر </a:t>
            </a:r>
            <a:r>
              <a:rPr lang="en-US" sz="2000" dirty="0"/>
              <a:t>a = b = 1</a:t>
            </a:r>
            <a:r>
              <a:rPr lang="fa-IR" sz="2000" dirty="0"/>
              <a:t> شروع كنيم</a:t>
            </a:r>
            <a:r>
              <a:rPr lang="fa-IR" sz="2000" dirty="0" smtClean="0"/>
              <a:t>، درپايان </a:t>
            </a:r>
            <a:r>
              <a:rPr lang="fa-IR" sz="2000" dirty="0"/>
              <a:t>اين دنباله اجرا</a:t>
            </a:r>
            <a:r>
              <a:rPr lang="fa-IR" sz="2000" dirty="0" smtClean="0"/>
              <a:t>، </a:t>
            </a:r>
            <a:r>
              <a:rPr lang="en-US" sz="2000" dirty="0" smtClean="0"/>
              <a:t>a </a:t>
            </a:r>
            <a:r>
              <a:rPr lang="en-US" sz="2000" dirty="0"/>
              <a:t>= </a:t>
            </a:r>
            <a:r>
              <a:rPr lang="en-US" sz="2000" dirty="0" smtClean="0"/>
              <a:t>4</a:t>
            </a:r>
            <a:r>
              <a:rPr lang="fa-IR" sz="2000" dirty="0" smtClean="0"/>
              <a:t> و </a:t>
            </a:r>
            <a:r>
              <a:rPr lang="en-US" sz="2000" dirty="0"/>
              <a:t>b = </a:t>
            </a:r>
            <a:r>
              <a:rPr lang="en-US" sz="2000" dirty="0" smtClean="0"/>
              <a:t>3</a:t>
            </a:r>
            <a:r>
              <a:rPr lang="fa-IR" sz="2000" dirty="0" smtClean="0"/>
              <a:t> خواهد </a:t>
            </a:r>
            <a:r>
              <a:rPr lang="fa-IR" sz="2000" dirty="0"/>
              <a:t>بود</a:t>
            </a:r>
            <a:r>
              <a:rPr lang="fa-IR" sz="2000" dirty="0" smtClean="0"/>
              <a:t>. </a:t>
            </a:r>
          </a:p>
          <a:p>
            <a:pPr marL="0" indent="0" algn="just">
              <a:buNone/>
            </a:pPr>
            <a:r>
              <a:rPr lang="fa-IR" sz="2000" dirty="0" smtClean="0"/>
              <a:t>براي </a:t>
            </a:r>
            <a:r>
              <a:rPr lang="fa-IR" sz="2000" dirty="0"/>
              <a:t>حل اين مسئله</a:t>
            </a:r>
            <a:r>
              <a:rPr lang="fa-IR" sz="2000" dirty="0" smtClean="0"/>
              <a:t>، بايد </a:t>
            </a:r>
            <a:r>
              <a:rPr lang="fa-IR" sz="2000" dirty="0"/>
              <a:t>كل دنباله را در هر فرآيند به عنوان بخش بحراني اعلان </a:t>
            </a:r>
            <a:r>
              <a:rPr lang="fa-IR" sz="2000" dirty="0" smtClean="0"/>
              <a:t>كرد تا از این مسأله اجتناب کرد.</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20</a:t>
            </a:fld>
            <a:endParaRPr lang="en-US"/>
          </a:p>
        </p:txBody>
      </p:sp>
      <p:pic>
        <p:nvPicPr>
          <p:cNvPr id="5" name="Picture 7"/>
          <p:cNvPicPr>
            <a:picLocks noChangeAspect="1" noChangeArrowheads="1"/>
          </p:cNvPicPr>
          <p:nvPr/>
        </p:nvPicPr>
        <p:blipFill>
          <a:blip r:embed="rId2"/>
          <a:srcRect l="6853" t="17860" r="48518" b="31879"/>
          <a:stretch>
            <a:fillRect/>
          </a:stretch>
        </p:blipFill>
        <p:spPr bwMode="auto">
          <a:xfrm>
            <a:off x="3429000" y="2743200"/>
            <a:ext cx="2362200" cy="1919479"/>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3"/>
          <a:srcRect l="12810" t="17860" r="31689" b="11502"/>
          <a:stretch>
            <a:fillRect/>
          </a:stretch>
        </p:blipFill>
        <p:spPr bwMode="auto">
          <a:xfrm>
            <a:off x="228600" y="609600"/>
            <a:ext cx="1371600" cy="1164325"/>
          </a:xfrm>
          <a:prstGeom prst="rect">
            <a:avLst/>
          </a:prstGeom>
          <a:noFill/>
          <a:ln w="28575" algn="ctr">
            <a:solidFill>
              <a:schemeClr val="bg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605748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wipe(down)">
                                      <p:cBhvr>
                                        <p:cTn id="1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همكاري بين فرآيندها توسط </a:t>
            </a:r>
            <a:r>
              <a:rPr lang="fa-IR" dirty="0" smtClean="0"/>
              <a:t>ارتباط</a:t>
            </a:r>
            <a:endParaRPr lang="en-US" dirty="0"/>
          </a:p>
        </p:txBody>
      </p:sp>
      <p:sp>
        <p:nvSpPr>
          <p:cNvPr id="3" name="Content Placeholder 2"/>
          <p:cNvSpPr>
            <a:spLocks noGrp="1"/>
          </p:cNvSpPr>
          <p:nvPr>
            <p:ph idx="1"/>
          </p:nvPr>
        </p:nvSpPr>
        <p:spPr>
          <a:xfrm>
            <a:off x="304800" y="1676400"/>
            <a:ext cx="8305800" cy="4419600"/>
          </a:xfrm>
        </p:spPr>
        <p:txBody>
          <a:bodyPr>
            <a:normAutofit/>
          </a:bodyPr>
          <a:lstStyle/>
          <a:p>
            <a:pPr algn="just"/>
            <a:r>
              <a:rPr lang="fa-IR" sz="1800" dirty="0"/>
              <a:t>معمولاً، ارتباط به صورت مجموعه اي از پيام ها مشخص مي شود. عمليات ارسال و دريافت پيام ها ممكن است به عنوان بخشي از زبان برنامه سازي ارائه شود يا هسته سيستم عامل آن ها را ارائه كند</a:t>
            </a:r>
            <a:r>
              <a:rPr lang="fa-IR" sz="1800" dirty="0" smtClean="0"/>
              <a:t>.</a:t>
            </a:r>
          </a:p>
          <a:p>
            <a:pPr algn="just"/>
            <a:endParaRPr lang="en-US" sz="1800" dirty="0"/>
          </a:p>
          <a:p>
            <a:pPr algn="just"/>
            <a:r>
              <a:rPr lang="fa-IR" sz="1800" dirty="0"/>
              <a:t>چون در راهكار تبادل پيام، چيزي بين فرآيندها مشترك نيست، انحصار متقابل براي اين نوع همكاري به عنوان يك </a:t>
            </a:r>
            <a:r>
              <a:rPr lang="fa-IR" sz="1800" dirty="0" smtClean="0"/>
              <a:t>خواسته ی </a:t>
            </a:r>
            <a:r>
              <a:rPr lang="fa-IR" sz="1800" dirty="0"/>
              <a:t>كنترلي محسوب نمي شود. اما، مسئله هاي بن بست و گرسنگي وجود دارند. </a:t>
            </a:r>
            <a:endParaRPr lang="fa-IR" sz="1800" dirty="0" smtClean="0"/>
          </a:p>
          <a:p>
            <a:pPr algn="just"/>
            <a:endParaRPr lang="fa-IR" sz="1800" dirty="0"/>
          </a:p>
          <a:p>
            <a:pPr algn="just"/>
            <a:r>
              <a:rPr lang="fa-IR" sz="1800" dirty="0" smtClean="0"/>
              <a:t>به </a:t>
            </a:r>
            <a:r>
              <a:rPr lang="fa-IR" sz="1800" dirty="0"/>
              <a:t>عنوان مثالي از بن بست، دو فرآيند ممكن است در انتظار ارتباط از طرف ديگر، مسدود شوند. </a:t>
            </a:r>
            <a:endParaRPr lang="fa-IR" sz="1800" dirty="0" smtClean="0"/>
          </a:p>
          <a:p>
            <a:pPr algn="just"/>
            <a:endParaRPr lang="fa-IR" sz="1800" dirty="0" smtClean="0"/>
          </a:p>
          <a:p>
            <a:pPr algn="just"/>
            <a:r>
              <a:rPr lang="fa-IR" sz="1800" dirty="0" smtClean="0"/>
              <a:t>به </a:t>
            </a:r>
            <a:r>
              <a:rPr lang="fa-IR" sz="1800" dirty="0"/>
              <a:t>عنوان مثالي از گرسنگي، فرآيندهاي </a:t>
            </a:r>
            <a:r>
              <a:rPr lang="en-US" sz="1800" dirty="0"/>
              <a:t>P1</a:t>
            </a:r>
            <a:r>
              <a:rPr lang="fa-IR" sz="1800" dirty="0"/>
              <a:t>، </a:t>
            </a:r>
            <a:r>
              <a:rPr lang="en-US" sz="1800" dirty="0"/>
              <a:t>P2</a:t>
            </a:r>
            <a:r>
              <a:rPr lang="fa-IR" sz="1800" dirty="0"/>
              <a:t>، </a:t>
            </a:r>
            <a:r>
              <a:rPr lang="en-US" sz="1800" dirty="0"/>
              <a:t>P3</a:t>
            </a:r>
            <a:r>
              <a:rPr lang="fa-IR" sz="1800" dirty="0"/>
              <a:t> را درنظر بگيريد كه اين رفتار را از خود نشان مي دهند: </a:t>
            </a:r>
            <a:endParaRPr lang="fa-IR" sz="1800" dirty="0" smtClean="0"/>
          </a:p>
          <a:p>
            <a:pPr marL="320040" lvl="1" indent="0" algn="just">
              <a:buNone/>
            </a:pPr>
            <a:r>
              <a:rPr lang="en-US" sz="1600" dirty="0" smtClean="0"/>
              <a:t>P1</a:t>
            </a:r>
            <a:r>
              <a:rPr lang="fa-IR" sz="1600" dirty="0" smtClean="0"/>
              <a:t> مكرراً </a:t>
            </a:r>
            <a:r>
              <a:rPr lang="fa-IR" sz="1600" dirty="0"/>
              <a:t>سعي مي كند با </a:t>
            </a:r>
            <a:r>
              <a:rPr lang="en-US" sz="1600" dirty="0"/>
              <a:t>P2</a:t>
            </a:r>
            <a:r>
              <a:rPr lang="fa-IR" sz="1600" dirty="0"/>
              <a:t> يا </a:t>
            </a:r>
            <a:r>
              <a:rPr lang="en-US" sz="1600" dirty="0"/>
              <a:t>P3</a:t>
            </a:r>
            <a:r>
              <a:rPr lang="fa-IR" sz="1600" dirty="0"/>
              <a:t> ارتباط برقرار كند</a:t>
            </a:r>
            <a:r>
              <a:rPr lang="fa-IR" sz="1600" dirty="0" smtClean="0"/>
              <a:t>، و </a:t>
            </a:r>
            <a:r>
              <a:rPr lang="en-US" sz="1600" dirty="0"/>
              <a:t>P2</a:t>
            </a:r>
            <a:r>
              <a:rPr lang="fa-IR" sz="1600" dirty="0"/>
              <a:t> و </a:t>
            </a:r>
            <a:r>
              <a:rPr lang="en-US" sz="1600" dirty="0"/>
              <a:t>P3</a:t>
            </a:r>
            <a:r>
              <a:rPr lang="fa-IR" sz="1600" dirty="0"/>
              <a:t> سعي در برقراري ارتباط با </a:t>
            </a:r>
            <a:r>
              <a:rPr lang="en-US" sz="1600" dirty="0"/>
              <a:t>P1</a:t>
            </a:r>
            <a:r>
              <a:rPr lang="fa-IR" sz="1600" dirty="0"/>
              <a:t> دارند</a:t>
            </a:r>
            <a:r>
              <a:rPr lang="fa-IR" sz="1600" dirty="0" smtClean="0"/>
              <a:t>. ممكن </a:t>
            </a:r>
            <a:r>
              <a:rPr lang="fa-IR" sz="1600" dirty="0"/>
              <a:t>است اين وضعيت پيش بيايد كه </a:t>
            </a:r>
            <a:r>
              <a:rPr lang="en-US" sz="1600" dirty="0"/>
              <a:t>P1</a:t>
            </a:r>
            <a:r>
              <a:rPr lang="fa-IR" sz="1600" dirty="0"/>
              <a:t> و </a:t>
            </a:r>
            <a:r>
              <a:rPr lang="en-US" sz="1600" dirty="0"/>
              <a:t>P2</a:t>
            </a:r>
            <a:r>
              <a:rPr lang="fa-IR" sz="1600" dirty="0"/>
              <a:t> </a:t>
            </a:r>
            <a:r>
              <a:rPr lang="fa-IR" sz="1600" dirty="0" smtClean="0"/>
              <a:t>مكرراً </a:t>
            </a:r>
            <a:r>
              <a:rPr lang="fa-IR" sz="1600" dirty="0"/>
              <a:t>با يكديگر تبادل پيام كنند، درحالي كه</a:t>
            </a:r>
            <a:r>
              <a:rPr lang="en-US" sz="1600" dirty="0"/>
              <a:t>P3 </a:t>
            </a:r>
            <a:r>
              <a:rPr lang="fa-IR" sz="1600" dirty="0" smtClean="0"/>
              <a:t> منتظر </a:t>
            </a:r>
            <a:r>
              <a:rPr lang="fa-IR" sz="1600" dirty="0"/>
              <a:t>ارتباط با </a:t>
            </a:r>
            <a:r>
              <a:rPr lang="en-US" sz="1600" dirty="0"/>
              <a:t>P1</a:t>
            </a:r>
            <a:r>
              <a:rPr lang="fa-IR" sz="1600" dirty="0"/>
              <a:t> باشد. دراين وضعيت بن بست وجود ندارد</a:t>
            </a:r>
            <a:r>
              <a:rPr lang="fa-IR" sz="1600" dirty="0" smtClean="0"/>
              <a:t>، زيرا </a:t>
            </a:r>
            <a:r>
              <a:rPr lang="en-US" sz="1600" dirty="0"/>
              <a:t>P1</a:t>
            </a:r>
            <a:r>
              <a:rPr lang="fa-IR" sz="1600" dirty="0"/>
              <a:t> فعال و </a:t>
            </a:r>
            <a:r>
              <a:rPr lang="en-US" sz="1600" dirty="0"/>
              <a:t>P3</a:t>
            </a:r>
            <a:r>
              <a:rPr lang="fa-IR" sz="1600" dirty="0"/>
              <a:t> گرسنه است</a:t>
            </a:r>
            <a:r>
              <a:rPr lang="fa-IR" sz="1600" dirty="0" smtClean="0"/>
              <a:t>.</a:t>
            </a:r>
            <a:endParaRPr lang="en-US" sz="1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21</a:t>
            </a:fld>
            <a:endParaRPr lang="en-US"/>
          </a:p>
        </p:txBody>
      </p:sp>
    </p:spTree>
    <p:extLst>
      <p:ext uri="{BB962C8B-B14F-4D97-AF65-F5344CB8AC3E}">
        <p14:creationId xmlns:p14="http://schemas.microsoft.com/office/powerpoint/2010/main" val="40459186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5" dur="500"/>
                                        <p:tgtEl>
                                          <p:spTgt spid="3">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0" dur="500"/>
                                        <p:tgtEl>
                                          <p:spTgt spid="3">
                                            <p:txEl>
                                              <p:pRg st="6" end="6"/>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3"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a:t>
            </a:r>
            <a:r>
              <a:rPr lang="fa-IR" dirty="0" smtClean="0"/>
              <a:t>ملزومات </a:t>
            </a:r>
            <a:r>
              <a:rPr lang="fa-IR" dirty="0"/>
              <a:t>انحصار متقابل </a:t>
            </a:r>
            <a:endParaRPr lang="en-US" dirty="0"/>
          </a:p>
        </p:txBody>
      </p:sp>
      <p:sp>
        <p:nvSpPr>
          <p:cNvPr id="3" name="Content Placeholder 2"/>
          <p:cNvSpPr>
            <a:spLocks noGrp="1"/>
          </p:cNvSpPr>
          <p:nvPr>
            <p:ph idx="1"/>
          </p:nvPr>
        </p:nvSpPr>
        <p:spPr>
          <a:xfrm>
            <a:off x="457200" y="1676400"/>
            <a:ext cx="8382000" cy="4419600"/>
          </a:xfrm>
        </p:spPr>
        <p:txBody>
          <a:bodyPr>
            <a:normAutofit/>
          </a:bodyPr>
          <a:lstStyle/>
          <a:p>
            <a:pPr marL="0" indent="0" algn="just">
              <a:buNone/>
            </a:pPr>
            <a:r>
              <a:rPr lang="fa-IR" sz="2000" dirty="0" smtClean="0"/>
              <a:t>هر امكان يا قابليتي </a:t>
            </a:r>
            <a:r>
              <a:rPr lang="fa-IR" sz="2000" dirty="0"/>
              <a:t>كه از انحصارمتقابل پشتيباني مي كند بايد نيازمندي هاي زير را برآورده كند</a:t>
            </a:r>
            <a:r>
              <a:rPr lang="fa-IR" sz="2000" dirty="0" smtClean="0"/>
              <a:t>:</a:t>
            </a:r>
          </a:p>
          <a:p>
            <a:pPr marL="0" indent="0" algn="just">
              <a:buNone/>
            </a:pPr>
            <a:endParaRPr lang="en-US" sz="2000" dirty="0"/>
          </a:p>
          <a:p>
            <a:pPr marL="777240" lvl="1" indent="-457200" algn="just">
              <a:buFont typeface="+mj-lt"/>
              <a:buAutoNum type="arabicPeriod"/>
            </a:pPr>
            <a:r>
              <a:rPr lang="fa-IR" sz="1800" dirty="0" smtClean="0">
                <a:latin typeface="Tahoma" pitchFamily="34" charset="0"/>
              </a:rPr>
              <a:t>يعني </a:t>
            </a:r>
            <a:r>
              <a:rPr lang="fa-IR" sz="1800" dirty="0">
                <a:latin typeface="Tahoma" pitchFamily="34" charset="0"/>
              </a:rPr>
              <a:t>در هر زمان فقط يك فرآيند مجاز است در بخش بحراني اش باشد (انحصار متقابل بايد اعمال </a:t>
            </a:r>
            <a:r>
              <a:rPr lang="fa-IR" sz="1800" dirty="0" smtClean="0">
                <a:latin typeface="Tahoma" pitchFamily="34" charset="0"/>
              </a:rPr>
              <a:t>شود).</a:t>
            </a:r>
            <a:endParaRPr lang="en-US" sz="1800" dirty="0">
              <a:latin typeface="Tahoma" pitchFamily="34" charset="0"/>
            </a:endParaRPr>
          </a:p>
          <a:p>
            <a:pPr marL="777240" lvl="1" indent="-457200" algn="just">
              <a:lnSpc>
                <a:spcPct val="110000"/>
              </a:lnSpc>
              <a:spcBef>
                <a:spcPct val="50000"/>
              </a:spcBef>
              <a:buSzPct val="115000"/>
              <a:buFont typeface="+mj-lt"/>
              <a:buAutoNum type="arabicPeriod"/>
              <a:defRPr/>
            </a:pPr>
            <a:r>
              <a:rPr lang="fa-IR" sz="1800" dirty="0">
                <a:latin typeface="Tahoma" pitchFamily="34" charset="0"/>
              </a:rPr>
              <a:t>فرآيندي كه در بخش غير بحراني اش متوقف مي شود، بايد طوري عمل كند كه </a:t>
            </a:r>
            <a:r>
              <a:rPr lang="fa-IR" sz="1800" dirty="0" smtClean="0">
                <a:latin typeface="Tahoma" pitchFamily="34" charset="0"/>
              </a:rPr>
              <a:t>در فرآيندهاي </a:t>
            </a:r>
            <a:r>
              <a:rPr lang="fa-IR" sz="1800" dirty="0">
                <a:latin typeface="Tahoma" pitchFamily="34" charset="0"/>
              </a:rPr>
              <a:t>ديگر </a:t>
            </a:r>
            <a:r>
              <a:rPr lang="fa-IR" sz="1800" dirty="0" smtClean="0">
                <a:latin typeface="Tahoma" pitchFamily="34" charset="0"/>
              </a:rPr>
              <a:t>هیچ دخالتی نداشته باشد.</a:t>
            </a:r>
          </a:p>
          <a:p>
            <a:pPr marL="777240" lvl="1" indent="-457200" algn="just">
              <a:lnSpc>
                <a:spcPct val="110000"/>
              </a:lnSpc>
              <a:spcBef>
                <a:spcPct val="50000"/>
              </a:spcBef>
              <a:buSzPct val="115000"/>
              <a:buFont typeface="+mj-lt"/>
              <a:buAutoNum type="arabicPeriod"/>
              <a:defRPr/>
            </a:pPr>
            <a:r>
              <a:rPr lang="fa-IR" sz="1800" dirty="0">
                <a:latin typeface="Tahoma" pitchFamily="34" charset="0"/>
              </a:rPr>
              <a:t>نبايد بن بست وگرسنگي وجود داشته باشد</a:t>
            </a:r>
            <a:r>
              <a:rPr lang="fa-IR" sz="1800" dirty="0" smtClean="0">
                <a:latin typeface="Tahoma" pitchFamily="34" charset="0"/>
              </a:rPr>
              <a:t>. يعني </a:t>
            </a:r>
            <a:r>
              <a:rPr lang="fa-IR" sz="1800" dirty="0">
                <a:latin typeface="Tahoma" pitchFamily="34" charset="0"/>
              </a:rPr>
              <a:t>فرآيند متقاضي دستيابي به بخش بحراني، نبايد به مدت نامحدودي به تأخير افتد.</a:t>
            </a:r>
            <a:endParaRPr lang="en-US" sz="1800" dirty="0">
              <a:latin typeface="Tahoma" pitchFamily="34" charset="0"/>
            </a:endParaRPr>
          </a:p>
          <a:p>
            <a:pPr marL="777240" lvl="1" indent="-457200" algn="just">
              <a:lnSpc>
                <a:spcPct val="110000"/>
              </a:lnSpc>
              <a:spcBef>
                <a:spcPct val="50000"/>
              </a:spcBef>
              <a:buSzPct val="115000"/>
              <a:buFont typeface="+mj-lt"/>
              <a:buAutoNum type="arabicPeriod"/>
              <a:defRPr/>
            </a:pPr>
            <a:r>
              <a:rPr lang="fa-IR" sz="1800" dirty="0">
                <a:latin typeface="Tahoma" pitchFamily="34" charset="0"/>
              </a:rPr>
              <a:t>وقتي هيچ فرآيندي </a:t>
            </a:r>
            <a:r>
              <a:rPr lang="fa-IR" sz="1800" dirty="0" smtClean="0">
                <a:latin typeface="Tahoma" pitchFamily="34" charset="0"/>
              </a:rPr>
              <a:t>در بخش </a:t>
            </a:r>
            <a:r>
              <a:rPr lang="fa-IR" sz="1800" dirty="0">
                <a:latin typeface="Tahoma" pitchFamily="34" charset="0"/>
              </a:rPr>
              <a:t>بحراني نيست</a:t>
            </a:r>
            <a:r>
              <a:rPr lang="fa-IR" sz="1800" dirty="0" smtClean="0">
                <a:latin typeface="Tahoma" pitchFamily="34" charset="0"/>
              </a:rPr>
              <a:t>، هر فرآيند </a:t>
            </a:r>
            <a:r>
              <a:rPr lang="fa-IR" sz="1800" dirty="0">
                <a:latin typeface="Tahoma" pitchFamily="34" charset="0"/>
              </a:rPr>
              <a:t>متقاضي ورود به بخش بحراني، بايد بدون تأخير وارد بخش بحراني اش شود.</a:t>
            </a:r>
            <a:endParaRPr lang="en-US" sz="1800" dirty="0">
              <a:latin typeface="Tahoma" pitchFamily="34" charset="0"/>
            </a:endParaRPr>
          </a:p>
          <a:p>
            <a:pPr marL="777240" lvl="1" indent="-457200" algn="just">
              <a:lnSpc>
                <a:spcPct val="110000"/>
              </a:lnSpc>
              <a:spcBef>
                <a:spcPct val="50000"/>
              </a:spcBef>
              <a:buSzPct val="115000"/>
              <a:buFont typeface="+mj-lt"/>
              <a:buAutoNum type="arabicPeriod"/>
              <a:defRPr/>
            </a:pPr>
            <a:r>
              <a:rPr lang="fa-IR" sz="1800" dirty="0">
                <a:latin typeface="Tahoma" pitchFamily="34" charset="0"/>
              </a:rPr>
              <a:t>هيچ فرضي در مورد تعداد پردازنده ها يا سرعت نسبي فرآيندها انجام نشود.</a:t>
            </a:r>
            <a:endParaRPr lang="en-US" sz="1800" dirty="0">
              <a:latin typeface="Tahoma" pitchFamily="34" charset="0"/>
            </a:endParaRPr>
          </a:p>
          <a:p>
            <a:pPr marL="777240" lvl="1" indent="-457200" algn="just">
              <a:lnSpc>
                <a:spcPct val="110000"/>
              </a:lnSpc>
              <a:spcBef>
                <a:spcPct val="50000"/>
              </a:spcBef>
              <a:buSzPct val="115000"/>
              <a:buFont typeface="+mj-lt"/>
              <a:buAutoNum type="arabicPeriod"/>
              <a:defRPr/>
            </a:pPr>
            <a:r>
              <a:rPr lang="fa-IR" sz="1800" dirty="0">
                <a:latin typeface="Tahoma" pitchFamily="34" charset="0"/>
              </a:rPr>
              <a:t>هر فرآيند فقط در يك مدت زمان متناهي در بخش بحراني اش مي ماند. </a:t>
            </a:r>
            <a:endParaRPr lang="en-US" sz="1800" dirty="0">
              <a:latin typeface="Tahoma"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278635369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wipe(down)">
                                      <p:cBhvr>
                                        <p:cTn id="35" dur="500"/>
                                        <p:tgtEl>
                                          <p:spTgt spid="3">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fade">
                                      <p:cBhvr>
                                        <p:cTn id="40" dur="1000"/>
                                        <p:tgtEl>
                                          <p:spTgt spid="3">
                                            <p:txEl>
                                              <p:pRg st="7" end="7"/>
                                            </p:txEl>
                                          </p:spTgt>
                                        </p:tgtEl>
                                      </p:cBhvr>
                                    </p:animEffect>
                                    <p:anim calcmode="lin" valueType="num">
                                      <p:cBhvr>
                                        <p:cTn id="41"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3600" dirty="0" smtClean="0"/>
              <a:t>راهکارهایی برای ملزومات انحصار متقابل</a:t>
            </a:r>
            <a:endParaRPr lang="en-US" sz="3600" dirty="0"/>
          </a:p>
        </p:txBody>
      </p:sp>
      <p:sp>
        <p:nvSpPr>
          <p:cNvPr id="3" name="Content Placeholder 2"/>
          <p:cNvSpPr>
            <a:spLocks noGrp="1"/>
          </p:cNvSpPr>
          <p:nvPr>
            <p:ph idx="1"/>
          </p:nvPr>
        </p:nvSpPr>
        <p:spPr>
          <a:xfrm>
            <a:off x="457200" y="1676400"/>
            <a:ext cx="8153400" cy="4419600"/>
          </a:xfrm>
        </p:spPr>
        <p:txBody>
          <a:bodyPr>
            <a:normAutofit/>
          </a:bodyPr>
          <a:lstStyle/>
          <a:p>
            <a:pPr marL="457200" indent="-457200">
              <a:buFont typeface="+mj-lt"/>
              <a:buAutoNum type="arabicPeriod"/>
            </a:pPr>
            <a:r>
              <a:rPr lang="fa-IR" sz="2000" dirty="0" smtClean="0"/>
              <a:t>فرایندها بدون هیچ حمایتی از زبان برنامه سازی یا سیستم عامل خود با یکدیگر همکاری کنند. (رویکرد نرم افزاری)</a:t>
            </a:r>
          </a:p>
          <a:p>
            <a:pPr marL="457200" indent="-457200">
              <a:buFont typeface="+mj-lt"/>
              <a:buAutoNum type="arabicPeriod"/>
            </a:pPr>
            <a:endParaRPr lang="fa-IR" sz="2000" dirty="0" smtClean="0"/>
          </a:p>
          <a:p>
            <a:pPr marL="457200" indent="-457200">
              <a:buFont typeface="+mj-lt"/>
              <a:buAutoNum type="arabicPeriod"/>
            </a:pPr>
            <a:endParaRPr lang="fa-IR" sz="2000" dirty="0" smtClean="0"/>
          </a:p>
          <a:p>
            <a:pPr marL="457200" indent="-457200">
              <a:buFont typeface="+mj-lt"/>
              <a:buAutoNum type="arabicPeriod"/>
            </a:pPr>
            <a:r>
              <a:rPr lang="fa-IR" sz="2000" dirty="0" smtClean="0"/>
              <a:t>استفاده از دستورالعمل های تک منظوره ماشین. (رویکرد سخت افزاری)</a:t>
            </a:r>
          </a:p>
          <a:p>
            <a:pPr marL="457200" indent="-457200">
              <a:buFont typeface="+mj-lt"/>
              <a:buAutoNum type="arabicPeriod"/>
            </a:pPr>
            <a:endParaRPr lang="fa-IR" sz="2000" dirty="0" smtClean="0"/>
          </a:p>
          <a:p>
            <a:pPr marL="457200" indent="-457200">
              <a:buFont typeface="+mj-lt"/>
              <a:buAutoNum type="arabicPeriod"/>
            </a:pPr>
            <a:endParaRPr lang="fa-IR" sz="2000" dirty="0" smtClean="0"/>
          </a:p>
          <a:p>
            <a:pPr marL="457200" indent="-457200">
              <a:buFont typeface="+mj-lt"/>
              <a:buAutoNum type="arabicPeriod"/>
            </a:pPr>
            <a:r>
              <a:rPr lang="fa-IR" sz="2000" dirty="0" smtClean="0"/>
              <a:t>فراهم کردن سطحی از حمایت در داخل سیستم عامل یا زبان برنامه سازی است.</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32489919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wipe(down)">
                                      <p:cBhvr>
                                        <p:cTn id="25" dur="580">
                                          <p:stCondLst>
                                            <p:cond delay="0"/>
                                          </p:stCondLst>
                                        </p:cTn>
                                        <p:tgtEl>
                                          <p:spTgt spid="3">
                                            <p:txEl>
                                              <p:pRg st="3" end="3"/>
                                            </p:txEl>
                                          </p:spTgt>
                                        </p:tgtEl>
                                      </p:cBhvr>
                                    </p:animEffect>
                                    <p:anim calcmode="lin" valueType="num">
                                      <p:cBhvr>
                                        <p:cTn id="26"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3" end="3"/>
                                            </p:txEl>
                                          </p:spTgt>
                                        </p:tgtEl>
                                      </p:cBhvr>
                                      <p:to x="100000" y="60000"/>
                                    </p:animScale>
                                    <p:animScale>
                                      <p:cBhvr>
                                        <p:cTn id="32" dur="166" decel="50000">
                                          <p:stCondLst>
                                            <p:cond delay="676"/>
                                          </p:stCondLst>
                                        </p:cTn>
                                        <p:tgtEl>
                                          <p:spTgt spid="3">
                                            <p:txEl>
                                              <p:pRg st="3" end="3"/>
                                            </p:txEl>
                                          </p:spTgt>
                                        </p:tgtEl>
                                      </p:cBhvr>
                                      <p:to x="100000" y="100000"/>
                                    </p:animScale>
                                    <p:animScale>
                                      <p:cBhvr>
                                        <p:cTn id="33" dur="26">
                                          <p:stCondLst>
                                            <p:cond delay="1312"/>
                                          </p:stCondLst>
                                        </p:cTn>
                                        <p:tgtEl>
                                          <p:spTgt spid="3">
                                            <p:txEl>
                                              <p:pRg st="3" end="3"/>
                                            </p:txEl>
                                          </p:spTgt>
                                        </p:tgtEl>
                                      </p:cBhvr>
                                      <p:to x="100000" y="80000"/>
                                    </p:animScale>
                                    <p:animScale>
                                      <p:cBhvr>
                                        <p:cTn id="34" dur="166" decel="50000">
                                          <p:stCondLst>
                                            <p:cond delay="1338"/>
                                          </p:stCondLst>
                                        </p:cTn>
                                        <p:tgtEl>
                                          <p:spTgt spid="3">
                                            <p:txEl>
                                              <p:pRg st="3" end="3"/>
                                            </p:txEl>
                                          </p:spTgt>
                                        </p:tgtEl>
                                      </p:cBhvr>
                                      <p:to x="100000" y="100000"/>
                                    </p:animScale>
                                    <p:animScale>
                                      <p:cBhvr>
                                        <p:cTn id="35" dur="26">
                                          <p:stCondLst>
                                            <p:cond delay="1642"/>
                                          </p:stCondLst>
                                        </p:cTn>
                                        <p:tgtEl>
                                          <p:spTgt spid="3">
                                            <p:txEl>
                                              <p:pRg st="3" end="3"/>
                                            </p:txEl>
                                          </p:spTgt>
                                        </p:tgtEl>
                                      </p:cBhvr>
                                      <p:to x="100000" y="90000"/>
                                    </p:animScale>
                                    <p:animScale>
                                      <p:cBhvr>
                                        <p:cTn id="36" dur="166" decel="50000">
                                          <p:stCondLst>
                                            <p:cond delay="1668"/>
                                          </p:stCondLst>
                                        </p:cTn>
                                        <p:tgtEl>
                                          <p:spTgt spid="3">
                                            <p:txEl>
                                              <p:pRg st="3" end="3"/>
                                            </p:txEl>
                                          </p:spTgt>
                                        </p:tgtEl>
                                      </p:cBhvr>
                                      <p:to x="100000" y="100000"/>
                                    </p:animScale>
                                    <p:animScale>
                                      <p:cBhvr>
                                        <p:cTn id="37" dur="26">
                                          <p:stCondLst>
                                            <p:cond delay="1808"/>
                                          </p:stCondLst>
                                        </p:cTn>
                                        <p:tgtEl>
                                          <p:spTgt spid="3">
                                            <p:txEl>
                                              <p:pRg st="3" end="3"/>
                                            </p:txEl>
                                          </p:spTgt>
                                        </p:tgtEl>
                                      </p:cBhvr>
                                      <p:to x="100000" y="95000"/>
                                    </p:animScale>
                                    <p:animScale>
                                      <p:cBhvr>
                                        <p:cTn id="38" dur="166" decel="50000">
                                          <p:stCondLst>
                                            <p:cond delay="1834"/>
                                          </p:stCondLst>
                                        </p:cTn>
                                        <p:tgtEl>
                                          <p:spTgt spid="3">
                                            <p:txEl>
                                              <p:pRg st="3" end="3"/>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p:cTn id="43"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4"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5"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46"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انحصار متقابل: </a:t>
            </a:r>
            <a:r>
              <a:rPr lang="fa-IR" sz="4000" dirty="0" smtClean="0"/>
              <a:t>رویکردهای نرم افزاری</a:t>
            </a:r>
            <a:endParaRPr lang="en-US" sz="4000" dirty="0"/>
          </a:p>
        </p:txBody>
      </p:sp>
      <p:sp>
        <p:nvSpPr>
          <p:cNvPr id="3" name="Content Placeholder 2"/>
          <p:cNvSpPr>
            <a:spLocks noGrp="1"/>
          </p:cNvSpPr>
          <p:nvPr>
            <p:ph idx="1"/>
          </p:nvPr>
        </p:nvSpPr>
        <p:spPr>
          <a:xfrm>
            <a:off x="762000" y="1676400"/>
            <a:ext cx="7543800" cy="2590800"/>
          </a:xfrm>
        </p:spPr>
        <p:txBody>
          <a:bodyPr/>
          <a:lstStyle/>
          <a:p>
            <a:pPr marL="0" indent="0" algn="just">
              <a:lnSpc>
                <a:spcPct val="90000"/>
              </a:lnSpc>
              <a:buNone/>
            </a:pPr>
            <a:r>
              <a:rPr lang="fa-IR" sz="1800" b="1" dirty="0">
                <a:ea typeface="Nazanin"/>
              </a:rPr>
              <a:t>الگوریتم </a:t>
            </a:r>
            <a:r>
              <a:rPr lang="en-US" sz="1800" b="1" dirty="0">
                <a:ea typeface="Nazanin"/>
              </a:rPr>
              <a:t>DEKKER</a:t>
            </a:r>
            <a:r>
              <a:rPr lang="fa-IR" sz="1800" b="1" dirty="0">
                <a:ea typeface="Nazanin"/>
              </a:rPr>
              <a:t>:</a:t>
            </a:r>
          </a:p>
          <a:p>
            <a:pPr marL="0" indent="0" algn="just">
              <a:lnSpc>
                <a:spcPct val="90000"/>
              </a:lnSpc>
              <a:buNone/>
            </a:pPr>
            <a:r>
              <a:rPr lang="fa-IR" sz="1800" dirty="0">
                <a:ea typeface="Nazanin"/>
              </a:rPr>
              <a:t>پيش از الگوريتم فوق </a:t>
            </a:r>
            <a:r>
              <a:rPr lang="fa-IR" sz="1800" dirty="0" smtClean="0">
                <a:ea typeface="Nazanin"/>
              </a:rPr>
              <a:t>تلاش هايي </a:t>
            </a:r>
            <a:r>
              <a:rPr lang="fa-IR" sz="1800" dirty="0">
                <a:ea typeface="Nazanin"/>
              </a:rPr>
              <a:t>را که منجر به اين الگوريتم مي شود توضيح مي دهيم</a:t>
            </a:r>
            <a:r>
              <a:rPr lang="fa-IR" sz="1800" dirty="0" smtClean="0">
                <a:ea typeface="Nazanin"/>
              </a:rPr>
              <a:t>:</a:t>
            </a:r>
          </a:p>
          <a:p>
            <a:pPr marL="0" indent="0" algn="just">
              <a:lnSpc>
                <a:spcPct val="90000"/>
              </a:lnSpc>
              <a:buNone/>
            </a:pPr>
            <a:endParaRPr lang="fa-IR" sz="1800" dirty="0">
              <a:ea typeface="Nazanin"/>
            </a:endParaRPr>
          </a:p>
          <a:p>
            <a:pPr marL="0" indent="0" algn="just">
              <a:lnSpc>
                <a:spcPct val="90000"/>
              </a:lnSpc>
              <a:buNone/>
            </a:pPr>
            <a:endParaRPr lang="fa-IR" sz="1800" dirty="0">
              <a:ea typeface="Nazanin"/>
            </a:endParaRPr>
          </a:p>
          <a:p>
            <a:pPr algn="just">
              <a:lnSpc>
                <a:spcPct val="90000"/>
              </a:lnSpc>
            </a:pPr>
            <a:r>
              <a:rPr lang="fa-IR" dirty="0">
                <a:ea typeface="Nazanin"/>
              </a:rPr>
              <a:t>تلاش اول :</a:t>
            </a:r>
            <a:endParaRPr lang="en-US" dirty="0">
              <a:ea typeface="Nazanin"/>
            </a:endParaRP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a:p>
        </p:txBody>
      </p:sp>
      <p:sp>
        <p:nvSpPr>
          <p:cNvPr id="5" name="Rectangle 3"/>
          <p:cNvSpPr txBox="1">
            <a:spLocks noChangeArrowheads="1"/>
          </p:cNvSpPr>
          <p:nvPr/>
        </p:nvSpPr>
        <p:spPr bwMode="auto">
          <a:xfrm>
            <a:off x="609600" y="3124200"/>
            <a:ext cx="2868706" cy="2895600"/>
          </a:xfrm>
          <a:prstGeom prst="rect">
            <a:avLst/>
          </a:prstGeom>
          <a:noFill/>
          <a:ln w="9525">
            <a:solidFill>
              <a:schemeClr val="tx1"/>
            </a:solidFill>
            <a:miter lim="800000"/>
            <a:headEnd/>
            <a:tailEnd/>
          </a:ln>
        </p:spPr>
        <p:txBody>
          <a:bodyPr/>
          <a:lstStyle/>
          <a:p>
            <a:pPr marL="342900" indent="-342900">
              <a:lnSpc>
                <a:spcPct val="90000"/>
              </a:lnSpc>
              <a:spcBef>
                <a:spcPct val="20000"/>
              </a:spcBef>
              <a:defRPr/>
            </a:pPr>
            <a:r>
              <a:rPr lang="en-US" sz="2000" kern="0" dirty="0">
                <a:latin typeface="Times New Roman" pitchFamily="18" charset="0"/>
                <a:cs typeface="Times New Roman" pitchFamily="18" charset="0"/>
              </a:rPr>
              <a:t>/*process 0 */</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while (</a:t>
            </a:r>
            <a:r>
              <a:rPr lang="en-US" sz="2000" kern="0" dirty="0" smtClean="0">
                <a:latin typeface="Times New Roman" pitchFamily="18" charset="0"/>
                <a:cs typeface="Times New Roman" pitchFamily="18" charset="0"/>
              </a:rPr>
              <a:t>turn != 0</a:t>
            </a: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       /*do nothing*/;</a:t>
            </a:r>
          </a:p>
          <a:p>
            <a:pPr marL="342900" indent="-342900">
              <a:lnSpc>
                <a:spcPct val="90000"/>
              </a:lnSpc>
              <a:spcBef>
                <a:spcPct val="20000"/>
              </a:spcBef>
              <a:defRPr/>
            </a:pPr>
            <a:r>
              <a:rPr lang="en-US" sz="2000" kern="0" dirty="0">
                <a:latin typeface="Times New Roman" pitchFamily="18" charset="0"/>
                <a:cs typeface="Times New Roman" pitchFamily="18" charset="0"/>
              </a:rPr>
              <a:t>  /*critical section*/</a:t>
            </a:r>
          </a:p>
          <a:p>
            <a:pPr marL="342900" indent="-342900">
              <a:lnSpc>
                <a:spcPct val="90000"/>
              </a:lnSpc>
              <a:spcBef>
                <a:spcPct val="20000"/>
              </a:spcBef>
              <a:defRPr/>
            </a:pPr>
            <a:r>
              <a:rPr lang="en-US" sz="2000" kern="0" dirty="0">
                <a:latin typeface="Times New Roman" pitchFamily="18" charset="0"/>
                <a:cs typeface="Times New Roman" pitchFamily="18" charset="0"/>
              </a:rPr>
              <a:t>turn = 1;</a:t>
            </a:r>
          </a:p>
          <a:p>
            <a:pPr marL="342900" indent="-342900">
              <a:lnSpc>
                <a:spcPct val="90000"/>
              </a:lnSpc>
              <a:spcBef>
                <a:spcPct val="20000"/>
              </a:spcBef>
              <a:defRPr/>
            </a:pPr>
            <a:r>
              <a:rPr lang="en-US" sz="2000" kern="0" dirty="0">
                <a:latin typeface="Times New Roman" pitchFamily="18" charset="0"/>
                <a:cs typeface="Times New Roman" pitchFamily="18" charset="0"/>
              </a:rPr>
              <a:t>.</a:t>
            </a:r>
          </a:p>
        </p:txBody>
      </p:sp>
      <p:sp>
        <p:nvSpPr>
          <p:cNvPr id="6" name="Rectangle 3"/>
          <p:cNvSpPr txBox="1">
            <a:spLocks noChangeArrowheads="1"/>
          </p:cNvSpPr>
          <p:nvPr/>
        </p:nvSpPr>
        <p:spPr bwMode="auto">
          <a:xfrm>
            <a:off x="3733800" y="3124200"/>
            <a:ext cx="3048000" cy="2895600"/>
          </a:xfrm>
          <a:prstGeom prst="rect">
            <a:avLst/>
          </a:prstGeom>
          <a:noFill/>
          <a:ln w="9525">
            <a:solidFill>
              <a:schemeClr val="tx1"/>
            </a:solidFill>
            <a:miter lim="800000"/>
            <a:headEnd/>
            <a:tailEnd/>
          </a:ln>
        </p:spPr>
        <p:txBody>
          <a:bodyPr/>
          <a:lstStyle/>
          <a:p>
            <a:pPr marL="342900" indent="-342900">
              <a:lnSpc>
                <a:spcPct val="90000"/>
              </a:lnSpc>
              <a:spcBef>
                <a:spcPct val="20000"/>
              </a:spcBef>
              <a:defRPr/>
            </a:pPr>
            <a:r>
              <a:rPr lang="en-US" sz="2000" kern="0" dirty="0">
                <a:latin typeface="Times New Roman" pitchFamily="18" charset="0"/>
                <a:cs typeface="Times New Roman" pitchFamily="18" charset="0"/>
              </a:rPr>
              <a:t>/*process 1 */</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while (</a:t>
            </a:r>
            <a:r>
              <a:rPr lang="en-US" sz="2000" kern="0" dirty="0" smtClean="0">
                <a:latin typeface="Times New Roman" pitchFamily="18" charset="0"/>
                <a:cs typeface="Times New Roman" pitchFamily="18" charset="0"/>
              </a:rPr>
              <a:t>turn != 1</a:t>
            </a: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       /*do nothing*/;</a:t>
            </a:r>
          </a:p>
          <a:p>
            <a:pPr marL="342900" indent="-342900">
              <a:lnSpc>
                <a:spcPct val="90000"/>
              </a:lnSpc>
              <a:spcBef>
                <a:spcPct val="20000"/>
              </a:spcBef>
              <a:defRPr/>
            </a:pPr>
            <a:r>
              <a:rPr lang="en-US" sz="2000" kern="0" dirty="0">
                <a:latin typeface="Times New Roman" pitchFamily="18" charset="0"/>
                <a:cs typeface="Times New Roman" pitchFamily="18" charset="0"/>
              </a:rPr>
              <a:t>  /*critical section*/</a:t>
            </a:r>
          </a:p>
          <a:p>
            <a:pPr marL="342900" indent="-342900">
              <a:lnSpc>
                <a:spcPct val="90000"/>
              </a:lnSpc>
              <a:spcBef>
                <a:spcPct val="20000"/>
              </a:spcBef>
              <a:defRPr/>
            </a:pPr>
            <a:r>
              <a:rPr lang="en-US" sz="2000" kern="0" dirty="0">
                <a:latin typeface="Times New Roman" pitchFamily="18" charset="0"/>
                <a:cs typeface="Times New Roman" pitchFamily="18" charset="0"/>
              </a:rPr>
              <a:t>turn = 0;</a:t>
            </a:r>
          </a:p>
          <a:p>
            <a:pPr marL="342900" indent="-342900">
              <a:lnSpc>
                <a:spcPct val="90000"/>
              </a:lnSpc>
              <a:spcBef>
                <a:spcPct val="20000"/>
              </a:spcBef>
              <a:defRPr/>
            </a:pPr>
            <a:r>
              <a:rPr lang="en-US" sz="2000" kern="0" dirty="0">
                <a:latin typeface="Times New Roman" pitchFamily="18" charset="0"/>
                <a:cs typeface="Times New Roman" pitchFamily="18" charset="0"/>
              </a:rPr>
              <a:t>.</a:t>
            </a:r>
          </a:p>
        </p:txBody>
      </p:sp>
    </p:spTree>
    <p:extLst>
      <p:ext uri="{BB962C8B-B14F-4D97-AF65-F5344CB8AC3E}">
        <p14:creationId xmlns:p14="http://schemas.microsoft.com/office/powerpoint/2010/main" val="228335176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kumimoji="1" lang="fa-IR" dirty="0" smtClean="0">
                <a:solidFill>
                  <a:schemeClr val="tx1"/>
                </a:solidFill>
                <a:latin typeface="Times New Roman" pitchFamily="18" charset="0"/>
                <a:ea typeface="PMingLiU" pitchFamily="18" charset="-120"/>
                <a:cs typeface="B Nazanin" pitchFamily="2" charset="-78"/>
              </a:rPr>
              <a:t>الگوریتم </a:t>
            </a:r>
            <a:r>
              <a:rPr kumimoji="1" lang="en-US" dirty="0" smtClean="0">
                <a:solidFill>
                  <a:schemeClr val="tx1"/>
                </a:solidFill>
                <a:latin typeface="Times New Roman" pitchFamily="18" charset="0"/>
                <a:ea typeface="PMingLiU" pitchFamily="18" charset="-120"/>
                <a:cs typeface="B Nazanin" pitchFamily="2" charset="-78"/>
              </a:rPr>
              <a:t>DEKKER </a:t>
            </a:r>
            <a:r>
              <a:rPr kumimoji="1" lang="fa-IR" dirty="0" smtClean="0">
                <a:solidFill>
                  <a:schemeClr val="tx1"/>
                </a:solidFill>
                <a:latin typeface="Times New Roman" pitchFamily="18" charset="0"/>
                <a:ea typeface="PMingLiU" pitchFamily="18" charset="-120"/>
                <a:cs typeface="B Nazanin" pitchFamily="2" charset="-78"/>
              </a:rPr>
              <a:t>: تلاش اول</a:t>
            </a:r>
            <a:endParaRPr kumimoji="1" lang="en-US" dirty="0" smtClean="0">
              <a:solidFill>
                <a:schemeClr val="tx1"/>
              </a:solidFill>
              <a:latin typeface="Times New Roman" pitchFamily="18" charset="0"/>
              <a:ea typeface="PMingLiU" pitchFamily="18" charset="-120"/>
              <a:cs typeface="B Nazanin" pitchFamily="2" charset="-78"/>
            </a:endParaRPr>
          </a:p>
        </p:txBody>
      </p:sp>
      <p:sp>
        <p:nvSpPr>
          <p:cNvPr id="44035" name="Rectangle 3"/>
          <p:cNvSpPr>
            <a:spLocks noGrp="1" noChangeArrowheads="1"/>
          </p:cNvSpPr>
          <p:nvPr>
            <p:ph type="body" idx="1"/>
          </p:nvPr>
        </p:nvSpPr>
        <p:spPr/>
        <p:txBody>
          <a:bodyPr/>
          <a:lstStyle/>
          <a:p>
            <a:pPr marL="320040" lvl="1" indent="0" algn="just">
              <a:buNone/>
            </a:pPr>
            <a:r>
              <a:rPr lang="fa-IR" dirty="0" smtClean="0"/>
              <a:t>هر فرایند مقدار متغیر </a:t>
            </a:r>
            <a:r>
              <a:rPr lang="en-US" sz="2000" dirty="0" smtClean="0"/>
              <a:t>Turn</a:t>
            </a:r>
            <a:r>
              <a:rPr lang="fa-IR" dirty="0" smtClean="0"/>
              <a:t> را بررسی می کند، اگر برابر شماره آن فرایند بود به بخش بحرانی خود وارد می شود. در غیر این صورت با </a:t>
            </a:r>
            <a:r>
              <a:rPr lang="fa-IR" dirty="0"/>
              <a:t>انتظار </a:t>
            </a:r>
            <a:r>
              <a:rPr lang="fa-IR" dirty="0" smtClean="0"/>
              <a:t>مشغولی روبرو خواهد بود(وقت پردازنده رامصرف می کند)؛ زیرا فرایند </a:t>
            </a:r>
            <a:r>
              <a:rPr lang="fa-IR" dirty="0"/>
              <a:t>همواره در حال چک کردن است تا ببیند آیا می تواند به بخش بحرانی خود وارد شود یا نه</a:t>
            </a:r>
            <a:r>
              <a:rPr lang="fa-IR" dirty="0" smtClean="0"/>
              <a:t>. فرایند پس از خروج از ناحیه بحرانی، نوبت را به فرایند دیگر می دهد.</a:t>
            </a:r>
          </a:p>
          <a:p>
            <a:pPr marL="0" indent="0" algn="just" eaLnBrk="1" hangingPunct="1">
              <a:buNone/>
            </a:pPr>
            <a:r>
              <a:rPr lang="fa-IR" b="1" u="sng" dirty="0" smtClean="0">
                <a:solidFill>
                  <a:schemeClr val="accent1">
                    <a:lumMod val="75000"/>
                  </a:schemeClr>
                </a:solidFill>
              </a:rPr>
              <a:t>معایب روش:</a:t>
            </a:r>
          </a:p>
          <a:p>
            <a:pPr marL="777240" lvl="1" indent="-457200" algn="just">
              <a:buFont typeface="+mj-lt"/>
              <a:buAutoNum type="arabicPeriod"/>
            </a:pPr>
            <a:r>
              <a:rPr lang="fa-IR" dirty="0" smtClean="0"/>
              <a:t>اگر فرایندی چه در بخش بحرانی و چه در خارج آن با شکست مواجه شود، فرایند دیگر تا ابد مسدود می ماند.</a:t>
            </a:r>
          </a:p>
          <a:p>
            <a:pPr marL="777240" lvl="1" indent="-457200" algn="just" eaLnBrk="1" hangingPunct="1">
              <a:buFont typeface="+mj-lt"/>
              <a:buAutoNum type="arabicPeriod"/>
            </a:pPr>
            <a:r>
              <a:rPr lang="fa-IR" dirty="0" smtClean="0"/>
              <a:t>فرایندها در استفاده از بخش های بحرانی خود دقیقاً متناوب عمل می کنند. پس سرعت اجرا بوسیله فرایند کندتر کنترل می شود. مثلاً </a:t>
            </a:r>
            <a:r>
              <a:rPr lang="en-US" dirty="0" smtClean="0"/>
              <a:t>P0</a:t>
            </a:r>
            <a:r>
              <a:rPr lang="fa-IR" dirty="0" smtClean="0"/>
              <a:t> هر یک ساعت یک بار به بخش بحرانی خود برود ولی </a:t>
            </a:r>
            <a:r>
              <a:rPr lang="en-US" dirty="0" smtClean="0"/>
              <a:t>P1</a:t>
            </a:r>
            <a:r>
              <a:rPr lang="fa-IR" dirty="0" smtClean="0"/>
              <a:t> هر ساعت 1000 بار به بخش بحرانی خود برود. در این جا </a:t>
            </a:r>
            <a:r>
              <a:rPr lang="en-US" dirty="0" smtClean="0"/>
              <a:t>P1</a:t>
            </a:r>
            <a:r>
              <a:rPr lang="fa-IR" dirty="0" smtClean="0"/>
              <a:t> ناچار است کندی </a:t>
            </a:r>
            <a:r>
              <a:rPr lang="en-US" dirty="0" smtClean="0"/>
              <a:t>P0</a:t>
            </a:r>
            <a:r>
              <a:rPr lang="fa-IR" dirty="0" smtClean="0"/>
              <a:t> را تحمل کند.</a:t>
            </a:r>
            <a:endParaRPr lang="en-US"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25</a:t>
            </a:fld>
            <a:endParaRPr lang="en-US"/>
          </a:p>
        </p:txBody>
      </p:sp>
    </p:spTree>
    <p:extLst>
      <p:ext uri="{BB962C8B-B14F-4D97-AF65-F5344CB8AC3E}">
        <p14:creationId xmlns:p14="http://schemas.microsoft.com/office/powerpoint/2010/main" val="3574262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4035">
                                            <p:txEl>
                                              <p:pRg st="2" end="2"/>
                                            </p:txEl>
                                          </p:spTgt>
                                        </p:tgtEl>
                                        <p:attrNameLst>
                                          <p:attrName>style.visibility</p:attrName>
                                        </p:attrNameLst>
                                      </p:cBhvr>
                                      <p:to>
                                        <p:strVal val="visible"/>
                                      </p:to>
                                    </p:set>
                                    <p:anim calcmode="lin" valueType="num">
                                      <p:cBhvr>
                                        <p:cTn id="7" dur="500" fill="hold"/>
                                        <p:tgtEl>
                                          <p:spTgt spid="44035">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44035">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44035">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44035">
                                            <p:txEl>
                                              <p:pRg st="3" end="3"/>
                                            </p:txEl>
                                          </p:spTgt>
                                        </p:tgtEl>
                                        <p:attrNameLst>
                                          <p:attrName>style.visibility</p:attrName>
                                        </p:attrNameLst>
                                      </p:cBhvr>
                                      <p:to>
                                        <p:strVal val="visible"/>
                                      </p:to>
                                    </p:set>
                                    <p:animEffect transition="in" filter="barn(outVertical)">
                                      <p:cBhvr>
                                        <p:cTn id="14" dur="500"/>
                                        <p:tgtEl>
                                          <p:spTgt spid="440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a:xfrm>
            <a:off x="838200" y="533400"/>
            <a:ext cx="7467600" cy="927100"/>
          </a:xfrm>
        </p:spPr>
        <p:txBody>
          <a:bodyPr/>
          <a:lstStyle/>
          <a:p>
            <a:pPr eaLnBrk="1" hangingPunct="1"/>
            <a:r>
              <a:rPr kumimoji="1" lang="fa-IR" dirty="0" smtClean="0">
                <a:solidFill>
                  <a:schemeClr val="tx1"/>
                </a:solidFill>
                <a:latin typeface="Times New Roman" pitchFamily="18" charset="0"/>
                <a:ea typeface="PMingLiU" pitchFamily="18" charset="-120"/>
                <a:cs typeface="B Nazanin" pitchFamily="2" charset="-78"/>
              </a:rPr>
              <a:t>الگوریتم </a:t>
            </a:r>
            <a:r>
              <a:rPr kumimoji="1" lang="en-US" dirty="0" smtClean="0">
                <a:solidFill>
                  <a:schemeClr val="tx1"/>
                </a:solidFill>
                <a:latin typeface="Times New Roman" pitchFamily="18" charset="0"/>
                <a:ea typeface="PMingLiU" pitchFamily="18" charset="-120"/>
                <a:cs typeface="B Nazanin" pitchFamily="2" charset="-78"/>
              </a:rPr>
              <a:t>DEKKER </a:t>
            </a:r>
            <a:r>
              <a:rPr kumimoji="1" lang="fa-IR" dirty="0" smtClean="0">
                <a:solidFill>
                  <a:schemeClr val="tx1"/>
                </a:solidFill>
                <a:latin typeface="Times New Roman" pitchFamily="18" charset="0"/>
                <a:ea typeface="PMingLiU" pitchFamily="18" charset="-120"/>
                <a:cs typeface="B Nazanin" pitchFamily="2" charset="-78"/>
              </a:rPr>
              <a:t>: تلاش دوم</a:t>
            </a:r>
            <a:endParaRPr kumimoji="1" lang="en-US" dirty="0" smtClean="0">
              <a:solidFill>
                <a:schemeClr val="tx1"/>
              </a:solidFill>
              <a:latin typeface="Times New Roman" pitchFamily="18" charset="0"/>
              <a:ea typeface="PMingLiU" pitchFamily="18" charset="-120"/>
              <a:cs typeface="B Nazanin" pitchFamily="2" charset="-78"/>
            </a:endParaRPr>
          </a:p>
        </p:txBody>
      </p:sp>
      <p:sp>
        <p:nvSpPr>
          <p:cNvPr id="9" name="Rectangle 3"/>
          <p:cNvSpPr txBox="1">
            <a:spLocks noChangeArrowheads="1"/>
          </p:cNvSpPr>
          <p:nvPr/>
        </p:nvSpPr>
        <p:spPr bwMode="auto">
          <a:xfrm>
            <a:off x="1295400" y="2514600"/>
            <a:ext cx="3200400" cy="2895600"/>
          </a:xfrm>
          <a:prstGeom prst="rect">
            <a:avLst/>
          </a:prstGeom>
          <a:noFill/>
          <a:ln w="9525">
            <a:noFill/>
            <a:miter lim="800000"/>
            <a:headEnd/>
            <a:tailEnd/>
          </a:ln>
        </p:spPr>
        <p:txBody>
          <a:bodyPr/>
          <a:lstStyle/>
          <a:p>
            <a:pPr marL="342900" indent="-342900">
              <a:lnSpc>
                <a:spcPct val="90000"/>
              </a:lnSpc>
              <a:spcBef>
                <a:spcPct val="20000"/>
              </a:spcBef>
              <a:defRPr/>
            </a:pPr>
            <a:r>
              <a:rPr lang="en-US" sz="2000" kern="0" dirty="0">
                <a:latin typeface="Times New Roman" pitchFamily="18" charset="0"/>
                <a:cs typeface="Times New Roman" pitchFamily="18" charset="0"/>
              </a:rPr>
              <a:t>/*process 0 */</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while (flag[1])</a:t>
            </a:r>
          </a:p>
          <a:p>
            <a:pPr marL="342900" indent="-342900">
              <a:lnSpc>
                <a:spcPct val="90000"/>
              </a:lnSpc>
              <a:spcBef>
                <a:spcPct val="20000"/>
              </a:spcBef>
              <a:defRPr/>
            </a:pPr>
            <a:r>
              <a:rPr lang="en-US" sz="2000" kern="0" dirty="0">
                <a:latin typeface="Times New Roman" pitchFamily="18" charset="0"/>
                <a:cs typeface="Times New Roman" pitchFamily="18" charset="0"/>
              </a:rPr>
              <a:t>       /*do nothing*/;</a:t>
            </a:r>
          </a:p>
          <a:p>
            <a:pPr marL="342900" indent="-342900">
              <a:lnSpc>
                <a:spcPct val="90000"/>
              </a:lnSpc>
              <a:spcBef>
                <a:spcPct val="20000"/>
              </a:spcBef>
              <a:defRPr/>
            </a:pPr>
            <a:r>
              <a:rPr lang="en-US" sz="2000" kern="0" dirty="0">
                <a:latin typeface="Times New Roman" pitchFamily="18" charset="0"/>
                <a:cs typeface="Times New Roman" pitchFamily="18" charset="0"/>
              </a:rPr>
              <a:t>flag[0] = true;</a:t>
            </a:r>
          </a:p>
          <a:p>
            <a:pPr marL="342900" indent="-342900">
              <a:lnSpc>
                <a:spcPct val="90000"/>
              </a:lnSpc>
              <a:spcBef>
                <a:spcPct val="20000"/>
              </a:spcBef>
              <a:defRPr/>
            </a:pPr>
            <a:r>
              <a:rPr lang="en-US" sz="2000" kern="0" dirty="0">
                <a:latin typeface="Times New Roman" pitchFamily="18" charset="0"/>
                <a:cs typeface="Times New Roman" pitchFamily="18" charset="0"/>
              </a:rPr>
              <a:t>  /*critical section*/</a:t>
            </a:r>
          </a:p>
          <a:p>
            <a:pPr marL="342900" indent="-342900">
              <a:lnSpc>
                <a:spcPct val="90000"/>
              </a:lnSpc>
              <a:spcBef>
                <a:spcPct val="20000"/>
              </a:spcBef>
              <a:defRPr/>
            </a:pPr>
            <a:r>
              <a:rPr lang="en-US" sz="2000" kern="0" dirty="0">
                <a:latin typeface="Times New Roman" pitchFamily="18" charset="0"/>
                <a:cs typeface="Times New Roman" pitchFamily="18" charset="0"/>
              </a:rPr>
              <a:t>flag[0] = false;</a:t>
            </a:r>
          </a:p>
          <a:p>
            <a:pPr marL="342900" indent="-342900">
              <a:lnSpc>
                <a:spcPct val="90000"/>
              </a:lnSpc>
              <a:spcBef>
                <a:spcPct val="20000"/>
              </a:spcBef>
              <a:defRPr/>
            </a:pPr>
            <a:r>
              <a:rPr lang="en-US" sz="2000" kern="0" dirty="0">
                <a:latin typeface="Times New Roman" pitchFamily="18" charset="0"/>
                <a:cs typeface="Times New Roman" pitchFamily="18" charset="0"/>
              </a:rPr>
              <a:t>.</a:t>
            </a:r>
          </a:p>
        </p:txBody>
      </p:sp>
      <p:sp>
        <p:nvSpPr>
          <p:cNvPr id="10" name="Rectangle 3"/>
          <p:cNvSpPr txBox="1">
            <a:spLocks noChangeArrowheads="1"/>
          </p:cNvSpPr>
          <p:nvPr/>
        </p:nvSpPr>
        <p:spPr bwMode="auto">
          <a:xfrm>
            <a:off x="4953000" y="2471057"/>
            <a:ext cx="3200400" cy="3352800"/>
          </a:xfrm>
          <a:prstGeom prst="rect">
            <a:avLst/>
          </a:prstGeom>
          <a:noFill/>
          <a:ln w="9525">
            <a:noFill/>
            <a:miter lim="800000"/>
            <a:headEnd/>
            <a:tailEnd/>
          </a:ln>
        </p:spPr>
        <p:txBody>
          <a:bodyPr/>
          <a:lstStyle/>
          <a:p>
            <a:pPr marL="342900" indent="-342900">
              <a:lnSpc>
                <a:spcPct val="90000"/>
              </a:lnSpc>
              <a:spcBef>
                <a:spcPct val="20000"/>
              </a:spcBef>
              <a:defRPr/>
            </a:pPr>
            <a:r>
              <a:rPr lang="en-US" sz="2000" kern="0" dirty="0">
                <a:latin typeface="Times New Roman" pitchFamily="18" charset="0"/>
                <a:cs typeface="Times New Roman" pitchFamily="18" charset="0"/>
              </a:rPr>
              <a:t>/*process 1 */</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while (flag[0])</a:t>
            </a:r>
          </a:p>
          <a:p>
            <a:pPr marL="342900" indent="-342900">
              <a:lnSpc>
                <a:spcPct val="90000"/>
              </a:lnSpc>
              <a:spcBef>
                <a:spcPct val="20000"/>
              </a:spcBef>
              <a:defRPr/>
            </a:pPr>
            <a:r>
              <a:rPr lang="en-US" sz="2000" kern="0" dirty="0">
                <a:latin typeface="Times New Roman" pitchFamily="18" charset="0"/>
                <a:cs typeface="Times New Roman" pitchFamily="18" charset="0"/>
              </a:rPr>
              <a:t>       /*do nothing*/;</a:t>
            </a:r>
          </a:p>
          <a:p>
            <a:pPr marL="342900" indent="-342900">
              <a:lnSpc>
                <a:spcPct val="90000"/>
              </a:lnSpc>
              <a:spcBef>
                <a:spcPct val="20000"/>
              </a:spcBef>
              <a:defRPr/>
            </a:pPr>
            <a:r>
              <a:rPr lang="en-US" sz="2000" kern="0" dirty="0">
                <a:latin typeface="Times New Roman" pitchFamily="18" charset="0"/>
                <a:cs typeface="Times New Roman" pitchFamily="18" charset="0"/>
              </a:rPr>
              <a:t>flag[1] = true;</a:t>
            </a:r>
          </a:p>
          <a:p>
            <a:pPr marL="342900" indent="-342900">
              <a:lnSpc>
                <a:spcPct val="90000"/>
              </a:lnSpc>
              <a:spcBef>
                <a:spcPct val="20000"/>
              </a:spcBef>
              <a:defRPr/>
            </a:pPr>
            <a:r>
              <a:rPr lang="en-US" sz="2000" kern="0" dirty="0">
                <a:latin typeface="Times New Roman" pitchFamily="18" charset="0"/>
                <a:cs typeface="Times New Roman" pitchFamily="18" charset="0"/>
              </a:rPr>
              <a:t>  /*critical section*/</a:t>
            </a:r>
          </a:p>
          <a:p>
            <a:pPr marL="342900" indent="-342900">
              <a:lnSpc>
                <a:spcPct val="90000"/>
              </a:lnSpc>
              <a:spcBef>
                <a:spcPct val="20000"/>
              </a:spcBef>
              <a:defRPr/>
            </a:pPr>
            <a:r>
              <a:rPr lang="en-US" sz="2000" kern="0" dirty="0">
                <a:latin typeface="Times New Roman" pitchFamily="18" charset="0"/>
                <a:cs typeface="Times New Roman" pitchFamily="18" charset="0"/>
              </a:rPr>
              <a:t>flag[1] = false;</a:t>
            </a:r>
          </a:p>
          <a:p>
            <a:pPr marL="342900" indent="-342900">
              <a:lnSpc>
                <a:spcPct val="90000"/>
              </a:lnSpc>
              <a:spcBef>
                <a:spcPct val="20000"/>
              </a:spcBef>
              <a:defRPr/>
            </a:pPr>
            <a:r>
              <a:rPr lang="en-US" sz="2000" kern="0" dirty="0" smtClean="0">
                <a:latin typeface="Times New Roman" pitchFamily="18" charset="0"/>
                <a:cs typeface="Times New Roman" pitchFamily="18" charset="0"/>
              </a:rPr>
              <a:t>.</a:t>
            </a:r>
            <a:endParaRPr lang="en-US" sz="2000" kern="0" dirty="0">
              <a:latin typeface="Times New Roman" pitchFamily="18" charset="0"/>
              <a:cs typeface="Times New Roman" pitchFamily="18"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26</a:t>
            </a:fld>
            <a:endParaRPr lang="en-US"/>
          </a:p>
        </p:txBody>
      </p:sp>
      <p:sp>
        <p:nvSpPr>
          <p:cNvPr id="3" name="Rectangle 2"/>
          <p:cNvSpPr/>
          <p:nvPr/>
        </p:nvSpPr>
        <p:spPr>
          <a:xfrm>
            <a:off x="783771" y="1752600"/>
            <a:ext cx="7848600" cy="369332"/>
          </a:xfrm>
          <a:prstGeom prst="rect">
            <a:avLst/>
          </a:prstGeom>
        </p:spPr>
        <p:txBody>
          <a:bodyPr wrap="square">
            <a:spAutoFit/>
          </a:bodyPr>
          <a:lstStyle/>
          <a:p>
            <a:pPr algn="r" rtl="1"/>
            <a:r>
              <a:rPr lang="fa-IR" dirty="0" smtClean="0">
                <a:cs typeface="B Nazanin" pitchFamily="2" charset="-78"/>
              </a:rPr>
              <a:t>در این روش اگر </a:t>
            </a:r>
            <a:r>
              <a:rPr lang="fa-IR" dirty="0">
                <a:cs typeface="B Nazanin" pitchFamily="2" charset="-78"/>
              </a:rPr>
              <a:t>فرایندی خارج از ناحیه بحرانی خود شکست بخورد، فرایند دیگر مسدود نیست.</a:t>
            </a:r>
            <a:endParaRPr lang="en-US" dirty="0">
              <a:cs typeface="B Nazanin" pitchFamily="2" charset="-78"/>
            </a:endParaRPr>
          </a:p>
        </p:txBody>
      </p:sp>
    </p:spTree>
    <p:extLst>
      <p:ext uri="{BB962C8B-B14F-4D97-AF65-F5344CB8AC3E}">
        <p14:creationId xmlns:p14="http://schemas.microsoft.com/office/powerpoint/2010/main" val="3238536889"/>
      </p:ext>
    </p:extLst>
  </p:cSld>
  <p:clrMapOvr>
    <a:masterClrMapping/>
  </p:clrMapOvr>
  <p:transition spd="slow">
    <p:push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kumimoji="1" lang="fa-IR" dirty="0" smtClean="0">
                <a:solidFill>
                  <a:schemeClr val="tx1"/>
                </a:solidFill>
                <a:latin typeface="Times New Roman" pitchFamily="18" charset="0"/>
                <a:ea typeface="PMingLiU" pitchFamily="18" charset="-120"/>
                <a:cs typeface="B Nazanin" pitchFamily="2" charset="-78"/>
              </a:rPr>
              <a:t>الگوریتم </a:t>
            </a:r>
            <a:r>
              <a:rPr kumimoji="1" lang="en-US" dirty="0" smtClean="0">
                <a:solidFill>
                  <a:schemeClr val="tx1"/>
                </a:solidFill>
                <a:latin typeface="Times New Roman" pitchFamily="18" charset="0"/>
                <a:ea typeface="PMingLiU" pitchFamily="18" charset="-120"/>
                <a:cs typeface="B Nazanin" pitchFamily="2" charset="-78"/>
              </a:rPr>
              <a:t>DEKKER </a:t>
            </a:r>
            <a:r>
              <a:rPr kumimoji="1" lang="fa-IR" dirty="0" smtClean="0">
                <a:solidFill>
                  <a:schemeClr val="tx1"/>
                </a:solidFill>
                <a:latin typeface="Times New Roman" pitchFamily="18" charset="0"/>
                <a:ea typeface="PMingLiU" pitchFamily="18" charset="-120"/>
                <a:cs typeface="B Nazanin" pitchFamily="2" charset="-78"/>
              </a:rPr>
              <a:t>: تلاش دوم</a:t>
            </a:r>
            <a:endParaRPr kumimoji="1" lang="en-US" dirty="0" smtClean="0">
              <a:solidFill>
                <a:schemeClr val="tx1"/>
              </a:solidFill>
              <a:latin typeface="Times New Roman" pitchFamily="18" charset="0"/>
              <a:ea typeface="PMingLiU" pitchFamily="18" charset="-120"/>
              <a:cs typeface="B Nazanin" pitchFamily="2" charset="-78"/>
            </a:endParaRPr>
          </a:p>
        </p:txBody>
      </p:sp>
      <p:sp>
        <p:nvSpPr>
          <p:cNvPr id="46083" name="Rectangle 3"/>
          <p:cNvSpPr>
            <a:spLocks noGrp="1" noChangeArrowheads="1"/>
          </p:cNvSpPr>
          <p:nvPr>
            <p:ph type="body" idx="1"/>
          </p:nvPr>
        </p:nvSpPr>
        <p:spPr>
          <a:xfrm>
            <a:off x="457200" y="1676400"/>
            <a:ext cx="8077200" cy="4419600"/>
          </a:xfrm>
        </p:spPr>
        <p:txBody>
          <a:bodyPr>
            <a:normAutofit/>
          </a:bodyPr>
          <a:lstStyle/>
          <a:p>
            <a:pPr algn="just" eaLnBrk="1" hangingPunct="1">
              <a:lnSpc>
                <a:spcPct val="150000"/>
              </a:lnSpc>
            </a:pPr>
            <a:r>
              <a:rPr lang="fa-IR" sz="1800" dirty="0" smtClean="0"/>
              <a:t>در این روش از یک بردار دودویی استفاده می شود که در آن </a:t>
            </a:r>
            <a:r>
              <a:rPr lang="en-US" sz="1800" dirty="0" smtClean="0"/>
              <a:t>Flag[i]</a:t>
            </a:r>
            <a:r>
              <a:rPr lang="fa-IR" sz="1800" dirty="0" smtClean="0"/>
              <a:t> مربوط به فرایند </a:t>
            </a:r>
            <a:r>
              <a:rPr lang="en-US" sz="1800" dirty="0" smtClean="0"/>
              <a:t>i</a:t>
            </a:r>
            <a:r>
              <a:rPr lang="fa-IR" sz="1800" dirty="0" smtClean="0"/>
              <a:t> است. هر فرایند می تواند مقدار مربوط به فرایند دیگر را بیازماید، ولی نمی تواند آن را تغییر دهد. هنگامی که فرایند می خواهد وارد ناحیه بحرانی خود شود ابتدا مقدار سایر فرایند ها را بررسی می کند. اگر هیچ فرایندی در بخش بحرانی خود نبود (یا </a:t>
            </a:r>
            <a:r>
              <a:rPr lang="en-US" sz="1800" dirty="0" smtClean="0"/>
              <a:t>Flag</a:t>
            </a:r>
            <a:r>
              <a:rPr lang="fa-IR" sz="1800" dirty="0" smtClean="0"/>
              <a:t> برای همه فرایند ها </a:t>
            </a:r>
            <a:r>
              <a:rPr lang="en-US" sz="1800" dirty="0" smtClean="0"/>
              <a:t>False</a:t>
            </a:r>
            <a:r>
              <a:rPr lang="fa-IR" sz="1800" dirty="0" smtClean="0"/>
              <a:t> بود) فرایند بلافاصله مقدار </a:t>
            </a:r>
            <a:r>
              <a:rPr lang="en-US" sz="1800" dirty="0" smtClean="0"/>
              <a:t>Flag</a:t>
            </a:r>
            <a:r>
              <a:rPr lang="fa-IR" sz="1800" dirty="0" smtClean="0"/>
              <a:t> خود را</a:t>
            </a:r>
            <a:r>
              <a:rPr lang="en-US" sz="1800" dirty="0" smtClean="0"/>
              <a:t>True </a:t>
            </a:r>
            <a:r>
              <a:rPr lang="fa-IR" sz="1800" dirty="0" smtClean="0"/>
              <a:t> می کند و وارد بخش بحرانی خود می شود. هنگام خروج فرایند مقدار </a:t>
            </a:r>
            <a:r>
              <a:rPr lang="en-US" sz="1800" dirty="0" smtClean="0"/>
              <a:t>Flag</a:t>
            </a:r>
            <a:r>
              <a:rPr lang="fa-IR" sz="1800" dirty="0" smtClean="0"/>
              <a:t> خود را به </a:t>
            </a:r>
            <a:r>
              <a:rPr lang="en-US" sz="1800" dirty="0" smtClean="0"/>
              <a:t>False</a:t>
            </a:r>
            <a:r>
              <a:rPr lang="fa-IR" sz="1800" dirty="0" smtClean="0"/>
              <a:t> برمی گرداند.</a:t>
            </a:r>
          </a:p>
          <a:p>
            <a:pPr lvl="1" algn="just">
              <a:lnSpc>
                <a:spcPct val="150000"/>
              </a:lnSpc>
              <a:buFont typeface="Wingdings" pitchFamily="2" charset="2"/>
              <a:buChar char="Ø"/>
            </a:pPr>
            <a:r>
              <a:rPr lang="fa-IR" sz="1600" b="1" dirty="0" smtClean="0">
                <a:solidFill>
                  <a:schemeClr val="accent1">
                    <a:lumMod val="75000"/>
                  </a:schemeClr>
                </a:solidFill>
              </a:rPr>
              <a:t>در این صورت اگر فرایندی در ناحیه بحرانی خود شکست بخورد، فرایند دیگر تا ابد مسدود است. </a:t>
            </a:r>
            <a:r>
              <a:rPr lang="fa-IR" sz="1600" dirty="0" smtClean="0"/>
              <a:t>ولی اگر فرایندی خارج از ناحیه بحرانی خود شکست بخورد، فرایند دیگر مسدود نیست.</a:t>
            </a:r>
          </a:p>
          <a:p>
            <a:pPr lvl="1" algn="just">
              <a:lnSpc>
                <a:spcPct val="150000"/>
              </a:lnSpc>
              <a:buFont typeface="Wingdings" pitchFamily="2" charset="2"/>
              <a:buChar char="Ø"/>
            </a:pPr>
            <a:r>
              <a:rPr lang="fa-IR" sz="1600" b="1" dirty="0">
                <a:solidFill>
                  <a:schemeClr val="accent1">
                    <a:lumMod val="75000"/>
                  </a:schemeClr>
                </a:solidFill>
              </a:rPr>
              <a:t>این روش انحصار متقابل را تضمین نمی کند. </a:t>
            </a:r>
            <a:r>
              <a:rPr lang="fa-IR" sz="1600" dirty="0"/>
              <a:t>چون ممکن است هر دو فرایند همزمان اجرا شده و </a:t>
            </a:r>
            <a:r>
              <a:rPr lang="en-US" sz="1600" dirty="0"/>
              <a:t>flag</a:t>
            </a:r>
            <a:r>
              <a:rPr lang="fa-IR" sz="1600" dirty="0"/>
              <a:t> طرف مقابل را </a:t>
            </a:r>
            <a:r>
              <a:rPr lang="en-US" sz="1600" dirty="0"/>
              <a:t>false </a:t>
            </a:r>
            <a:r>
              <a:rPr lang="fa-IR" sz="1600" dirty="0"/>
              <a:t> دریابند و اقدام به </a:t>
            </a:r>
            <a:r>
              <a:rPr lang="fa-IR" sz="1600" dirty="0" smtClean="0"/>
              <a:t>مقداردهی </a:t>
            </a:r>
            <a:r>
              <a:rPr lang="en-US" sz="1600" dirty="0" smtClean="0"/>
              <a:t>True</a:t>
            </a:r>
            <a:r>
              <a:rPr lang="fa-IR" sz="1600" dirty="0" smtClean="0"/>
              <a:t> در </a:t>
            </a:r>
            <a:r>
              <a:rPr lang="en-US" sz="1600" dirty="0" smtClean="0"/>
              <a:t>flag</a:t>
            </a:r>
            <a:r>
              <a:rPr lang="fa-IR" sz="1600" dirty="0" smtClean="0"/>
              <a:t> خود نموده و هر دو وارد بخش بحرانی شان شوند.</a:t>
            </a:r>
            <a:endParaRPr lang="en-US" sz="1600"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27</a:t>
            </a:fld>
            <a:endParaRPr lang="en-US"/>
          </a:p>
        </p:txBody>
      </p:sp>
    </p:spTree>
    <p:extLst>
      <p:ext uri="{BB962C8B-B14F-4D97-AF65-F5344CB8AC3E}">
        <p14:creationId xmlns:p14="http://schemas.microsoft.com/office/powerpoint/2010/main" val="3623031912"/>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762000" y="533400"/>
            <a:ext cx="7467600" cy="927100"/>
          </a:xfrm>
        </p:spPr>
        <p:txBody>
          <a:bodyPr/>
          <a:lstStyle/>
          <a:p>
            <a:pPr eaLnBrk="1" hangingPunct="1"/>
            <a:r>
              <a:rPr kumimoji="1" lang="fa-IR" dirty="0" smtClean="0">
                <a:solidFill>
                  <a:schemeClr val="tx1"/>
                </a:solidFill>
                <a:latin typeface="Times New Roman" pitchFamily="18" charset="0"/>
                <a:ea typeface="PMingLiU" pitchFamily="18" charset="-120"/>
                <a:cs typeface="B Nazanin" pitchFamily="2" charset="-78"/>
              </a:rPr>
              <a:t>الگوریتم </a:t>
            </a:r>
            <a:r>
              <a:rPr kumimoji="1" lang="en-US" dirty="0" smtClean="0">
                <a:solidFill>
                  <a:schemeClr val="tx1"/>
                </a:solidFill>
                <a:latin typeface="Times New Roman" pitchFamily="18" charset="0"/>
                <a:ea typeface="PMingLiU" pitchFamily="18" charset="-120"/>
                <a:cs typeface="B Nazanin" pitchFamily="2" charset="-78"/>
              </a:rPr>
              <a:t>DEKKER </a:t>
            </a:r>
            <a:r>
              <a:rPr kumimoji="1" lang="fa-IR" dirty="0" smtClean="0">
                <a:solidFill>
                  <a:schemeClr val="tx1"/>
                </a:solidFill>
                <a:latin typeface="Times New Roman" pitchFamily="18" charset="0"/>
                <a:ea typeface="PMingLiU" pitchFamily="18" charset="-120"/>
                <a:cs typeface="B Nazanin" pitchFamily="2" charset="-78"/>
              </a:rPr>
              <a:t>: تلاش سوم</a:t>
            </a:r>
            <a:endParaRPr kumimoji="1" lang="en-US" dirty="0" smtClean="0">
              <a:solidFill>
                <a:schemeClr val="tx1"/>
              </a:solidFill>
              <a:latin typeface="Times New Roman" pitchFamily="18" charset="0"/>
              <a:ea typeface="PMingLiU" pitchFamily="18" charset="-120"/>
              <a:cs typeface="B Nazanin" pitchFamily="2" charset="-78"/>
            </a:endParaRPr>
          </a:p>
        </p:txBody>
      </p:sp>
      <p:sp>
        <p:nvSpPr>
          <p:cNvPr id="9" name="Rectangle 3"/>
          <p:cNvSpPr txBox="1">
            <a:spLocks noChangeArrowheads="1"/>
          </p:cNvSpPr>
          <p:nvPr/>
        </p:nvSpPr>
        <p:spPr bwMode="auto">
          <a:xfrm>
            <a:off x="838200" y="2362200"/>
            <a:ext cx="3200400" cy="2895600"/>
          </a:xfrm>
          <a:prstGeom prst="rect">
            <a:avLst/>
          </a:prstGeom>
          <a:noFill/>
          <a:ln w="9525">
            <a:noFill/>
            <a:miter lim="800000"/>
            <a:headEnd/>
            <a:tailEnd/>
          </a:ln>
        </p:spPr>
        <p:txBody>
          <a:bodyPr/>
          <a:lstStyle/>
          <a:p>
            <a:pPr marL="342900" indent="-342900">
              <a:lnSpc>
                <a:spcPct val="90000"/>
              </a:lnSpc>
              <a:spcBef>
                <a:spcPct val="20000"/>
              </a:spcBef>
              <a:defRPr/>
            </a:pPr>
            <a:r>
              <a:rPr lang="en-US" sz="2000" kern="0" dirty="0">
                <a:latin typeface="Times New Roman" pitchFamily="18" charset="0"/>
                <a:cs typeface="Times New Roman" pitchFamily="18" charset="0"/>
              </a:rPr>
              <a:t>/*process 0 */</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flag[0] = true;</a:t>
            </a:r>
          </a:p>
          <a:p>
            <a:pPr marL="342900" indent="-342900">
              <a:lnSpc>
                <a:spcPct val="90000"/>
              </a:lnSpc>
              <a:spcBef>
                <a:spcPct val="20000"/>
              </a:spcBef>
              <a:defRPr/>
            </a:pPr>
            <a:r>
              <a:rPr lang="en-US" sz="2000" kern="0" dirty="0">
                <a:latin typeface="Times New Roman" pitchFamily="18" charset="0"/>
                <a:cs typeface="Times New Roman" pitchFamily="18" charset="0"/>
              </a:rPr>
              <a:t>while (flag[1])</a:t>
            </a:r>
          </a:p>
          <a:p>
            <a:pPr marL="342900" indent="-342900">
              <a:lnSpc>
                <a:spcPct val="90000"/>
              </a:lnSpc>
              <a:spcBef>
                <a:spcPct val="20000"/>
              </a:spcBef>
              <a:defRPr/>
            </a:pPr>
            <a:r>
              <a:rPr lang="en-US" sz="2000" kern="0" dirty="0">
                <a:latin typeface="Times New Roman" pitchFamily="18" charset="0"/>
                <a:cs typeface="Times New Roman" pitchFamily="18" charset="0"/>
              </a:rPr>
              <a:t>       /*do nothing*/;</a:t>
            </a:r>
          </a:p>
          <a:p>
            <a:pPr marL="342900" indent="-342900">
              <a:lnSpc>
                <a:spcPct val="90000"/>
              </a:lnSpc>
              <a:spcBef>
                <a:spcPct val="20000"/>
              </a:spcBef>
              <a:defRPr/>
            </a:pPr>
            <a:r>
              <a:rPr lang="en-US" sz="2000" kern="0" dirty="0">
                <a:latin typeface="Times New Roman" pitchFamily="18" charset="0"/>
                <a:cs typeface="Times New Roman" pitchFamily="18" charset="0"/>
              </a:rPr>
              <a:t>/*critical section*/</a:t>
            </a:r>
          </a:p>
          <a:p>
            <a:pPr marL="342900" indent="-342900">
              <a:lnSpc>
                <a:spcPct val="90000"/>
              </a:lnSpc>
              <a:spcBef>
                <a:spcPct val="20000"/>
              </a:spcBef>
              <a:defRPr/>
            </a:pPr>
            <a:r>
              <a:rPr lang="en-US" sz="2000" kern="0" dirty="0">
                <a:latin typeface="Times New Roman" pitchFamily="18" charset="0"/>
                <a:cs typeface="Times New Roman" pitchFamily="18" charset="0"/>
              </a:rPr>
              <a:t>flag[0] = false;</a:t>
            </a:r>
          </a:p>
          <a:p>
            <a:pPr marL="342900" indent="-342900">
              <a:lnSpc>
                <a:spcPct val="90000"/>
              </a:lnSpc>
              <a:spcBef>
                <a:spcPct val="20000"/>
              </a:spcBef>
              <a:defRPr/>
            </a:pPr>
            <a:r>
              <a:rPr lang="en-US" sz="2000" kern="0" dirty="0">
                <a:latin typeface="Times New Roman" pitchFamily="18" charset="0"/>
                <a:cs typeface="Times New Roman" pitchFamily="18" charset="0"/>
              </a:rPr>
              <a:t>.</a:t>
            </a:r>
          </a:p>
        </p:txBody>
      </p:sp>
      <p:sp>
        <p:nvSpPr>
          <p:cNvPr id="10" name="Rectangle 3"/>
          <p:cNvSpPr txBox="1">
            <a:spLocks noChangeArrowheads="1"/>
          </p:cNvSpPr>
          <p:nvPr/>
        </p:nvSpPr>
        <p:spPr bwMode="auto">
          <a:xfrm>
            <a:off x="4724400" y="2362200"/>
            <a:ext cx="3200400" cy="2895600"/>
          </a:xfrm>
          <a:prstGeom prst="rect">
            <a:avLst/>
          </a:prstGeom>
          <a:noFill/>
          <a:ln w="9525">
            <a:noFill/>
            <a:miter lim="800000"/>
            <a:headEnd/>
            <a:tailEnd/>
          </a:ln>
        </p:spPr>
        <p:txBody>
          <a:bodyPr/>
          <a:lstStyle/>
          <a:p>
            <a:pPr marL="342900" indent="-342900">
              <a:lnSpc>
                <a:spcPct val="90000"/>
              </a:lnSpc>
              <a:spcBef>
                <a:spcPct val="20000"/>
              </a:spcBef>
              <a:defRPr/>
            </a:pPr>
            <a:r>
              <a:rPr lang="en-US" sz="2000" kern="0" dirty="0">
                <a:latin typeface="Times New Roman" pitchFamily="18" charset="0"/>
                <a:cs typeface="Times New Roman" pitchFamily="18" charset="0"/>
              </a:rPr>
              <a:t>/*process 1 */</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flag[1] = true;</a:t>
            </a:r>
          </a:p>
          <a:p>
            <a:pPr marL="342900" indent="-342900">
              <a:lnSpc>
                <a:spcPct val="90000"/>
              </a:lnSpc>
              <a:spcBef>
                <a:spcPct val="20000"/>
              </a:spcBef>
              <a:defRPr/>
            </a:pPr>
            <a:r>
              <a:rPr lang="en-US" sz="2000" kern="0" dirty="0">
                <a:latin typeface="Times New Roman" pitchFamily="18" charset="0"/>
                <a:cs typeface="Times New Roman" pitchFamily="18" charset="0"/>
              </a:rPr>
              <a:t>while (flag[0])</a:t>
            </a:r>
          </a:p>
          <a:p>
            <a:pPr marL="342900" indent="-342900">
              <a:lnSpc>
                <a:spcPct val="90000"/>
              </a:lnSpc>
              <a:spcBef>
                <a:spcPct val="20000"/>
              </a:spcBef>
              <a:defRPr/>
            </a:pPr>
            <a:r>
              <a:rPr lang="en-US" sz="2000" kern="0" dirty="0">
                <a:latin typeface="Times New Roman" pitchFamily="18" charset="0"/>
                <a:cs typeface="Times New Roman" pitchFamily="18" charset="0"/>
              </a:rPr>
              <a:t>       /*do nothing*/;</a:t>
            </a:r>
          </a:p>
          <a:p>
            <a:pPr marL="342900" indent="-342900">
              <a:lnSpc>
                <a:spcPct val="90000"/>
              </a:lnSpc>
              <a:spcBef>
                <a:spcPct val="20000"/>
              </a:spcBef>
              <a:defRPr/>
            </a:pPr>
            <a:r>
              <a:rPr lang="en-US" sz="2000" kern="0" dirty="0">
                <a:latin typeface="Times New Roman" pitchFamily="18" charset="0"/>
                <a:cs typeface="Times New Roman" pitchFamily="18" charset="0"/>
              </a:rPr>
              <a:t>/*critical section*/</a:t>
            </a:r>
          </a:p>
          <a:p>
            <a:pPr marL="342900" indent="-342900">
              <a:lnSpc>
                <a:spcPct val="90000"/>
              </a:lnSpc>
              <a:spcBef>
                <a:spcPct val="20000"/>
              </a:spcBef>
              <a:defRPr/>
            </a:pPr>
            <a:r>
              <a:rPr lang="en-US" sz="2000" kern="0" dirty="0">
                <a:latin typeface="Times New Roman" pitchFamily="18" charset="0"/>
                <a:cs typeface="Times New Roman" pitchFamily="18" charset="0"/>
              </a:rPr>
              <a:t>flag[1] = false;</a:t>
            </a:r>
          </a:p>
          <a:p>
            <a:pPr marL="342900" indent="-342900">
              <a:lnSpc>
                <a:spcPct val="90000"/>
              </a:lnSpc>
              <a:spcBef>
                <a:spcPct val="20000"/>
              </a:spcBef>
              <a:defRPr/>
            </a:pPr>
            <a:r>
              <a:rPr lang="en-US" sz="2000" kern="0" dirty="0" smtClean="0">
                <a:latin typeface="Times New Roman" pitchFamily="18" charset="0"/>
                <a:cs typeface="Times New Roman" pitchFamily="18" charset="0"/>
              </a:rPr>
              <a:t>.</a:t>
            </a:r>
            <a:endParaRPr lang="en-US" sz="2000" kern="0" dirty="0">
              <a:latin typeface="Times New Roman" pitchFamily="18" charset="0"/>
              <a:cs typeface="Times New Roman" pitchFamily="18"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28</a:t>
            </a:fld>
            <a:endParaRPr lang="en-US"/>
          </a:p>
        </p:txBody>
      </p:sp>
    </p:spTree>
    <p:extLst>
      <p:ext uri="{BB962C8B-B14F-4D97-AF65-F5344CB8AC3E}">
        <p14:creationId xmlns:p14="http://schemas.microsoft.com/office/powerpoint/2010/main" val="2427591604"/>
      </p:ext>
    </p:extLst>
  </p:cSld>
  <p:clrMapOvr>
    <a:masterClrMapping/>
  </p:clrMapOvr>
  <p:transition spd="slow">
    <p:push/>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kumimoji="1" lang="fa-IR" dirty="0" smtClean="0">
                <a:solidFill>
                  <a:schemeClr val="tx1"/>
                </a:solidFill>
                <a:latin typeface="Times New Roman" pitchFamily="18" charset="0"/>
                <a:ea typeface="PMingLiU" pitchFamily="18" charset="-120"/>
                <a:cs typeface="B Nazanin" pitchFamily="2" charset="-78"/>
              </a:rPr>
              <a:t>الگوریتم </a:t>
            </a:r>
            <a:r>
              <a:rPr kumimoji="1" lang="en-US" dirty="0" smtClean="0">
                <a:solidFill>
                  <a:schemeClr val="tx1"/>
                </a:solidFill>
                <a:latin typeface="Times New Roman" pitchFamily="18" charset="0"/>
                <a:ea typeface="PMingLiU" pitchFamily="18" charset="-120"/>
                <a:cs typeface="B Nazanin" pitchFamily="2" charset="-78"/>
              </a:rPr>
              <a:t>DEKKER </a:t>
            </a:r>
            <a:r>
              <a:rPr kumimoji="1" lang="fa-IR" dirty="0" smtClean="0">
                <a:solidFill>
                  <a:schemeClr val="tx1"/>
                </a:solidFill>
                <a:latin typeface="Times New Roman" pitchFamily="18" charset="0"/>
                <a:ea typeface="PMingLiU" pitchFamily="18" charset="-120"/>
                <a:cs typeface="B Nazanin" pitchFamily="2" charset="-78"/>
              </a:rPr>
              <a:t>: تلاش سوم</a:t>
            </a:r>
            <a:endParaRPr kumimoji="1" lang="en-US" dirty="0" smtClean="0">
              <a:solidFill>
                <a:schemeClr val="tx1"/>
              </a:solidFill>
              <a:latin typeface="Times New Roman" pitchFamily="18" charset="0"/>
              <a:ea typeface="PMingLiU" pitchFamily="18" charset="-120"/>
              <a:cs typeface="B Nazanin" pitchFamily="2" charset="-78"/>
            </a:endParaRPr>
          </a:p>
        </p:txBody>
      </p:sp>
      <p:sp>
        <p:nvSpPr>
          <p:cNvPr id="47107" name="Rectangle 3"/>
          <p:cNvSpPr>
            <a:spLocks noGrp="1" noChangeArrowheads="1"/>
          </p:cNvSpPr>
          <p:nvPr>
            <p:ph type="body" idx="1"/>
          </p:nvPr>
        </p:nvSpPr>
        <p:spPr>
          <a:xfrm>
            <a:off x="457200" y="1676400"/>
            <a:ext cx="8077200" cy="4419600"/>
          </a:xfrm>
        </p:spPr>
        <p:txBody>
          <a:bodyPr>
            <a:normAutofit/>
          </a:bodyPr>
          <a:lstStyle/>
          <a:p>
            <a:pPr algn="just" eaLnBrk="1" hangingPunct="1">
              <a:lnSpc>
                <a:spcPct val="150000"/>
              </a:lnSpc>
            </a:pPr>
            <a:r>
              <a:rPr lang="fa-IR" sz="2000" dirty="0" smtClean="0"/>
              <a:t>فرایند </a:t>
            </a:r>
            <a:r>
              <a:rPr lang="en-US" sz="2000" dirty="0" smtClean="0"/>
              <a:t>P1</a:t>
            </a:r>
            <a:r>
              <a:rPr lang="fa-IR" sz="2000" dirty="0" smtClean="0"/>
              <a:t> قبل از بررسی سایر فرایندها مقدار پرچم خود را برای ورود به ناحیه بحرانی می نشاند.</a:t>
            </a:r>
          </a:p>
          <a:p>
            <a:pPr algn="just" eaLnBrk="1" hangingPunct="1">
              <a:lnSpc>
                <a:spcPct val="150000"/>
              </a:lnSpc>
            </a:pPr>
            <a:endParaRPr lang="fa-IR" sz="2000" dirty="0" smtClean="0"/>
          </a:p>
          <a:p>
            <a:pPr algn="just" eaLnBrk="1" hangingPunct="1">
              <a:lnSpc>
                <a:spcPct val="150000"/>
              </a:lnSpc>
            </a:pPr>
            <a:r>
              <a:rPr lang="fa-IR" sz="2000" dirty="0" smtClean="0"/>
              <a:t>هنگامی که فرایند دیگری مثل </a:t>
            </a:r>
            <a:r>
              <a:rPr lang="en-US" sz="2000" dirty="0" smtClean="0"/>
              <a:t>P2</a:t>
            </a:r>
            <a:r>
              <a:rPr lang="fa-IR" sz="2000" dirty="0" smtClean="0"/>
              <a:t> در ناحیه بحرانی است و پرچم فرایند </a:t>
            </a:r>
            <a:r>
              <a:rPr lang="en-US" sz="2000" dirty="0" smtClean="0"/>
              <a:t>P1</a:t>
            </a:r>
            <a:r>
              <a:rPr lang="fa-IR" sz="2000" dirty="0" smtClean="0"/>
              <a:t> ، </a:t>
            </a:r>
            <a:r>
              <a:rPr lang="en-US" sz="2000" dirty="0" smtClean="0"/>
              <a:t>True</a:t>
            </a:r>
            <a:r>
              <a:rPr lang="fa-IR" sz="2000" dirty="0" smtClean="0"/>
              <a:t> است فرایند </a:t>
            </a:r>
            <a:r>
              <a:rPr lang="en-US" sz="2000" dirty="0" smtClean="0"/>
              <a:t>P1</a:t>
            </a:r>
            <a:r>
              <a:rPr lang="fa-IR" sz="2000" dirty="0" smtClean="0"/>
              <a:t> تا زمانی که فرایند </a:t>
            </a:r>
            <a:r>
              <a:rPr lang="en-US" sz="2000" dirty="0" smtClean="0"/>
              <a:t>P2</a:t>
            </a:r>
            <a:r>
              <a:rPr lang="fa-IR" sz="2000" dirty="0" smtClean="0"/>
              <a:t> از ناحیه بحرانی خارج شود در حالت مسدود می ماند.</a:t>
            </a:r>
          </a:p>
          <a:p>
            <a:pPr algn="just" eaLnBrk="1" hangingPunct="1">
              <a:lnSpc>
                <a:spcPct val="150000"/>
              </a:lnSpc>
            </a:pPr>
            <a:endParaRPr lang="fa-IR" sz="2000" dirty="0" smtClean="0"/>
          </a:p>
          <a:p>
            <a:pPr marL="0" indent="0" algn="just" eaLnBrk="1" hangingPunct="1">
              <a:lnSpc>
                <a:spcPct val="150000"/>
              </a:lnSpc>
              <a:buNone/>
            </a:pPr>
            <a:r>
              <a:rPr lang="fa-IR" sz="2000" b="1" dirty="0" smtClean="0">
                <a:solidFill>
                  <a:schemeClr val="accent1">
                    <a:lumMod val="75000"/>
                  </a:schemeClr>
                </a:solidFill>
              </a:rPr>
              <a:t>امکان بن بست وجود دارد. هنگامی که دو فرایند </a:t>
            </a:r>
            <a:r>
              <a:rPr lang="en-US" sz="2000" b="1" dirty="0" smtClean="0">
                <a:solidFill>
                  <a:schemeClr val="accent1">
                    <a:lumMod val="75000"/>
                  </a:schemeClr>
                </a:solidFill>
              </a:rPr>
              <a:t>Flag</a:t>
            </a:r>
            <a:r>
              <a:rPr lang="fa-IR" sz="2000" b="1" dirty="0" smtClean="0">
                <a:solidFill>
                  <a:schemeClr val="accent1">
                    <a:lumMod val="75000"/>
                  </a:schemeClr>
                </a:solidFill>
              </a:rPr>
              <a:t> خود را برای ورود به ناحیه بحرانی </a:t>
            </a:r>
            <a:r>
              <a:rPr lang="en-US" sz="2000" b="1" dirty="0" smtClean="0">
                <a:solidFill>
                  <a:schemeClr val="accent1">
                    <a:lumMod val="75000"/>
                  </a:schemeClr>
                </a:solidFill>
              </a:rPr>
              <a:t>True</a:t>
            </a:r>
            <a:r>
              <a:rPr lang="fa-IR" sz="2000" b="1" dirty="0" smtClean="0">
                <a:solidFill>
                  <a:schemeClr val="accent1">
                    <a:lumMod val="75000"/>
                  </a:schemeClr>
                </a:solidFill>
              </a:rPr>
              <a:t> می کنند، در این صورت هر فرایند باید در انتظار فرایند دیگر برای رهایی ناحیه بحرانی باشد.</a:t>
            </a:r>
            <a:endParaRPr lang="en-US" sz="2000" b="1" dirty="0" smtClean="0">
              <a:solidFill>
                <a:schemeClr val="accent1">
                  <a:lumMod val="75000"/>
                </a:schemeClr>
              </a:solidFill>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29</a:t>
            </a:fld>
            <a:endParaRPr lang="en-US"/>
          </a:p>
        </p:txBody>
      </p:sp>
    </p:spTree>
    <p:extLst>
      <p:ext uri="{BB962C8B-B14F-4D97-AF65-F5344CB8AC3E}">
        <p14:creationId xmlns:p14="http://schemas.microsoft.com/office/powerpoint/2010/main" val="4275256913"/>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اصول </a:t>
            </a:r>
            <a:r>
              <a:rPr lang="fa-IR" dirty="0" smtClean="0"/>
              <a:t>همزماني</a:t>
            </a:r>
            <a:endParaRPr lang="en-US" dirty="0"/>
          </a:p>
        </p:txBody>
      </p:sp>
      <p:sp>
        <p:nvSpPr>
          <p:cNvPr id="3" name="Content Placeholder 2"/>
          <p:cNvSpPr>
            <a:spLocks noGrp="1"/>
          </p:cNvSpPr>
          <p:nvPr>
            <p:ph idx="1"/>
          </p:nvPr>
        </p:nvSpPr>
        <p:spPr>
          <a:xfrm>
            <a:off x="762000" y="1676400"/>
            <a:ext cx="7543800" cy="2514600"/>
          </a:xfrm>
        </p:spPr>
        <p:txBody>
          <a:bodyPr/>
          <a:lstStyle/>
          <a:p>
            <a:r>
              <a:rPr lang="fa-IR" dirty="0"/>
              <a:t>در سيستم تك </a:t>
            </a:r>
            <a:r>
              <a:rPr lang="fa-IR" dirty="0" smtClean="0"/>
              <a:t>پردازنده ی چندبرنامه </a:t>
            </a:r>
            <a:r>
              <a:rPr lang="fa-IR" dirty="0"/>
              <a:t>اي، فرآيندها در طول زمان بين يكديگر اجرا مي شوند تا اجراي همزمان را نشان </a:t>
            </a:r>
            <a:r>
              <a:rPr lang="fa-IR" dirty="0" smtClean="0"/>
              <a:t>دهند.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a:t>
            </a:fld>
            <a:endParaRPr 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429000"/>
            <a:ext cx="7724775" cy="2562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2094775"/>
      </p:ext>
    </p:extLst>
  </p:cSld>
  <p:clrMapOvr>
    <a:masterClrMapping/>
  </p:clrMapOvr>
  <p:transition spd="slow">
    <p:cov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a:xfrm>
            <a:off x="457200" y="304800"/>
            <a:ext cx="8153400" cy="927100"/>
          </a:xfrm>
        </p:spPr>
        <p:txBody>
          <a:bodyPr/>
          <a:lstStyle/>
          <a:p>
            <a:pPr eaLnBrk="1" hangingPunct="1"/>
            <a:r>
              <a:rPr kumimoji="1" lang="fa-IR" dirty="0" smtClean="0">
                <a:solidFill>
                  <a:schemeClr val="tx1"/>
                </a:solidFill>
                <a:latin typeface="Times New Roman" pitchFamily="18" charset="0"/>
                <a:ea typeface="PMingLiU" pitchFamily="18" charset="-120"/>
                <a:cs typeface="B Nazanin" pitchFamily="2" charset="-78"/>
              </a:rPr>
              <a:t>الگوریتم </a:t>
            </a:r>
            <a:r>
              <a:rPr kumimoji="1" lang="en-US" dirty="0" smtClean="0">
                <a:solidFill>
                  <a:schemeClr val="tx1"/>
                </a:solidFill>
                <a:latin typeface="Times New Roman" pitchFamily="18" charset="0"/>
                <a:ea typeface="PMingLiU" pitchFamily="18" charset="-120"/>
                <a:cs typeface="B Nazanin" pitchFamily="2" charset="-78"/>
              </a:rPr>
              <a:t>DEKKER </a:t>
            </a:r>
            <a:r>
              <a:rPr kumimoji="1" lang="fa-IR" dirty="0" smtClean="0">
                <a:solidFill>
                  <a:schemeClr val="tx1"/>
                </a:solidFill>
                <a:latin typeface="Times New Roman" pitchFamily="18" charset="0"/>
                <a:ea typeface="PMingLiU" pitchFamily="18" charset="-120"/>
                <a:cs typeface="B Nazanin" pitchFamily="2" charset="-78"/>
              </a:rPr>
              <a:t>: تلاش چهارم</a:t>
            </a:r>
            <a:endParaRPr kumimoji="1" lang="en-US" dirty="0" smtClean="0">
              <a:solidFill>
                <a:schemeClr val="tx1"/>
              </a:solidFill>
              <a:latin typeface="Times New Roman" pitchFamily="18" charset="0"/>
              <a:ea typeface="PMingLiU" pitchFamily="18" charset="-120"/>
              <a:cs typeface="B Nazanin" pitchFamily="2" charset="-78"/>
            </a:endParaRPr>
          </a:p>
        </p:txBody>
      </p:sp>
      <p:sp>
        <p:nvSpPr>
          <p:cNvPr id="9" name="Rectangle 3"/>
          <p:cNvSpPr txBox="1">
            <a:spLocks noChangeArrowheads="1"/>
          </p:cNvSpPr>
          <p:nvPr/>
        </p:nvSpPr>
        <p:spPr bwMode="auto">
          <a:xfrm>
            <a:off x="1752600" y="1676400"/>
            <a:ext cx="3200400" cy="4267200"/>
          </a:xfrm>
          <a:prstGeom prst="rect">
            <a:avLst/>
          </a:prstGeom>
          <a:noFill/>
          <a:ln w="9525">
            <a:noFill/>
            <a:miter lim="800000"/>
            <a:headEnd/>
            <a:tailEnd/>
          </a:ln>
        </p:spPr>
        <p:txBody>
          <a:bodyPr/>
          <a:lstStyle/>
          <a:p>
            <a:pPr marL="342900" indent="-342900">
              <a:lnSpc>
                <a:spcPct val="90000"/>
              </a:lnSpc>
              <a:spcBef>
                <a:spcPct val="20000"/>
              </a:spcBef>
              <a:defRPr/>
            </a:pPr>
            <a:r>
              <a:rPr lang="en-US" sz="2000" kern="0" dirty="0">
                <a:latin typeface="Times New Roman" pitchFamily="18" charset="0"/>
                <a:cs typeface="Times New Roman" pitchFamily="18" charset="0"/>
              </a:rPr>
              <a:t>/*process 0 */</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flag[0] = true;</a:t>
            </a:r>
          </a:p>
          <a:p>
            <a:pPr marL="342900" indent="-342900">
              <a:lnSpc>
                <a:spcPct val="90000"/>
              </a:lnSpc>
              <a:spcBef>
                <a:spcPct val="20000"/>
              </a:spcBef>
              <a:defRPr/>
            </a:pPr>
            <a:r>
              <a:rPr lang="en-US" sz="2000" kern="0" dirty="0">
                <a:latin typeface="Times New Roman" pitchFamily="18" charset="0"/>
                <a:cs typeface="Times New Roman" pitchFamily="18" charset="0"/>
              </a:rPr>
              <a:t>while (flag[1])</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    flag[0] = false;</a:t>
            </a:r>
          </a:p>
          <a:p>
            <a:pPr marL="342900" indent="-342900">
              <a:lnSpc>
                <a:spcPct val="90000"/>
              </a:lnSpc>
              <a:spcBef>
                <a:spcPct val="20000"/>
              </a:spcBef>
              <a:defRPr/>
            </a:pPr>
            <a:r>
              <a:rPr lang="en-US" sz="2000" kern="0" dirty="0">
                <a:latin typeface="Times New Roman" pitchFamily="18" charset="0"/>
                <a:cs typeface="Times New Roman" pitchFamily="18" charset="0"/>
              </a:rPr>
              <a:t>    /*delay*/</a:t>
            </a:r>
          </a:p>
          <a:p>
            <a:pPr marL="342900" indent="-342900">
              <a:lnSpc>
                <a:spcPct val="90000"/>
              </a:lnSpc>
              <a:spcBef>
                <a:spcPct val="20000"/>
              </a:spcBef>
              <a:defRPr/>
            </a:pPr>
            <a:r>
              <a:rPr lang="en-US" sz="2000" kern="0" dirty="0">
                <a:latin typeface="Times New Roman" pitchFamily="18" charset="0"/>
                <a:cs typeface="Times New Roman" pitchFamily="18" charset="0"/>
              </a:rPr>
              <a:t>    flag[0] = true;</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/*critical section*/</a:t>
            </a:r>
          </a:p>
          <a:p>
            <a:pPr marL="342900" indent="-342900">
              <a:lnSpc>
                <a:spcPct val="90000"/>
              </a:lnSpc>
              <a:spcBef>
                <a:spcPct val="20000"/>
              </a:spcBef>
              <a:defRPr/>
            </a:pPr>
            <a:r>
              <a:rPr lang="en-US" sz="2000" kern="0" dirty="0">
                <a:latin typeface="Times New Roman" pitchFamily="18" charset="0"/>
                <a:cs typeface="Times New Roman" pitchFamily="18" charset="0"/>
              </a:rPr>
              <a:t>flag[0] = false;</a:t>
            </a:r>
          </a:p>
          <a:p>
            <a:pPr marL="342900" indent="-342900">
              <a:lnSpc>
                <a:spcPct val="90000"/>
              </a:lnSpc>
              <a:spcBef>
                <a:spcPct val="20000"/>
              </a:spcBef>
              <a:defRPr/>
            </a:pPr>
            <a:r>
              <a:rPr lang="en-US" sz="2000" kern="0" dirty="0">
                <a:latin typeface="Times New Roman" pitchFamily="18" charset="0"/>
                <a:cs typeface="Times New Roman" pitchFamily="18" charset="0"/>
              </a:rPr>
              <a:t>.</a:t>
            </a:r>
          </a:p>
        </p:txBody>
      </p:sp>
      <p:sp>
        <p:nvSpPr>
          <p:cNvPr id="10" name="Rectangle 3"/>
          <p:cNvSpPr txBox="1">
            <a:spLocks noChangeArrowheads="1"/>
          </p:cNvSpPr>
          <p:nvPr/>
        </p:nvSpPr>
        <p:spPr bwMode="auto">
          <a:xfrm>
            <a:off x="4953000" y="1600200"/>
            <a:ext cx="3200400" cy="4267200"/>
          </a:xfrm>
          <a:prstGeom prst="rect">
            <a:avLst/>
          </a:prstGeom>
          <a:noFill/>
          <a:ln w="9525">
            <a:noFill/>
            <a:miter lim="800000"/>
            <a:headEnd/>
            <a:tailEnd/>
          </a:ln>
        </p:spPr>
        <p:txBody>
          <a:bodyPr/>
          <a:lstStyle/>
          <a:p>
            <a:pPr marL="342900" indent="-342900">
              <a:lnSpc>
                <a:spcPct val="90000"/>
              </a:lnSpc>
              <a:spcBef>
                <a:spcPct val="20000"/>
              </a:spcBef>
              <a:defRPr/>
            </a:pPr>
            <a:r>
              <a:rPr lang="en-US" sz="2000" kern="0" dirty="0">
                <a:latin typeface="Times New Roman" pitchFamily="18" charset="0"/>
                <a:cs typeface="Times New Roman" pitchFamily="18" charset="0"/>
              </a:rPr>
              <a:t>/*process 1 */</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flag[1] = true;</a:t>
            </a:r>
          </a:p>
          <a:p>
            <a:pPr marL="342900" indent="-342900">
              <a:lnSpc>
                <a:spcPct val="90000"/>
              </a:lnSpc>
              <a:spcBef>
                <a:spcPct val="20000"/>
              </a:spcBef>
              <a:defRPr/>
            </a:pPr>
            <a:r>
              <a:rPr lang="en-US" sz="2000" kern="0" dirty="0">
                <a:latin typeface="Times New Roman" pitchFamily="18" charset="0"/>
                <a:cs typeface="Times New Roman" pitchFamily="18" charset="0"/>
              </a:rPr>
              <a:t>while (flag[0])</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    flag[1] = false;</a:t>
            </a:r>
          </a:p>
          <a:p>
            <a:pPr marL="342900" indent="-342900">
              <a:lnSpc>
                <a:spcPct val="90000"/>
              </a:lnSpc>
              <a:spcBef>
                <a:spcPct val="20000"/>
              </a:spcBef>
              <a:defRPr/>
            </a:pPr>
            <a:r>
              <a:rPr lang="en-US" sz="2000" kern="0" dirty="0">
                <a:latin typeface="Times New Roman" pitchFamily="18" charset="0"/>
                <a:cs typeface="Times New Roman" pitchFamily="18" charset="0"/>
              </a:rPr>
              <a:t>     /*delay*/</a:t>
            </a:r>
          </a:p>
          <a:p>
            <a:pPr marL="342900" indent="-342900">
              <a:lnSpc>
                <a:spcPct val="90000"/>
              </a:lnSpc>
              <a:spcBef>
                <a:spcPct val="20000"/>
              </a:spcBef>
              <a:defRPr/>
            </a:pPr>
            <a:r>
              <a:rPr lang="en-US" sz="2000" kern="0" dirty="0">
                <a:latin typeface="Times New Roman" pitchFamily="18" charset="0"/>
                <a:cs typeface="Times New Roman" pitchFamily="18" charset="0"/>
              </a:rPr>
              <a:t>    flag[1] = true;</a:t>
            </a:r>
          </a:p>
          <a:p>
            <a:pPr marL="342900" indent="-342900">
              <a:lnSpc>
                <a:spcPct val="90000"/>
              </a:lnSpc>
              <a:spcBef>
                <a:spcPct val="20000"/>
              </a:spcBef>
              <a:defRPr/>
            </a:pPr>
            <a:r>
              <a:rPr lang="en-US" sz="2000" kern="0" dirty="0">
                <a:latin typeface="Times New Roman" pitchFamily="18" charset="0"/>
                <a:cs typeface="Times New Roman" pitchFamily="18" charset="0"/>
              </a:rPr>
              <a:t>}</a:t>
            </a:r>
          </a:p>
          <a:p>
            <a:pPr marL="342900" indent="-342900">
              <a:lnSpc>
                <a:spcPct val="90000"/>
              </a:lnSpc>
              <a:spcBef>
                <a:spcPct val="20000"/>
              </a:spcBef>
              <a:defRPr/>
            </a:pPr>
            <a:r>
              <a:rPr lang="en-US" sz="2000" kern="0" dirty="0">
                <a:latin typeface="Times New Roman" pitchFamily="18" charset="0"/>
                <a:cs typeface="Times New Roman" pitchFamily="18" charset="0"/>
              </a:rPr>
              <a:t>/*critical section*/</a:t>
            </a:r>
          </a:p>
          <a:p>
            <a:pPr marL="342900" indent="-342900">
              <a:lnSpc>
                <a:spcPct val="90000"/>
              </a:lnSpc>
              <a:spcBef>
                <a:spcPct val="20000"/>
              </a:spcBef>
              <a:defRPr/>
            </a:pPr>
            <a:r>
              <a:rPr lang="en-US" sz="2000" kern="0" dirty="0">
                <a:latin typeface="Times New Roman" pitchFamily="18" charset="0"/>
                <a:cs typeface="Times New Roman" pitchFamily="18" charset="0"/>
              </a:rPr>
              <a:t>flag[1] = false;</a:t>
            </a:r>
          </a:p>
          <a:p>
            <a:pPr marL="342900" indent="-342900">
              <a:lnSpc>
                <a:spcPct val="90000"/>
              </a:lnSpc>
              <a:spcBef>
                <a:spcPct val="20000"/>
              </a:spcBef>
              <a:defRPr/>
            </a:pPr>
            <a:r>
              <a:rPr lang="en-US" sz="2000" kern="0" dirty="0">
                <a:latin typeface="Times New Roman" pitchFamily="18" charset="0"/>
                <a:cs typeface="Times New Roman" pitchFamily="18" charset="0"/>
              </a:rPr>
              <a:t>.</a:t>
            </a:r>
          </a:p>
        </p:txBody>
      </p:sp>
      <p:sp>
        <p:nvSpPr>
          <p:cNvPr id="2" name="Slide Number Placeholder 1"/>
          <p:cNvSpPr>
            <a:spLocks noGrp="1"/>
          </p:cNvSpPr>
          <p:nvPr>
            <p:ph type="sldNum" sz="quarter" idx="12"/>
          </p:nvPr>
        </p:nvSpPr>
        <p:spPr/>
        <p:txBody>
          <a:bodyPr/>
          <a:lstStyle/>
          <a:p>
            <a:fld id="{B6F15528-21DE-4FAA-801E-634DDDAF4B2B}" type="slidenum">
              <a:rPr lang="en-US" smtClean="0"/>
              <a:pPr/>
              <a:t>30</a:t>
            </a:fld>
            <a:endParaRPr lang="en-US"/>
          </a:p>
        </p:txBody>
      </p:sp>
    </p:spTree>
    <p:extLst>
      <p:ext uri="{BB962C8B-B14F-4D97-AF65-F5344CB8AC3E}">
        <p14:creationId xmlns:p14="http://schemas.microsoft.com/office/powerpoint/2010/main" val="1823955175"/>
      </p:ext>
    </p:extLst>
  </p:cSld>
  <p:clrMapOvr>
    <a:masterClrMapping/>
  </p:clrMapOvr>
  <p:transition spd="slow">
    <p:push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76201" y="471035"/>
            <a:ext cx="8610600" cy="846137"/>
          </a:xfrm>
        </p:spPr>
        <p:txBody>
          <a:bodyPr/>
          <a:lstStyle/>
          <a:p>
            <a:pPr eaLnBrk="1" hangingPunct="1"/>
            <a:r>
              <a:rPr kumimoji="1" lang="fa-IR" dirty="0" smtClean="0">
                <a:solidFill>
                  <a:schemeClr val="tx1"/>
                </a:solidFill>
                <a:latin typeface="Times New Roman" pitchFamily="18" charset="0"/>
                <a:ea typeface="PMingLiU" pitchFamily="18" charset="-120"/>
                <a:cs typeface="B Nazanin" pitchFamily="2" charset="-78"/>
              </a:rPr>
              <a:t>الگوریتم </a:t>
            </a:r>
            <a:r>
              <a:rPr kumimoji="1" lang="en-US" dirty="0" smtClean="0">
                <a:solidFill>
                  <a:schemeClr val="tx1"/>
                </a:solidFill>
                <a:latin typeface="Times New Roman" pitchFamily="18" charset="0"/>
                <a:ea typeface="PMingLiU" pitchFamily="18" charset="-120"/>
                <a:cs typeface="B Nazanin" pitchFamily="2" charset="-78"/>
              </a:rPr>
              <a:t>DEKKER </a:t>
            </a:r>
            <a:r>
              <a:rPr kumimoji="1" lang="fa-IR" dirty="0" smtClean="0">
                <a:solidFill>
                  <a:schemeClr val="tx1"/>
                </a:solidFill>
                <a:latin typeface="Times New Roman" pitchFamily="18" charset="0"/>
                <a:ea typeface="PMingLiU" pitchFamily="18" charset="-120"/>
                <a:cs typeface="B Nazanin" pitchFamily="2" charset="-78"/>
              </a:rPr>
              <a:t>: تلاش چهارم</a:t>
            </a:r>
            <a:endParaRPr kumimoji="1" lang="en-US" dirty="0" smtClean="0">
              <a:solidFill>
                <a:schemeClr val="tx1"/>
              </a:solidFill>
              <a:latin typeface="Times New Roman" pitchFamily="18" charset="0"/>
              <a:ea typeface="PMingLiU" pitchFamily="18" charset="-120"/>
              <a:cs typeface="B Nazanin" pitchFamily="2" charset="-78"/>
            </a:endParaRPr>
          </a:p>
        </p:txBody>
      </p:sp>
      <p:sp>
        <p:nvSpPr>
          <p:cNvPr id="48131" name="Rectangle 3"/>
          <p:cNvSpPr>
            <a:spLocks noGrp="1" noChangeArrowheads="1"/>
          </p:cNvSpPr>
          <p:nvPr>
            <p:ph type="body" idx="1"/>
          </p:nvPr>
        </p:nvSpPr>
        <p:spPr/>
        <p:txBody>
          <a:bodyPr/>
          <a:lstStyle/>
          <a:p>
            <a:pPr algn="just" eaLnBrk="1" hangingPunct="1">
              <a:lnSpc>
                <a:spcPct val="150000"/>
              </a:lnSpc>
            </a:pPr>
            <a:r>
              <a:rPr lang="fa-IR" dirty="0" smtClean="0"/>
              <a:t>هر فرایند </a:t>
            </a:r>
            <a:r>
              <a:rPr lang="en-US" sz="2000" dirty="0" smtClean="0"/>
              <a:t>Flag</a:t>
            </a:r>
            <a:r>
              <a:rPr lang="fa-IR" dirty="0" smtClean="0"/>
              <a:t> خود را مقداردهی می کند تا تمایل خود را برای ورود به ناحیه بحرانی نشان دهد. اما آماده است </a:t>
            </a:r>
            <a:r>
              <a:rPr lang="en-US" sz="2000" dirty="0" smtClean="0"/>
              <a:t>Flag</a:t>
            </a:r>
            <a:r>
              <a:rPr lang="fa-IR" dirty="0" smtClean="0"/>
              <a:t> خود را برای احترام به سایر فرایند ها تغییر دهد.</a:t>
            </a:r>
          </a:p>
          <a:p>
            <a:pPr algn="just" eaLnBrk="1" hangingPunct="1">
              <a:lnSpc>
                <a:spcPct val="150000"/>
              </a:lnSpc>
            </a:pPr>
            <a:r>
              <a:rPr lang="fa-IR" dirty="0" smtClean="0"/>
              <a:t>سایر فرایند ها بررسی می شوند، اگر یکی از آن ها در بخش بحرانی بود مقدار </a:t>
            </a:r>
            <a:r>
              <a:rPr lang="en-US" sz="2000" dirty="0" smtClean="0"/>
              <a:t>Flag</a:t>
            </a:r>
            <a:r>
              <a:rPr lang="fa-IR" dirty="0" smtClean="0"/>
              <a:t> به </a:t>
            </a:r>
            <a:r>
              <a:rPr lang="en-US" sz="2000" dirty="0" smtClean="0"/>
              <a:t>False</a:t>
            </a:r>
            <a:r>
              <a:rPr lang="fa-IR" dirty="0" smtClean="0"/>
              <a:t> باز می گردد و بعداً دوباره مقدار دهی می شود تا تمایل خود را برای ورود به ناحیه بحرانی نشان دهد. این چرخه تا زمان ورود ادامه دارد.</a:t>
            </a:r>
            <a:endParaRPr lang="en-US"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31</a:t>
            </a:fld>
            <a:endParaRPr lang="en-US"/>
          </a:p>
        </p:txBody>
      </p:sp>
    </p:spTree>
    <p:extLst>
      <p:ext uri="{BB962C8B-B14F-4D97-AF65-F5344CB8AC3E}">
        <p14:creationId xmlns:p14="http://schemas.microsoft.com/office/powerpoint/2010/main" val="3986001125"/>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590800"/>
            <a:ext cx="4267199" cy="3503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9154" name="Rectangle 2"/>
          <p:cNvSpPr>
            <a:spLocks noGrp="1" noChangeArrowheads="1"/>
          </p:cNvSpPr>
          <p:nvPr>
            <p:ph type="title"/>
          </p:nvPr>
        </p:nvSpPr>
        <p:spPr>
          <a:xfrm>
            <a:off x="152400" y="609600"/>
            <a:ext cx="8328025" cy="846138"/>
          </a:xfrm>
        </p:spPr>
        <p:txBody>
          <a:bodyPr/>
          <a:lstStyle/>
          <a:p>
            <a:pPr eaLnBrk="1" hangingPunct="1"/>
            <a:r>
              <a:rPr kumimoji="1" lang="fa-IR" dirty="0" smtClean="0">
                <a:solidFill>
                  <a:schemeClr val="tx1"/>
                </a:solidFill>
                <a:latin typeface="Times New Roman" pitchFamily="18" charset="0"/>
                <a:ea typeface="PMingLiU" pitchFamily="18" charset="-120"/>
                <a:cs typeface="B Nazanin" pitchFamily="2" charset="-78"/>
              </a:rPr>
              <a:t>الگوریتم </a:t>
            </a:r>
            <a:r>
              <a:rPr kumimoji="1" lang="en-US" dirty="0" smtClean="0">
                <a:solidFill>
                  <a:schemeClr val="tx1"/>
                </a:solidFill>
                <a:latin typeface="Times New Roman" pitchFamily="18" charset="0"/>
                <a:ea typeface="PMingLiU" pitchFamily="18" charset="-120"/>
                <a:cs typeface="B Nazanin" pitchFamily="2" charset="-78"/>
              </a:rPr>
              <a:t>DEKKER </a:t>
            </a:r>
            <a:r>
              <a:rPr kumimoji="1" lang="fa-IR" dirty="0" smtClean="0">
                <a:solidFill>
                  <a:schemeClr val="tx1"/>
                </a:solidFill>
                <a:latin typeface="Times New Roman" pitchFamily="18" charset="0"/>
                <a:ea typeface="PMingLiU" pitchFamily="18" charset="-120"/>
                <a:cs typeface="B Nazanin" pitchFamily="2" charset="-78"/>
              </a:rPr>
              <a:t>: تلاش چهارم</a:t>
            </a:r>
            <a:endParaRPr kumimoji="1" lang="en-US" dirty="0" smtClean="0">
              <a:solidFill>
                <a:schemeClr val="tx1"/>
              </a:solidFill>
              <a:latin typeface="Times New Roman" pitchFamily="18" charset="0"/>
              <a:ea typeface="PMingLiU" pitchFamily="18" charset="-120"/>
              <a:cs typeface="B Nazanin" pitchFamily="2" charset="-78"/>
            </a:endParaRPr>
          </a:p>
        </p:txBody>
      </p:sp>
      <p:sp>
        <p:nvSpPr>
          <p:cNvPr id="3" name="Rectangle 2"/>
          <p:cNvSpPr/>
          <p:nvPr/>
        </p:nvSpPr>
        <p:spPr>
          <a:xfrm>
            <a:off x="304799" y="2590800"/>
            <a:ext cx="4267199" cy="35036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155" name="Rectangle 3"/>
          <p:cNvSpPr>
            <a:spLocks noGrp="1" noChangeArrowheads="1"/>
          </p:cNvSpPr>
          <p:nvPr>
            <p:ph type="body" idx="1"/>
          </p:nvPr>
        </p:nvSpPr>
        <p:spPr>
          <a:xfrm>
            <a:off x="304800" y="1676400"/>
            <a:ext cx="8153400" cy="4419600"/>
          </a:xfrm>
          <a:noFill/>
        </p:spPr>
        <p:txBody>
          <a:bodyPr>
            <a:normAutofit fontScale="77500" lnSpcReduction="20000"/>
          </a:bodyPr>
          <a:lstStyle/>
          <a:p>
            <a:pPr marL="0" indent="0" algn="just" eaLnBrk="1" hangingPunct="1">
              <a:lnSpc>
                <a:spcPct val="150000"/>
              </a:lnSpc>
              <a:buNone/>
              <a:defRPr/>
            </a:pPr>
            <a:r>
              <a:rPr lang="fa-IR" dirty="0" smtClean="0"/>
              <a:t>دقت کنید که چرخه تست </a:t>
            </a:r>
            <a:r>
              <a:rPr lang="en-US" sz="2000" dirty="0" smtClean="0"/>
              <a:t>Flag</a:t>
            </a:r>
            <a:r>
              <a:rPr lang="fa-IR" dirty="0" smtClean="0"/>
              <a:t> می تواند به طور نامحدود گسترش یابد. مانند سناریوی زیر:</a:t>
            </a:r>
          </a:p>
          <a:p>
            <a:pPr marL="594360" lvl="2" indent="0" algn="just">
              <a:lnSpc>
                <a:spcPct val="150000"/>
              </a:lnSpc>
              <a:buNone/>
              <a:defRPr/>
            </a:pPr>
            <a:r>
              <a:rPr lang="fa-IR" dirty="0" smtClean="0"/>
              <a:t>هر دو فرایند همزمان در </a:t>
            </a:r>
            <a:r>
              <a:rPr lang="en-US" dirty="0" smtClean="0"/>
              <a:t>flag </a:t>
            </a:r>
            <a:r>
              <a:rPr lang="fa-IR" dirty="0" smtClean="0"/>
              <a:t> های خود مقدار </a:t>
            </a:r>
            <a:r>
              <a:rPr lang="en-US" dirty="0" smtClean="0"/>
              <a:t>true</a:t>
            </a:r>
            <a:r>
              <a:rPr lang="fa-IR" dirty="0" smtClean="0"/>
              <a:t> را قرار دهند.</a:t>
            </a:r>
          </a:p>
          <a:p>
            <a:pPr marL="594360" lvl="2" indent="0" algn="just">
              <a:lnSpc>
                <a:spcPct val="150000"/>
              </a:lnSpc>
              <a:buNone/>
              <a:defRPr/>
            </a:pPr>
            <a:r>
              <a:rPr lang="fa-IR" dirty="0" smtClean="0"/>
              <a:t>هر دو </a:t>
            </a:r>
            <a:r>
              <a:rPr lang="en-US" dirty="0" smtClean="0"/>
              <a:t>flag</a:t>
            </a:r>
            <a:r>
              <a:rPr lang="fa-IR" dirty="0" smtClean="0"/>
              <a:t> دیگری را بررسی می کنند.</a:t>
            </a:r>
          </a:p>
          <a:p>
            <a:pPr marL="594360" lvl="2" indent="0" algn="just">
              <a:lnSpc>
                <a:spcPct val="150000"/>
              </a:lnSpc>
              <a:buNone/>
              <a:defRPr/>
            </a:pPr>
            <a:r>
              <a:rPr lang="fa-IR" dirty="0" smtClean="0"/>
              <a:t>هر دو مقدار </a:t>
            </a:r>
            <a:r>
              <a:rPr lang="en-US" dirty="0" smtClean="0"/>
              <a:t>flag</a:t>
            </a:r>
            <a:r>
              <a:rPr lang="fa-IR" dirty="0" smtClean="0"/>
              <a:t> خود را </a:t>
            </a:r>
            <a:r>
              <a:rPr lang="en-US" dirty="0" smtClean="0"/>
              <a:t>false </a:t>
            </a:r>
            <a:r>
              <a:rPr lang="fa-IR" dirty="0" smtClean="0"/>
              <a:t> می کنند.</a:t>
            </a:r>
          </a:p>
          <a:p>
            <a:pPr marL="320040" lvl="1" indent="0" algn="just">
              <a:lnSpc>
                <a:spcPct val="150000"/>
              </a:lnSpc>
              <a:buNone/>
              <a:defRPr/>
            </a:pPr>
            <a:r>
              <a:rPr lang="fa-IR" dirty="0" smtClean="0"/>
              <a:t>اما این یک بن بست نیست چرا که بن بست زمانی رخ می دهد که چند فرایند بخواهند به بخش بحرانی وارد شوند ولی هیچ کدام نتوانند. </a:t>
            </a:r>
          </a:p>
          <a:p>
            <a:pPr algn="just" eaLnBrk="1" hangingPunct="1">
              <a:lnSpc>
                <a:spcPct val="150000"/>
              </a:lnSpc>
              <a:defRPr/>
            </a:pPr>
            <a:endParaRPr lang="fa-IR" dirty="0" smtClean="0"/>
          </a:p>
          <a:p>
            <a:pPr algn="just" eaLnBrk="1" hangingPunct="1">
              <a:lnSpc>
                <a:spcPct val="150000"/>
              </a:lnSpc>
              <a:defRPr/>
            </a:pPr>
            <a:r>
              <a:rPr lang="fa-IR" dirty="0" smtClean="0"/>
              <a:t>به این حالت </a:t>
            </a:r>
            <a:r>
              <a:rPr lang="fa-IR" b="1" dirty="0" smtClean="0">
                <a:solidFill>
                  <a:schemeClr val="accent1">
                    <a:lumMod val="75000"/>
                  </a:schemeClr>
                </a:solidFill>
                <a:effectLst>
                  <a:outerShdw blurRad="38100" dist="38100" dir="2700000" algn="tl">
                    <a:srgbClr val="000000">
                      <a:alpha val="43137"/>
                    </a:srgbClr>
                  </a:outerShdw>
                </a:effectLst>
              </a:rPr>
              <a:t>بن باز </a:t>
            </a:r>
            <a:r>
              <a:rPr lang="fa-IR" dirty="0" smtClean="0"/>
              <a:t>گفته می شود، چرا که هر تغییری در سرعت نسبی دو فرایند چرخه را شکسته و موجب ورود به ناحیه بحرانی می شود.</a:t>
            </a:r>
          </a:p>
          <a:p>
            <a:pPr algn="just" eaLnBrk="1" hangingPunct="1">
              <a:lnSpc>
                <a:spcPct val="150000"/>
              </a:lnSpc>
              <a:defRPr/>
            </a:pPr>
            <a:r>
              <a:rPr lang="fa-IR" b="1" dirty="0" smtClean="0">
                <a:solidFill>
                  <a:schemeClr val="accent1">
                    <a:lumMod val="75000"/>
                  </a:schemeClr>
                </a:solidFill>
              </a:rPr>
              <a:t>اگر چه سناریوی فوق بعید است که برای مدت طولانی طول بکشد، ولی یک سناریوی ممکن است. بنابراین چهارمین تلاش را رد می کنیم.</a:t>
            </a:r>
            <a:endParaRPr lang="en-US" b="1" dirty="0" smtClean="0">
              <a:solidFill>
                <a:schemeClr val="accent1">
                  <a:lumMod val="75000"/>
                </a:schemeClr>
              </a:solidFill>
            </a:endParaRPr>
          </a:p>
        </p:txBody>
      </p:sp>
      <p:sp>
        <p:nvSpPr>
          <p:cNvPr id="2" name="Oval 1"/>
          <p:cNvSpPr/>
          <p:nvPr/>
        </p:nvSpPr>
        <p:spPr>
          <a:xfrm>
            <a:off x="7848600" y="2209800"/>
            <a:ext cx="457200" cy="1143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Arrow Connector 3"/>
          <p:cNvCxnSpPr/>
          <p:nvPr/>
        </p:nvCxnSpPr>
        <p:spPr>
          <a:xfrm flipV="1">
            <a:off x="8305800" y="2590800"/>
            <a:ext cx="0" cy="114300"/>
          </a:xfrm>
          <a:prstGeom prst="straightConnector1">
            <a:avLst/>
          </a:prstGeom>
          <a:ln w="5715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fld id="{B6F15528-21DE-4FAA-801E-634DDDAF4B2B}" type="slidenum">
              <a:rPr lang="en-US" smtClean="0"/>
              <a:pPr/>
              <a:t>32</a:t>
            </a:fld>
            <a:endParaRPr lang="en-US"/>
          </a:p>
        </p:txBody>
      </p:sp>
    </p:spTree>
    <p:extLst>
      <p:ext uri="{BB962C8B-B14F-4D97-AF65-F5344CB8AC3E}">
        <p14:creationId xmlns:p14="http://schemas.microsoft.com/office/powerpoint/2010/main" val="17124006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4" presetClass="entr" presetSubtype="1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animEffect transition="in" filter="randombar(horizontal)">
                                      <p:cBhvr>
                                        <p:cTn id="9" dur="5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9155">
                                            <p:txEl>
                                              <p:pRg st="1" end="1"/>
                                            </p:txEl>
                                          </p:spTgt>
                                        </p:tgtEl>
                                        <p:attrNameLst>
                                          <p:attrName>style.visibility</p:attrName>
                                        </p:attrNameLst>
                                      </p:cBhvr>
                                      <p:to>
                                        <p:strVal val="visible"/>
                                      </p:to>
                                    </p:set>
                                    <p:animEffect transition="in" filter="randombar(horizontal)">
                                      <p:cBhvr>
                                        <p:cTn id="14" dur="500"/>
                                        <p:tgtEl>
                                          <p:spTgt spid="49155">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9155">
                                            <p:txEl>
                                              <p:pRg st="2" end="2"/>
                                            </p:txEl>
                                          </p:spTgt>
                                        </p:tgtEl>
                                        <p:attrNameLst>
                                          <p:attrName>style.visibility</p:attrName>
                                        </p:attrNameLst>
                                      </p:cBhvr>
                                      <p:to>
                                        <p:strVal val="visible"/>
                                      </p:to>
                                    </p:set>
                                    <p:animEffect transition="in" filter="wipe(down)">
                                      <p:cBhvr>
                                        <p:cTn id="19" dur="500"/>
                                        <p:tgtEl>
                                          <p:spTgt spid="49155">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9155">
                                            <p:txEl>
                                              <p:pRg st="3" end="3"/>
                                            </p:txEl>
                                          </p:spTgt>
                                        </p:tgtEl>
                                        <p:attrNameLst>
                                          <p:attrName>style.visibility</p:attrName>
                                        </p:attrNameLst>
                                      </p:cBhvr>
                                      <p:to>
                                        <p:strVal val="visible"/>
                                      </p:to>
                                    </p:set>
                                    <p:animEffect transition="in" filter="barn(inVertical)">
                                      <p:cBhvr>
                                        <p:cTn id="24" dur="500"/>
                                        <p:tgtEl>
                                          <p:spTgt spid="49155">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circle(in)">
                                      <p:cBhvr>
                                        <p:cTn id="29" dur="2000"/>
                                        <p:tgtEl>
                                          <p:spTgt spid="4"/>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circle(in)">
                                      <p:cBhvr>
                                        <p:cTn id="32" dur="20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1026"/>
                                        </p:tgtEl>
                                        <p:attrNameLst>
                                          <p:attrName>style.visibility</p:attrName>
                                        </p:attrNameLst>
                                      </p:cBhvr>
                                      <p:to>
                                        <p:strVal val="hidden"/>
                                      </p:to>
                                    </p:set>
                                  </p:childTnLst>
                                </p:cTn>
                              </p:par>
                              <p:par>
                                <p:cTn id="37" presetID="1" presetClass="entr" presetSubtype="0" fill="hold" grpId="1" nodeType="withEffect">
                                  <p:stCondLst>
                                    <p:cond delay="0"/>
                                  </p:stCondLst>
                                  <p:childTnLst>
                                    <p:set>
                                      <p:cBhvr>
                                        <p:cTn id="38" dur="1" fill="hold">
                                          <p:stCondLst>
                                            <p:cond delay="0"/>
                                          </p:stCondLst>
                                        </p:cTn>
                                        <p:tgtEl>
                                          <p:spTgt spid="3"/>
                                        </p:tgtEl>
                                        <p:attrNameLst>
                                          <p:attrName>style.visibility</p:attrName>
                                        </p:attrNameLst>
                                      </p:cBhvr>
                                      <p:to>
                                        <p:strVal val="visible"/>
                                      </p:to>
                                    </p:set>
                                  </p:childTnLst>
                                </p:cTn>
                              </p:par>
                            </p:childTnLst>
                          </p:cTn>
                        </p:par>
                        <p:par>
                          <p:cTn id="39" fill="hold">
                            <p:stCondLst>
                              <p:cond delay="0"/>
                            </p:stCondLst>
                            <p:childTnLst>
                              <p:par>
                                <p:cTn id="40" presetID="14" presetClass="entr" presetSubtype="10" fill="hold" nodeType="afterEffect">
                                  <p:stCondLst>
                                    <p:cond delay="0"/>
                                  </p:stCondLst>
                                  <p:childTnLst>
                                    <p:set>
                                      <p:cBhvr>
                                        <p:cTn id="41" dur="1" fill="hold">
                                          <p:stCondLst>
                                            <p:cond delay="0"/>
                                          </p:stCondLst>
                                        </p:cTn>
                                        <p:tgtEl>
                                          <p:spTgt spid="49155">
                                            <p:txEl>
                                              <p:pRg st="4" end="4"/>
                                            </p:txEl>
                                          </p:spTgt>
                                        </p:tgtEl>
                                        <p:attrNameLst>
                                          <p:attrName>style.visibility</p:attrName>
                                        </p:attrNameLst>
                                      </p:cBhvr>
                                      <p:to>
                                        <p:strVal val="visible"/>
                                      </p:to>
                                    </p:set>
                                    <p:animEffect transition="in" filter="randombar(horizontal)">
                                      <p:cBhvr>
                                        <p:cTn id="42" dur="500"/>
                                        <p:tgtEl>
                                          <p:spTgt spid="49155">
                                            <p:txEl>
                                              <p:pRg st="4" end="4"/>
                                            </p:txEl>
                                          </p:spTgt>
                                        </p:tgtEl>
                                      </p:cBhvr>
                                    </p:animEffect>
                                  </p:childTnLst>
                                </p:cTn>
                              </p:par>
                            </p:childTnLst>
                          </p:cTn>
                        </p:par>
                        <p:par>
                          <p:cTn id="43" fill="hold">
                            <p:stCondLst>
                              <p:cond delay="500"/>
                            </p:stCondLst>
                            <p:childTnLst>
                              <p:par>
                                <p:cTn id="44" presetID="14" presetClass="entr" presetSubtype="10" fill="hold" nodeType="afterEffect">
                                  <p:stCondLst>
                                    <p:cond delay="0"/>
                                  </p:stCondLst>
                                  <p:childTnLst>
                                    <p:set>
                                      <p:cBhvr>
                                        <p:cTn id="45" dur="1" fill="hold">
                                          <p:stCondLst>
                                            <p:cond delay="0"/>
                                          </p:stCondLst>
                                        </p:cTn>
                                        <p:tgtEl>
                                          <p:spTgt spid="49155">
                                            <p:txEl>
                                              <p:pRg st="6" end="6"/>
                                            </p:txEl>
                                          </p:spTgt>
                                        </p:tgtEl>
                                        <p:attrNameLst>
                                          <p:attrName>style.visibility</p:attrName>
                                        </p:attrNameLst>
                                      </p:cBhvr>
                                      <p:to>
                                        <p:strVal val="visible"/>
                                      </p:to>
                                    </p:set>
                                    <p:animEffect transition="in" filter="randombar(horizontal)">
                                      <p:cBhvr>
                                        <p:cTn id="46" dur="500"/>
                                        <p:tgtEl>
                                          <p:spTgt spid="49155">
                                            <p:txEl>
                                              <p:pRg st="6" end="6"/>
                                            </p:txEl>
                                          </p:spTgt>
                                        </p:tgtEl>
                                      </p:cBhvr>
                                    </p:animEffect>
                                  </p:childTnLst>
                                </p:cTn>
                              </p:par>
                              <p:par>
                                <p:cTn id="47" presetID="14" presetClass="entr" presetSubtype="10" fill="hold" nodeType="withEffect">
                                  <p:stCondLst>
                                    <p:cond delay="0"/>
                                  </p:stCondLst>
                                  <p:childTnLst>
                                    <p:set>
                                      <p:cBhvr>
                                        <p:cTn id="48" dur="1" fill="hold">
                                          <p:stCondLst>
                                            <p:cond delay="0"/>
                                          </p:stCondLst>
                                        </p:cTn>
                                        <p:tgtEl>
                                          <p:spTgt spid="49155">
                                            <p:txEl>
                                              <p:pRg st="7" end="7"/>
                                            </p:txEl>
                                          </p:spTgt>
                                        </p:tgtEl>
                                        <p:attrNameLst>
                                          <p:attrName>style.visibility</p:attrName>
                                        </p:attrNameLst>
                                      </p:cBhvr>
                                      <p:to>
                                        <p:strVal val="visible"/>
                                      </p:to>
                                    </p:set>
                                    <p:animEffect transition="in" filter="randombar(horizontal)">
                                      <p:cBhvr>
                                        <p:cTn id="49" dur="500"/>
                                        <p:tgtEl>
                                          <p:spTgt spid="4915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a:xfrm>
            <a:off x="76200" y="76200"/>
            <a:ext cx="8229600" cy="927100"/>
          </a:xfrm>
        </p:spPr>
        <p:txBody>
          <a:bodyPr/>
          <a:lstStyle/>
          <a:p>
            <a:pPr eaLnBrk="1" hangingPunct="1"/>
            <a:r>
              <a:rPr kumimoji="1" lang="fa-IR" sz="3200" dirty="0" smtClean="0">
                <a:solidFill>
                  <a:schemeClr val="tx1"/>
                </a:solidFill>
                <a:latin typeface="Times New Roman" pitchFamily="18" charset="0"/>
                <a:ea typeface="PMingLiU" pitchFamily="18" charset="-120"/>
                <a:cs typeface="B Nazanin" pitchFamily="2" charset="-78"/>
              </a:rPr>
              <a:t>الگوریتم </a:t>
            </a:r>
            <a:r>
              <a:rPr kumimoji="1" lang="en-US" sz="3200" dirty="0" smtClean="0">
                <a:solidFill>
                  <a:schemeClr val="tx1"/>
                </a:solidFill>
                <a:latin typeface="Times New Roman" pitchFamily="18" charset="0"/>
                <a:ea typeface="PMingLiU" pitchFamily="18" charset="-120"/>
                <a:cs typeface="B Nazanin" pitchFamily="2" charset="-78"/>
              </a:rPr>
              <a:t>DEKKER </a:t>
            </a:r>
            <a:r>
              <a:rPr kumimoji="1" lang="fa-IR" sz="3200" dirty="0" smtClean="0">
                <a:solidFill>
                  <a:schemeClr val="tx1"/>
                </a:solidFill>
                <a:latin typeface="Times New Roman" pitchFamily="18" charset="0"/>
                <a:ea typeface="PMingLiU" pitchFamily="18" charset="-120"/>
                <a:cs typeface="B Nazanin" pitchFamily="2" charset="-78"/>
              </a:rPr>
              <a:t>: راه حل صحیح</a:t>
            </a:r>
            <a:endParaRPr kumimoji="1" lang="en-US" sz="3200" dirty="0" smtClean="0">
              <a:solidFill>
                <a:schemeClr val="tx1"/>
              </a:solidFill>
              <a:latin typeface="Times New Roman" pitchFamily="18" charset="0"/>
              <a:ea typeface="PMingLiU" pitchFamily="18" charset="-120"/>
              <a:cs typeface="B Nazanin" pitchFamily="2" charset="-78"/>
            </a:endParaRPr>
          </a:p>
        </p:txBody>
      </p:sp>
      <p:sp>
        <p:nvSpPr>
          <p:cNvPr id="9" name="Rectangle 3"/>
          <p:cNvSpPr txBox="1">
            <a:spLocks noChangeArrowheads="1"/>
          </p:cNvSpPr>
          <p:nvPr/>
        </p:nvSpPr>
        <p:spPr bwMode="auto">
          <a:xfrm>
            <a:off x="76200" y="1295400"/>
            <a:ext cx="3200400" cy="5410200"/>
          </a:xfrm>
          <a:prstGeom prst="rect">
            <a:avLst/>
          </a:prstGeom>
          <a:solidFill>
            <a:schemeClr val="bg1"/>
          </a:solidFill>
          <a:ln w="9525">
            <a:solidFill>
              <a:schemeClr val="accent1">
                <a:lumMod val="75000"/>
              </a:schemeClr>
            </a:solidFill>
            <a:miter lim="800000"/>
            <a:headEnd/>
            <a:tailEnd/>
          </a:ln>
        </p:spPr>
        <p:txBody>
          <a:bodyPr/>
          <a:lstStyle/>
          <a:p>
            <a:pPr marL="342900" indent="-342900">
              <a:lnSpc>
                <a:spcPct val="90000"/>
              </a:lnSpc>
              <a:spcBef>
                <a:spcPct val="20000"/>
              </a:spcBef>
              <a:defRPr/>
            </a:pPr>
            <a:r>
              <a:rPr lang="en-US" sz="1500" b="1" kern="0" dirty="0" err="1">
                <a:latin typeface="Times New Roman" pitchFamily="18" charset="0"/>
                <a:cs typeface="Times New Roman" pitchFamily="18" charset="0"/>
              </a:rPr>
              <a:t>boolean</a:t>
            </a:r>
            <a:r>
              <a:rPr lang="en-US" sz="1500" b="1" kern="0" dirty="0">
                <a:latin typeface="Times New Roman" pitchFamily="18" charset="0"/>
                <a:cs typeface="Times New Roman" pitchFamily="18" charset="0"/>
              </a:rPr>
              <a:t> flag[2];</a:t>
            </a:r>
          </a:p>
          <a:p>
            <a:pPr marL="342900" indent="-342900">
              <a:lnSpc>
                <a:spcPct val="90000"/>
              </a:lnSpc>
              <a:spcBef>
                <a:spcPct val="20000"/>
              </a:spcBef>
              <a:defRPr/>
            </a:pPr>
            <a:r>
              <a:rPr lang="en-US" sz="1500" b="1" kern="0" dirty="0" err="1">
                <a:latin typeface="Times New Roman" pitchFamily="18" charset="0"/>
                <a:cs typeface="Times New Roman" pitchFamily="18" charset="0"/>
              </a:rPr>
              <a:t>int</a:t>
            </a:r>
            <a:r>
              <a:rPr lang="en-US" sz="1500" b="1" kern="0" dirty="0">
                <a:latin typeface="Times New Roman" pitchFamily="18" charset="0"/>
                <a:cs typeface="Times New Roman" pitchFamily="18" charset="0"/>
              </a:rPr>
              <a:t> turn;</a:t>
            </a:r>
          </a:p>
          <a:p>
            <a:pPr marL="342900" indent="-342900">
              <a:lnSpc>
                <a:spcPct val="90000"/>
              </a:lnSpc>
              <a:spcBef>
                <a:spcPct val="20000"/>
              </a:spcBef>
              <a:defRPr/>
            </a:pPr>
            <a:r>
              <a:rPr lang="en-US" sz="1500" b="1" kern="0" dirty="0">
                <a:latin typeface="Times New Roman" pitchFamily="18" charset="0"/>
                <a:cs typeface="Times New Roman" pitchFamily="18" charset="0"/>
              </a:rPr>
              <a:t>void p0</a:t>
            </a:r>
            <a:r>
              <a:rPr lang="en-US" sz="1500" b="1" kern="0" dirty="0" smtClean="0">
                <a:latin typeface="Times New Roman" pitchFamily="18" charset="0"/>
                <a:cs typeface="Times New Roman" pitchFamily="18" charset="0"/>
              </a:rPr>
              <a:t>( )</a:t>
            </a:r>
            <a:endParaRPr lang="en-US" sz="1500" b="1" kern="0" dirty="0">
              <a:latin typeface="Times New Roman" pitchFamily="18" charset="0"/>
              <a:cs typeface="Times New Roman" pitchFamily="18" charset="0"/>
            </a:endParaRPr>
          </a:p>
          <a:p>
            <a:pPr marL="342900" indent="-342900">
              <a:lnSpc>
                <a:spcPct val="90000"/>
              </a:lnSpc>
              <a:spcBef>
                <a:spcPct val="20000"/>
              </a:spcBef>
              <a:defRPr/>
            </a:pPr>
            <a:r>
              <a:rPr lang="en-US" sz="1500" b="1" kern="0" dirty="0">
                <a:latin typeface="Times New Roman" pitchFamily="18" charset="0"/>
                <a:cs typeface="Times New Roman" pitchFamily="18" charset="0"/>
              </a:rPr>
              <a:t>{</a:t>
            </a:r>
          </a:p>
          <a:p>
            <a:pPr marL="342900" indent="-342900">
              <a:lnSpc>
                <a:spcPct val="90000"/>
              </a:lnSpc>
              <a:spcBef>
                <a:spcPct val="20000"/>
              </a:spcBef>
              <a:defRPr/>
            </a:pPr>
            <a:r>
              <a:rPr lang="en-US" sz="1500" b="1" kern="0" dirty="0">
                <a:latin typeface="Times New Roman" pitchFamily="18" charset="0"/>
                <a:cs typeface="Times New Roman" pitchFamily="18" charset="0"/>
              </a:rPr>
              <a:t>    while (true)</a:t>
            </a:r>
          </a:p>
          <a:p>
            <a:pPr marL="342900" indent="-342900">
              <a:lnSpc>
                <a:spcPct val="90000"/>
              </a:lnSpc>
              <a:spcBef>
                <a:spcPct val="20000"/>
              </a:spcBef>
              <a:defRPr/>
            </a:pPr>
            <a:r>
              <a:rPr lang="en-US" sz="1500" b="1" kern="0" dirty="0">
                <a:latin typeface="Times New Roman" pitchFamily="18" charset="0"/>
                <a:cs typeface="Times New Roman" pitchFamily="18" charset="0"/>
              </a:rPr>
              <a:t>     {</a:t>
            </a:r>
          </a:p>
          <a:p>
            <a:pPr marL="342900" indent="-342900">
              <a:lnSpc>
                <a:spcPct val="90000"/>
              </a:lnSpc>
              <a:spcBef>
                <a:spcPct val="20000"/>
              </a:spcBef>
              <a:defRPr/>
            </a:pPr>
            <a:r>
              <a:rPr lang="en-US" sz="1500" b="1" kern="0" dirty="0">
                <a:latin typeface="Times New Roman" pitchFamily="18" charset="0"/>
                <a:cs typeface="Times New Roman" pitchFamily="18" charset="0"/>
              </a:rPr>
              <a:t>         flag[0]=true;</a:t>
            </a:r>
          </a:p>
          <a:p>
            <a:pPr marL="342900" indent="-342900">
              <a:lnSpc>
                <a:spcPct val="90000"/>
              </a:lnSpc>
              <a:spcBef>
                <a:spcPct val="20000"/>
              </a:spcBef>
              <a:defRPr/>
            </a:pPr>
            <a:r>
              <a:rPr lang="en-US" sz="1500" b="1" kern="0" dirty="0">
                <a:latin typeface="Times New Roman" pitchFamily="18" charset="0"/>
                <a:cs typeface="Times New Roman" pitchFamily="18" charset="0"/>
              </a:rPr>
              <a:t>         while(flag[1])</a:t>
            </a:r>
          </a:p>
          <a:p>
            <a:pPr marL="342900" indent="-342900">
              <a:lnSpc>
                <a:spcPct val="90000"/>
              </a:lnSpc>
              <a:spcBef>
                <a:spcPct val="20000"/>
              </a:spcBef>
              <a:defRPr/>
            </a:pPr>
            <a:r>
              <a:rPr lang="en-US" sz="1500" b="1" kern="0" dirty="0">
                <a:latin typeface="Times New Roman" pitchFamily="18" charset="0"/>
                <a:cs typeface="Times New Roman" pitchFamily="18" charset="0"/>
              </a:rPr>
              <a:t>                if(turn</a:t>
            </a:r>
            <a:r>
              <a:rPr lang="en-US" sz="1500" b="1" kern="0" dirty="0" smtClean="0">
                <a:latin typeface="Times New Roman" pitchFamily="18" charset="0"/>
                <a:cs typeface="Times New Roman" pitchFamily="18" charset="0"/>
              </a:rPr>
              <a:t>= =</a:t>
            </a:r>
            <a:r>
              <a:rPr lang="en-US" sz="1500" b="1" kern="0" dirty="0">
                <a:latin typeface="Times New Roman" pitchFamily="18" charset="0"/>
                <a:cs typeface="Times New Roman" pitchFamily="18" charset="0"/>
              </a:rPr>
              <a:t>1)</a:t>
            </a:r>
          </a:p>
          <a:p>
            <a:pPr marL="342900" indent="-342900">
              <a:lnSpc>
                <a:spcPct val="90000"/>
              </a:lnSpc>
              <a:spcBef>
                <a:spcPct val="20000"/>
              </a:spcBef>
              <a:defRPr/>
            </a:pPr>
            <a:r>
              <a:rPr lang="en-US" sz="1500" b="1" kern="0" dirty="0">
                <a:latin typeface="Times New Roman" pitchFamily="18" charset="0"/>
                <a:cs typeface="Times New Roman" pitchFamily="18" charset="0"/>
              </a:rPr>
              <a:t>                 {</a:t>
            </a:r>
          </a:p>
          <a:p>
            <a:pPr marL="342900" indent="-342900">
              <a:lnSpc>
                <a:spcPct val="90000"/>
              </a:lnSpc>
              <a:spcBef>
                <a:spcPct val="20000"/>
              </a:spcBef>
              <a:defRPr/>
            </a:pPr>
            <a:r>
              <a:rPr lang="en-US" sz="1500" b="1" kern="0" dirty="0">
                <a:latin typeface="Times New Roman" pitchFamily="18" charset="0"/>
                <a:cs typeface="Times New Roman" pitchFamily="18" charset="0"/>
              </a:rPr>
              <a:t>                      flag[0] = false;</a:t>
            </a:r>
          </a:p>
          <a:p>
            <a:pPr marL="342900" indent="-342900">
              <a:lnSpc>
                <a:spcPct val="90000"/>
              </a:lnSpc>
              <a:spcBef>
                <a:spcPct val="20000"/>
              </a:spcBef>
              <a:defRPr/>
            </a:pPr>
            <a:r>
              <a:rPr lang="en-US" sz="1500" b="1" kern="0" dirty="0">
                <a:latin typeface="Times New Roman" pitchFamily="18" charset="0"/>
                <a:cs typeface="Times New Roman" pitchFamily="18" charset="0"/>
              </a:rPr>
              <a:t>                       while (turn </a:t>
            </a:r>
            <a:r>
              <a:rPr lang="en-US" sz="1500" b="1" kern="0" dirty="0" smtClean="0">
                <a:latin typeface="Times New Roman" pitchFamily="18" charset="0"/>
                <a:cs typeface="Times New Roman" pitchFamily="18" charset="0"/>
              </a:rPr>
              <a:t>= = </a:t>
            </a:r>
            <a:r>
              <a:rPr lang="en-US" sz="1500" b="1" kern="0" dirty="0">
                <a:latin typeface="Times New Roman" pitchFamily="18" charset="0"/>
                <a:cs typeface="Times New Roman" pitchFamily="18" charset="0"/>
              </a:rPr>
              <a:t>1)</a:t>
            </a:r>
          </a:p>
          <a:p>
            <a:pPr marL="342900" indent="-342900">
              <a:lnSpc>
                <a:spcPct val="90000"/>
              </a:lnSpc>
              <a:spcBef>
                <a:spcPct val="20000"/>
              </a:spcBef>
              <a:defRPr/>
            </a:pPr>
            <a:r>
              <a:rPr lang="en-US" sz="1500" b="1" kern="0" dirty="0">
                <a:latin typeface="Times New Roman" pitchFamily="18" charset="0"/>
                <a:cs typeface="Times New Roman" pitchFamily="18" charset="0"/>
              </a:rPr>
              <a:t>                                   /*do nothing*/;</a:t>
            </a:r>
          </a:p>
          <a:p>
            <a:pPr marL="342900" indent="-342900">
              <a:lnSpc>
                <a:spcPct val="90000"/>
              </a:lnSpc>
              <a:spcBef>
                <a:spcPct val="20000"/>
              </a:spcBef>
              <a:defRPr/>
            </a:pPr>
            <a:r>
              <a:rPr lang="en-US" sz="1500" b="1" kern="0" dirty="0">
                <a:latin typeface="Times New Roman" pitchFamily="18" charset="0"/>
                <a:cs typeface="Times New Roman" pitchFamily="18" charset="0"/>
              </a:rPr>
              <a:t>                       flag[0] = true</a:t>
            </a:r>
          </a:p>
          <a:p>
            <a:pPr marL="342900" indent="-342900">
              <a:lnSpc>
                <a:spcPct val="90000"/>
              </a:lnSpc>
              <a:spcBef>
                <a:spcPct val="20000"/>
              </a:spcBef>
              <a:defRPr/>
            </a:pPr>
            <a:r>
              <a:rPr lang="en-US" sz="1500" b="1" kern="0" dirty="0">
                <a:latin typeface="Times New Roman" pitchFamily="18" charset="0"/>
                <a:cs typeface="Times New Roman" pitchFamily="18" charset="0"/>
              </a:rPr>
              <a:t>                 }</a:t>
            </a:r>
          </a:p>
          <a:p>
            <a:pPr marL="342900" indent="-342900">
              <a:lnSpc>
                <a:spcPct val="90000"/>
              </a:lnSpc>
              <a:spcBef>
                <a:spcPct val="20000"/>
              </a:spcBef>
              <a:defRPr/>
            </a:pPr>
            <a:r>
              <a:rPr lang="en-US" sz="1500" b="1" kern="0" dirty="0">
                <a:solidFill>
                  <a:srgbClr val="C00000"/>
                </a:solidFill>
                <a:latin typeface="Times New Roman" pitchFamily="18" charset="0"/>
                <a:cs typeface="Times New Roman" pitchFamily="18" charset="0"/>
              </a:rPr>
              <a:t>         /*critical section   */</a:t>
            </a:r>
          </a:p>
          <a:p>
            <a:pPr marL="342900" indent="-342900">
              <a:lnSpc>
                <a:spcPct val="90000"/>
              </a:lnSpc>
              <a:spcBef>
                <a:spcPct val="20000"/>
              </a:spcBef>
              <a:defRPr/>
            </a:pPr>
            <a:r>
              <a:rPr lang="en-US" sz="1500" b="1" kern="0" dirty="0">
                <a:latin typeface="Times New Roman" pitchFamily="18" charset="0"/>
                <a:cs typeface="Times New Roman" pitchFamily="18" charset="0"/>
              </a:rPr>
              <a:t>         turn = 1;</a:t>
            </a:r>
          </a:p>
          <a:p>
            <a:pPr marL="342900" indent="-342900">
              <a:lnSpc>
                <a:spcPct val="90000"/>
              </a:lnSpc>
              <a:spcBef>
                <a:spcPct val="20000"/>
              </a:spcBef>
              <a:defRPr/>
            </a:pPr>
            <a:r>
              <a:rPr lang="en-US" sz="1500" b="1" kern="0" dirty="0">
                <a:latin typeface="Times New Roman" pitchFamily="18" charset="0"/>
                <a:cs typeface="Times New Roman" pitchFamily="18" charset="0"/>
              </a:rPr>
              <a:t>         flag[0]=false;</a:t>
            </a:r>
          </a:p>
          <a:p>
            <a:pPr marL="342900" indent="-342900">
              <a:lnSpc>
                <a:spcPct val="90000"/>
              </a:lnSpc>
              <a:spcBef>
                <a:spcPct val="20000"/>
              </a:spcBef>
              <a:defRPr/>
            </a:pPr>
            <a:r>
              <a:rPr lang="en-US" sz="1500" b="1" kern="0" dirty="0">
                <a:latin typeface="Times New Roman" pitchFamily="18" charset="0"/>
                <a:cs typeface="Times New Roman" pitchFamily="18" charset="0"/>
              </a:rPr>
              <a:t>         /*reminder   */</a:t>
            </a:r>
          </a:p>
          <a:p>
            <a:pPr marL="342900" indent="-342900">
              <a:lnSpc>
                <a:spcPct val="90000"/>
              </a:lnSpc>
              <a:spcBef>
                <a:spcPct val="20000"/>
              </a:spcBef>
              <a:defRPr/>
            </a:pPr>
            <a:r>
              <a:rPr lang="en-US" sz="1500" b="1" kern="0" dirty="0">
                <a:latin typeface="Times New Roman" pitchFamily="18" charset="0"/>
                <a:cs typeface="Times New Roman" pitchFamily="18" charset="0"/>
              </a:rPr>
              <a:t>     }</a:t>
            </a:r>
          </a:p>
          <a:p>
            <a:pPr marL="342900" indent="-342900">
              <a:lnSpc>
                <a:spcPct val="90000"/>
              </a:lnSpc>
              <a:spcBef>
                <a:spcPct val="20000"/>
              </a:spcBef>
              <a:defRPr/>
            </a:pPr>
            <a:r>
              <a:rPr lang="en-US" sz="1500" b="1" kern="0" dirty="0">
                <a:latin typeface="Times New Roman" pitchFamily="18" charset="0"/>
                <a:cs typeface="Times New Roman" pitchFamily="18" charset="0"/>
              </a:rPr>
              <a:t>}</a:t>
            </a:r>
          </a:p>
        </p:txBody>
      </p:sp>
      <p:sp>
        <p:nvSpPr>
          <p:cNvPr id="10" name="Rectangle 3"/>
          <p:cNvSpPr txBox="1">
            <a:spLocks noChangeArrowheads="1"/>
          </p:cNvSpPr>
          <p:nvPr/>
        </p:nvSpPr>
        <p:spPr bwMode="auto">
          <a:xfrm>
            <a:off x="3374571" y="1295400"/>
            <a:ext cx="3352800" cy="5410200"/>
          </a:xfrm>
          <a:prstGeom prst="rect">
            <a:avLst/>
          </a:prstGeom>
          <a:solidFill>
            <a:schemeClr val="bg1"/>
          </a:solidFill>
          <a:ln w="9525">
            <a:solidFill>
              <a:schemeClr val="accent1">
                <a:lumMod val="75000"/>
              </a:schemeClr>
            </a:solidFill>
            <a:miter lim="800000"/>
            <a:headEnd/>
            <a:tailEnd/>
          </a:ln>
        </p:spPr>
        <p:txBody>
          <a:bodyPr/>
          <a:lstStyle/>
          <a:p>
            <a:pPr marL="342900" indent="-342900">
              <a:lnSpc>
                <a:spcPct val="90000"/>
              </a:lnSpc>
              <a:spcBef>
                <a:spcPct val="20000"/>
              </a:spcBef>
              <a:defRPr/>
            </a:pPr>
            <a:r>
              <a:rPr lang="en-US" sz="1500" b="1" kern="0" dirty="0">
                <a:latin typeface="Times New Roman" pitchFamily="18" charset="0"/>
                <a:cs typeface="Times New Roman" pitchFamily="18" charset="0"/>
              </a:rPr>
              <a:t>void p1</a:t>
            </a:r>
            <a:r>
              <a:rPr lang="en-US" sz="1500" b="1" kern="0" dirty="0" smtClean="0">
                <a:latin typeface="Times New Roman" pitchFamily="18" charset="0"/>
                <a:cs typeface="Times New Roman" pitchFamily="18" charset="0"/>
              </a:rPr>
              <a:t>( )</a:t>
            </a:r>
            <a:endParaRPr lang="en-US" sz="1500" b="1" kern="0" dirty="0">
              <a:latin typeface="Times New Roman" pitchFamily="18" charset="0"/>
              <a:cs typeface="Times New Roman" pitchFamily="18" charset="0"/>
            </a:endParaRPr>
          </a:p>
          <a:p>
            <a:pPr marL="342900" indent="-342900">
              <a:lnSpc>
                <a:spcPct val="90000"/>
              </a:lnSpc>
              <a:spcBef>
                <a:spcPct val="20000"/>
              </a:spcBef>
              <a:defRPr/>
            </a:pPr>
            <a:r>
              <a:rPr lang="en-US" sz="1500" b="1" kern="0" dirty="0">
                <a:latin typeface="Times New Roman" pitchFamily="18" charset="0"/>
                <a:cs typeface="Times New Roman" pitchFamily="18" charset="0"/>
              </a:rPr>
              <a:t>{</a:t>
            </a:r>
          </a:p>
          <a:p>
            <a:pPr marL="342900" indent="-342900">
              <a:lnSpc>
                <a:spcPct val="90000"/>
              </a:lnSpc>
              <a:spcBef>
                <a:spcPct val="20000"/>
              </a:spcBef>
              <a:defRPr/>
            </a:pPr>
            <a:r>
              <a:rPr lang="en-US" sz="1500" b="1" kern="0" dirty="0">
                <a:latin typeface="Times New Roman" pitchFamily="18" charset="0"/>
                <a:cs typeface="Times New Roman" pitchFamily="18" charset="0"/>
              </a:rPr>
              <a:t>    while (true)</a:t>
            </a:r>
          </a:p>
          <a:p>
            <a:pPr marL="342900" indent="-342900">
              <a:lnSpc>
                <a:spcPct val="90000"/>
              </a:lnSpc>
              <a:spcBef>
                <a:spcPct val="20000"/>
              </a:spcBef>
              <a:defRPr/>
            </a:pPr>
            <a:r>
              <a:rPr lang="en-US" sz="1500" b="1" kern="0" dirty="0">
                <a:latin typeface="Times New Roman" pitchFamily="18" charset="0"/>
                <a:cs typeface="Times New Roman" pitchFamily="18" charset="0"/>
              </a:rPr>
              <a:t>     {</a:t>
            </a:r>
          </a:p>
          <a:p>
            <a:pPr marL="342900" indent="-342900">
              <a:lnSpc>
                <a:spcPct val="90000"/>
              </a:lnSpc>
              <a:spcBef>
                <a:spcPct val="20000"/>
              </a:spcBef>
              <a:defRPr/>
            </a:pPr>
            <a:r>
              <a:rPr lang="en-US" sz="1500" b="1" kern="0" dirty="0">
                <a:latin typeface="Times New Roman" pitchFamily="18" charset="0"/>
                <a:cs typeface="Times New Roman" pitchFamily="18" charset="0"/>
              </a:rPr>
              <a:t>         flag[1]=true;</a:t>
            </a:r>
          </a:p>
          <a:p>
            <a:pPr marL="342900" indent="-342900">
              <a:lnSpc>
                <a:spcPct val="90000"/>
              </a:lnSpc>
              <a:spcBef>
                <a:spcPct val="20000"/>
              </a:spcBef>
              <a:defRPr/>
            </a:pPr>
            <a:r>
              <a:rPr lang="en-US" sz="1500" b="1" kern="0" dirty="0">
                <a:latin typeface="Times New Roman" pitchFamily="18" charset="0"/>
                <a:cs typeface="Times New Roman" pitchFamily="18" charset="0"/>
              </a:rPr>
              <a:t>         while(flag[0])</a:t>
            </a:r>
          </a:p>
          <a:p>
            <a:pPr marL="342900" indent="-342900">
              <a:lnSpc>
                <a:spcPct val="90000"/>
              </a:lnSpc>
              <a:spcBef>
                <a:spcPct val="20000"/>
              </a:spcBef>
              <a:defRPr/>
            </a:pPr>
            <a:r>
              <a:rPr lang="en-US" sz="1500" b="1" kern="0" dirty="0">
                <a:latin typeface="Times New Roman" pitchFamily="18" charset="0"/>
                <a:cs typeface="Times New Roman" pitchFamily="18" charset="0"/>
              </a:rPr>
              <a:t>                if(turn</a:t>
            </a:r>
            <a:r>
              <a:rPr lang="en-US" sz="1500" b="1" kern="0" dirty="0" smtClean="0">
                <a:latin typeface="Times New Roman" pitchFamily="18" charset="0"/>
                <a:cs typeface="Times New Roman" pitchFamily="18" charset="0"/>
              </a:rPr>
              <a:t>= =</a:t>
            </a:r>
            <a:r>
              <a:rPr lang="en-US" sz="1500" b="1" kern="0" dirty="0">
                <a:latin typeface="Times New Roman" pitchFamily="18" charset="0"/>
                <a:cs typeface="Times New Roman" pitchFamily="18" charset="0"/>
              </a:rPr>
              <a:t>0)</a:t>
            </a:r>
          </a:p>
          <a:p>
            <a:pPr marL="342900" indent="-342900">
              <a:lnSpc>
                <a:spcPct val="90000"/>
              </a:lnSpc>
              <a:spcBef>
                <a:spcPct val="20000"/>
              </a:spcBef>
              <a:defRPr/>
            </a:pPr>
            <a:r>
              <a:rPr lang="en-US" sz="1500" b="1" kern="0" dirty="0">
                <a:latin typeface="Times New Roman" pitchFamily="18" charset="0"/>
                <a:cs typeface="Times New Roman" pitchFamily="18" charset="0"/>
              </a:rPr>
              <a:t>                 {</a:t>
            </a:r>
          </a:p>
          <a:p>
            <a:pPr marL="342900" indent="-342900">
              <a:lnSpc>
                <a:spcPct val="90000"/>
              </a:lnSpc>
              <a:spcBef>
                <a:spcPct val="20000"/>
              </a:spcBef>
              <a:defRPr/>
            </a:pPr>
            <a:r>
              <a:rPr lang="en-US" sz="1500" b="1" kern="0" dirty="0">
                <a:latin typeface="Times New Roman" pitchFamily="18" charset="0"/>
                <a:cs typeface="Times New Roman" pitchFamily="18" charset="0"/>
              </a:rPr>
              <a:t>                      flag[1] = false;</a:t>
            </a:r>
          </a:p>
          <a:p>
            <a:pPr marL="342900" indent="-342900">
              <a:lnSpc>
                <a:spcPct val="90000"/>
              </a:lnSpc>
              <a:spcBef>
                <a:spcPct val="20000"/>
              </a:spcBef>
              <a:defRPr/>
            </a:pPr>
            <a:r>
              <a:rPr lang="en-US" sz="1500" b="1" kern="0" dirty="0">
                <a:latin typeface="Times New Roman" pitchFamily="18" charset="0"/>
                <a:cs typeface="Times New Roman" pitchFamily="18" charset="0"/>
              </a:rPr>
              <a:t>                       while (turn </a:t>
            </a:r>
            <a:r>
              <a:rPr lang="en-US" sz="1500" b="1" kern="0" dirty="0" smtClean="0">
                <a:latin typeface="Times New Roman" pitchFamily="18" charset="0"/>
                <a:cs typeface="Times New Roman" pitchFamily="18" charset="0"/>
              </a:rPr>
              <a:t>= = </a:t>
            </a:r>
            <a:r>
              <a:rPr lang="en-US" sz="1500" b="1" kern="0" dirty="0">
                <a:latin typeface="Times New Roman" pitchFamily="18" charset="0"/>
                <a:cs typeface="Times New Roman" pitchFamily="18" charset="0"/>
              </a:rPr>
              <a:t>0)</a:t>
            </a:r>
          </a:p>
          <a:p>
            <a:pPr marL="342900" indent="-342900">
              <a:lnSpc>
                <a:spcPct val="90000"/>
              </a:lnSpc>
              <a:spcBef>
                <a:spcPct val="20000"/>
              </a:spcBef>
              <a:defRPr/>
            </a:pPr>
            <a:r>
              <a:rPr lang="en-US" sz="1500" b="1" kern="0" dirty="0">
                <a:latin typeface="Times New Roman" pitchFamily="18" charset="0"/>
                <a:cs typeface="Times New Roman" pitchFamily="18" charset="0"/>
              </a:rPr>
              <a:t>                                   /*do nothing*/;</a:t>
            </a:r>
          </a:p>
          <a:p>
            <a:pPr marL="342900" indent="-342900">
              <a:lnSpc>
                <a:spcPct val="90000"/>
              </a:lnSpc>
              <a:spcBef>
                <a:spcPct val="20000"/>
              </a:spcBef>
              <a:defRPr/>
            </a:pPr>
            <a:r>
              <a:rPr lang="en-US" sz="1500" b="1" kern="0" dirty="0">
                <a:latin typeface="Times New Roman" pitchFamily="18" charset="0"/>
                <a:cs typeface="Times New Roman" pitchFamily="18" charset="0"/>
              </a:rPr>
              <a:t>                       flag[1] = true</a:t>
            </a:r>
          </a:p>
          <a:p>
            <a:pPr marL="342900" indent="-342900">
              <a:lnSpc>
                <a:spcPct val="90000"/>
              </a:lnSpc>
              <a:spcBef>
                <a:spcPct val="20000"/>
              </a:spcBef>
              <a:defRPr/>
            </a:pPr>
            <a:r>
              <a:rPr lang="en-US" sz="1500" b="1" kern="0" dirty="0">
                <a:latin typeface="Times New Roman" pitchFamily="18" charset="0"/>
                <a:cs typeface="Times New Roman" pitchFamily="18" charset="0"/>
              </a:rPr>
              <a:t>                 }</a:t>
            </a:r>
          </a:p>
          <a:p>
            <a:pPr marL="342900" indent="-342900">
              <a:lnSpc>
                <a:spcPct val="90000"/>
              </a:lnSpc>
              <a:spcBef>
                <a:spcPct val="20000"/>
              </a:spcBef>
              <a:defRPr/>
            </a:pPr>
            <a:r>
              <a:rPr lang="en-US" sz="1500" b="1" kern="0" dirty="0">
                <a:solidFill>
                  <a:srgbClr val="C00000"/>
                </a:solidFill>
                <a:latin typeface="Times New Roman" pitchFamily="18" charset="0"/>
                <a:cs typeface="Times New Roman" pitchFamily="18" charset="0"/>
              </a:rPr>
              <a:t>         /*critical section   */</a:t>
            </a:r>
          </a:p>
          <a:p>
            <a:pPr marL="342900" indent="-342900">
              <a:lnSpc>
                <a:spcPct val="90000"/>
              </a:lnSpc>
              <a:spcBef>
                <a:spcPct val="20000"/>
              </a:spcBef>
              <a:defRPr/>
            </a:pPr>
            <a:r>
              <a:rPr lang="en-US" sz="1500" b="1" kern="0" dirty="0">
                <a:latin typeface="Times New Roman" pitchFamily="18" charset="0"/>
                <a:cs typeface="Times New Roman" pitchFamily="18" charset="0"/>
              </a:rPr>
              <a:t>         turn = 0;</a:t>
            </a:r>
          </a:p>
          <a:p>
            <a:pPr marL="342900" indent="-342900">
              <a:lnSpc>
                <a:spcPct val="90000"/>
              </a:lnSpc>
              <a:spcBef>
                <a:spcPct val="20000"/>
              </a:spcBef>
              <a:defRPr/>
            </a:pPr>
            <a:r>
              <a:rPr lang="en-US" sz="1500" b="1" kern="0" dirty="0">
                <a:latin typeface="Times New Roman" pitchFamily="18" charset="0"/>
                <a:cs typeface="Times New Roman" pitchFamily="18" charset="0"/>
              </a:rPr>
              <a:t>         flag[1]=false;</a:t>
            </a:r>
          </a:p>
          <a:p>
            <a:pPr marL="342900" indent="-342900">
              <a:lnSpc>
                <a:spcPct val="90000"/>
              </a:lnSpc>
              <a:spcBef>
                <a:spcPct val="20000"/>
              </a:spcBef>
              <a:defRPr/>
            </a:pPr>
            <a:r>
              <a:rPr lang="en-US" sz="1500" b="1" kern="0" dirty="0">
                <a:latin typeface="Times New Roman" pitchFamily="18" charset="0"/>
                <a:cs typeface="Times New Roman" pitchFamily="18" charset="0"/>
              </a:rPr>
              <a:t>         /*reminder   */</a:t>
            </a:r>
          </a:p>
          <a:p>
            <a:pPr marL="342900" indent="-342900">
              <a:lnSpc>
                <a:spcPct val="90000"/>
              </a:lnSpc>
              <a:spcBef>
                <a:spcPct val="20000"/>
              </a:spcBef>
              <a:defRPr/>
            </a:pPr>
            <a:r>
              <a:rPr lang="en-US" sz="1500" b="1" kern="0" dirty="0">
                <a:latin typeface="Times New Roman" pitchFamily="18" charset="0"/>
                <a:cs typeface="Times New Roman" pitchFamily="18" charset="0"/>
              </a:rPr>
              <a:t>     }</a:t>
            </a:r>
          </a:p>
          <a:p>
            <a:pPr marL="342900" indent="-342900">
              <a:lnSpc>
                <a:spcPct val="90000"/>
              </a:lnSpc>
              <a:spcBef>
                <a:spcPct val="20000"/>
              </a:spcBef>
              <a:defRPr/>
            </a:pPr>
            <a:r>
              <a:rPr lang="en-US" sz="1500" b="1" kern="0" dirty="0">
                <a:latin typeface="Times New Roman" pitchFamily="18" charset="0"/>
                <a:cs typeface="Times New Roman" pitchFamily="18" charset="0"/>
              </a:rPr>
              <a:t>}</a:t>
            </a:r>
          </a:p>
        </p:txBody>
      </p:sp>
      <p:sp>
        <p:nvSpPr>
          <p:cNvPr id="7" name="Rectangle 3"/>
          <p:cNvSpPr txBox="1">
            <a:spLocks noChangeArrowheads="1"/>
          </p:cNvSpPr>
          <p:nvPr/>
        </p:nvSpPr>
        <p:spPr bwMode="auto">
          <a:xfrm>
            <a:off x="6781800" y="4419600"/>
            <a:ext cx="1981200" cy="2286000"/>
          </a:xfrm>
          <a:prstGeom prst="rect">
            <a:avLst/>
          </a:prstGeom>
          <a:solidFill>
            <a:schemeClr val="bg1"/>
          </a:solidFill>
          <a:ln w="9525">
            <a:solidFill>
              <a:schemeClr val="accent1">
                <a:lumMod val="75000"/>
              </a:schemeClr>
            </a:solidFill>
            <a:miter lim="800000"/>
            <a:headEnd/>
            <a:tailEnd/>
          </a:ln>
        </p:spPr>
        <p:txBody>
          <a:bodyPr/>
          <a:lstStyle/>
          <a:p>
            <a:pPr marL="342900" indent="-342900">
              <a:lnSpc>
                <a:spcPct val="90000"/>
              </a:lnSpc>
              <a:spcBef>
                <a:spcPct val="20000"/>
              </a:spcBef>
              <a:defRPr/>
            </a:pPr>
            <a:r>
              <a:rPr lang="en-US" sz="1500" b="1" kern="0" dirty="0">
                <a:latin typeface="Times New Roman" pitchFamily="18" charset="0"/>
                <a:cs typeface="Times New Roman" pitchFamily="18" charset="0"/>
              </a:rPr>
              <a:t>void main()</a:t>
            </a:r>
          </a:p>
          <a:p>
            <a:pPr marL="342900" indent="-342900">
              <a:lnSpc>
                <a:spcPct val="90000"/>
              </a:lnSpc>
              <a:spcBef>
                <a:spcPct val="20000"/>
              </a:spcBef>
              <a:defRPr/>
            </a:pPr>
            <a:r>
              <a:rPr lang="en-US" sz="1500" b="1" kern="0" dirty="0">
                <a:latin typeface="Times New Roman" pitchFamily="18" charset="0"/>
                <a:cs typeface="Times New Roman" pitchFamily="18" charset="0"/>
              </a:rPr>
              <a:t>{</a:t>
            </a:r>
          </a:p>
          <a:p>
            <a:pPr marL="342900" indent="-342900">
              <a:lnSpc>
                <a:spcPct val="90000"/>
              </a:lnSpc>
              <a:spcBef>
                <a:spcPct val="20000"/>
              </a:spcBef>
              <a:defRPr/>
            </a:pPr>
            <a:r>
              <a:rPr lang="en-US" sz="1500" b="1" kern="0" dirty="0">
                <a:latin typeface="Times New Roman" pitchFamily="18" charset="0"/>
                <a:cs typeface="Times New Roman" pitchFamily="18" charset="0"/>
              </a:rPr>
              <a:t>    flag[0] = false;</a:t>
            </a:r>
          </a:p>
          <a:p>
            <a:pPr marL="342900" indent="-342900">
              <a:lnSpc>
                <a:spcPct val="90000"/>
              </a:lnSpc>
              <a:spcBef>
                <a:spcPct val="20000"/>
              </a:spcBef>
              <a:defRPr/>
            </a:pPr>
            <a:r>
              <a:rPr lang="en-US" sz="1500" b="1" kern="0" dirty="0">
                <a:latin typeface="Times New Roman" pitchFamily="18" charset="0"/>
                <a:cs typeface="Times New Roman" pitchFamily="18" charset="0"/>
              </a:rPr>
              <a:t>    flag[1] = false;</a:t>
            </a:r>
          </a:p>
          <a:p>
            <a:pPr marL="342900" indent="-342900">
              <a:lnSpc>
                <a:spcPct val="90000"/>
              </a:lnSpc>
              <a:spcBef>
                <a:spcPct val="20000"/>
              </a:spcBef>
              <a:defRPr/>
            </a:pPr>
            <a:r>
              <a:rPr lang="en-US" sz="1500" b="1" kern="0" dirty="0">
                <a:latin typeface="Times New Roman" pitchFamily="18" charset="0"/>
                <a:cs typeface="Times New Roman" pitchFamily="18" charset="0"/>
              </a:rPr>
              <a:t>    turn= 1;</a:t>
            </a:r>
          </a:p>
          <a:p>
            <a:pPr marL="342900" indent="-342900">
              <a:lnSpc>
                <a:spcPct val="90000"/>
              </a:lnSpc>
              <a:spcBef>
                <a:spcPct val="20000"/>
              </a:spcBef>
              <a:defRPr/>
            </a:pPr>
            <a:r>
              <a:rPr lang="en-US" sz="1500" b="1" kern="0" dirty="0">
                <a:latin typeface="Times New Roman" pitchFamily="18" charset="0"/>
                <a:cs typeface="Times New Roman" pitchFamily="18" charset="0"/>
              </a:rPr>
              <a:t>    </a:t>
            </a:r>
            <a:r>
              <a:rPr lang="en-US" sz="1500" b="1" kern="0" dirty="0" err="1">
                <a:latin typeface="Times New Roman" pitchFamily="18" charset="0"/>
                <a:cs typeface="Times New Roman" pitchFamily="18" charset="0"/>
              </a:rPr>
              <a:t>parbegin</a:t>
            </a:r>
            <a:r>
              <a:rPr lang="en-US" sz="1500" b="1" kern="0" dirty="0">
                <a:latin typeface="Times New Roman" pitchFamily="18" charset="0"/>
                <a:cs typeface="Times New Roman" pitchFamily="18" charset="0"/>
              </a:rPr>
              <a:t>(p0,p1);</a:t>
            </a:r>
          </a:p>
          <a:p>
            <a:pPr marL="342900" indent="-342900">
              <a:lnSpc>
                <a:spcPct val="90000"/>
              </a:lnSpc>
              <a:spcBef>
                <a:spcPct val="20000"/>
              </a:spcBef>
              <a:defRPr/>
            </a:pPr>
            <a:r>
              <a:rPr lang="en-US" sz="1500" b="1" kern="0" dirty="0" smtClean="0">
                <a:latin typeface="Times New Roman" pitchFamily="18" charset="0"/>
                <a:cs typeface="Times New Roman" pitchFamily="18" charset="0"/>
              </a:rPr>
              <a:t>}         </a:t>
            </a:r>
            <a:endParaRPr lang="en-US" sz="1500" b="1" kern="0" dirty="0">
              <a:latin typeface="Times New Roman" pitchFamily="18" charset="0"/>
              <a:cs typeface="Times New Roman" pitchFamily="18" charset="0"/>
            </a:endParaRPr>
          </a:p>
        </p:txBody>
      </p:sp>
      <p:sp>
        <p:nvSpPr>
          <p:cNvPr id="8" name="Rectangle 3"/>
          <p:cNvSpPr txBox="1">
            <a:spLocks noChangeArrowheads="1"/>
          </p:cNvSpPr>
          <p:nvPr/>
        </p:nvSpPr>
        <p:spPr>
          <a:xfrm>
            <a:off x="6770914" y="1279070"/>
            <a:ext cx="1992086" cy="3140529"/>
          </a:xfrm>
          <a:prstGeom prst="rect">
            <a:avLst/>
          </a:prstGeom>
          <a:solidFill>
            <a:srgbClr val="FFFF99"/>
          </a:solidFill>
        </p:spPr>
        <p:txBody>
          <a:bodyPr vert="horz" lIns="91440" tIns="45720" rIns="91440" bIns="45720" rtlCol="0" anchor="ctr" anchorCtr="0">
            <a:normAutofit fontScale="77500" lnSpcReduction="20000"/>
          </a:bodyPr>
          <a:lstStyle>
            <a:lvl1pPr marL="274320" indent="-274320" algn="r" defTabSz="914400" rtl="1" eaLnBrk="1" latinLnBrk="0" hangingPunct="1">
              <a:spcBef>
                <a:spcPct val="20000"/>
              </a:spcBef>
              <a:buClr>
                <a:schemeClr val="accent1"/>
              </a:buClr>
              <a:buFont typeface="Arial" pitchFamily="34" charset="0"/>
              <a:buChar char="•"/>
              <a:defRPr sz="2400" kern="1200">
                <a:solidFill>
                  <a:schemeClr val="tx1"/>
                </a:solidFill>
                <a:latin typeface="+mn-lt"/>
                <a:ea typeface="+mn-ea"/>
                <a:cs typeface="B Nazanin" pitchFamily="2" charset="-78"/>
              </a:defRPr>
            </a:lvl1pPr>
            <a:lvl2pPr marL="594360" indent="-27432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B Nazanin" pitchFamily="2" charset="-78"/>
              </a:defRPr>
            </a:lvl2pPr>
            <a:lvl3pPr marL="868680" indent="-228600" algn="r" defTabSz="914400" rtl="1" eaLnBrk="1" latinLnBrk="0" hangingPunct="1">
              <a:spcBef>
                <a:spcPct val="20000"/>
              </a:spcBef>
              <a:buClr>
                <a:schemeClr val="accent1"/>
              </a:buClr>
              <a:buFont typeface="Arial" pitchFamily="34" charset="0"/>
              <a:buChar char="•"/>
              <a:defRPr sz="2000" kern="1200">
                <a:solidFill>
                  <a:schemeClr val="tx1"/>
                </a:solidFill>
                <a:latin typeface="+mn-lt"/>
                <a:ea typeface="+mn-ea"/>
                <a:cs typeface="B Nazanin" pitchFamily="2" charset="-78"/>
              </a:defRPr>
            </a:lvl3pPr>
            <a:lvl4pPr marL="1143000" indent="-228600" algn="r" defTabSz="914400" rtl="1" eaLnBrk="1" latinLnBrk="0" hangingPunct="1">
              <a:spcBef>
                <a:spcPct val="20000"/>
              </a:spcBef>
              <a:buClr>
                <a:schemeClr val="accent1"/>
              </a:buClr>
              <a:buFont typeface="Arial" pitchFamily="34" charset="0"/>
              <a:buChar char="•"/>
              <a:defRPr sz="1800" kern="1200">
                <a:solidFill>
                  <a:schemeClr val="tx1"/>
                </a:solidFill>
                <a:latin typeface="+mn-lt"/>
                <a:ea typeface="+mn-ea"/>
                <a:cs typeface="B Nazanin" pitchFamily="2" charset="-78"/>
              </a:defRPr>
            </a:lvl4pPr>
            <a:lvl5pPr marL="1371600" indent="-228600" algn="r" defTabSz="914400" rtl="1" eaLnBrk="1" latinLnBrk="0" hangingPunct="1">
              <a:spcBef>
                <a:spcPct val="20000"/>
              </a:spcBef>
              <a:buClr>
                <a:schemeClr val="accent1"/>
              </a:buClr>
              <a:buFont typeface="Arial" pitchFamily="34" charset="0"/>
              <a:buChar char="•"/>
              <a:defRPr sz="1800" kern="1200" baseline="0">
                <a:solidFill>
                  <a:schemeClr val="tx1"/>
                </a:solidFill>
                <a:latin typeface="+mn-lt"/>
                <a:ea typeface="+mn-ea"/>
                <a:cs typeface="B Nazanin" pitchFamily="2" charset="-78"/>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marL="0" indent="0" algn="just">
              <a:lnSpc>
                <a:spcPct val="150000"/>
              </a:lnSpc>
              <a:buNone/>
            </a:pPr>
            <a:r>
              <a:rPr lang="fa-IR" sz="2000" dirty="0" smtClean="0"/>
              <a:t>در این روش هم از آرایه برداری دودویی </a:t>
            </a:r>
            <a:r>
              <a:rPr lang="en-US" sz="1800" dirty="0" smtClean="0"/>
              <a:t>Flag</a:t>
            </a:r>
            <a:r>
              <a:rPr lang="fa-IR" sz="2000" dirty="0" smtClean="0"/>
              <a:t> و هم از متغیر </a:t>
            </a:r>
            <a:r>
              <a:rPr lang="en-US" sz="1800" dirty="0" smtClean="0"/>
              <a:t>Turn</a:t>
            </a:r>
            <a:r>
              <a:rPr lang="fa-IR" sz="2000" dirty="0" smtClean="0"/>
              <a:t> استفاده می شود.</a:t>
            </a:r>
          </a:p>
          <a:p>
            <a:pPr marL="0" indent="0" algn="just">
              <a:lnSpc>
                <a:spcPct val="150000"/>
              </a:lnSpc>
              <a:buNone/>
            </a:pPr>
            <a:r>
              <a:rPr lang="fa-IR" sz="2000" dirty="0" smtClean="0"/>
              <a:t>هر فرایند برای ورود به ناحیه بحرانی ابتدا مقدار </a:t>
            </a:r>
            <a:r>
              <a:rPr lang="en-US" sz="1800" dirty="0" smtClean="0"/>
              <a:t>Flag</a:t>
            </a:r>
            <a:r>
              <a:rPr lang="fa-IR" sz="2000" dirty="0" smtClean="0"/>
              <a:t> خود را </a:t>
            </a:r>
            <a:r>
              <a:rPr lang="en-US" sz="1800" dirty="0" smtClean="0"/>
              <a:t>True</a:t>
            </a:r>
            <a:r>
              <a:rPr lang="fa-IR" sz="2000" dirty="0" smtClean="0"/>
              <a:t> می کند و سپس در انتظار مقدار </a:t>
            </a:r>
            <a:r>
              <a:rPr lang="en-US" sz="1800" dirty="0" smtClean="0"/>
              <a:t>Turn</a:t>
            </a:r>
            <a:r>
              <a:rPr lang="fa-IR" sz="2000" dirty="0" smtClean="0"/>
              <a:t> می ماند.</a:t>
            </a:r>
            <a:r>
              <a:rPr lang="en-US" sz="2000" dirty="0" smtClean="0"/>
              <a:t> </a:t>
            </a:r>
          </a:p>
        </p:txBody>
      </p:sp>
      <p:sp>
        <p:nvSpPr>
          <p:cNvPr id="2" name="Slide Number Placeholder 1"/>
          <p:cNvSpPr>
            <a:spLocks noGrp="1"/>
          </p:cNvSpPr>
          <p:nvPr>
            <p:ph type="sldNum" sz="quarter" idx="12"/>
          </p:nvPr>
        </p:nvSpPr>
        <p:spPr>
          <a:xfrm>
            <a:off x="8382000" y="6492875"/>
            <a:ext cx="762000" cy="365125"/>
          </a:xfrm>
        </p:spPr>
        <p:txBody>
          <a:bodyPr/>
          <a:lstStyle/>
          <a:p>
            <a:fld id="{B6F15528-21DE-4FAA-801E-634DDDAF4B2B}" type="slidenum">
              <a:rPr lang="en-US" smtClean="0"/>
              <a:pPr/>
              <a:t>33</a:t>
            </a:fld>
            <a:endParaRPr lang="en-US" dirty="0"/>
          </a:p>
        </p:txBody>
      </p:sp>
    </p:spTree>
    <p:extLst>
      <p:ext uri="{BB962C8B-B14F-4D97-AF65-F5344CB8AC3E}">
        <p14:creationId xmlns:p14="http://schemas.microsoft.com/office/powerpoint/2010/main" val="223291227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7" grpId="0" animBg="1"/>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a:xfrm>
            <a:off x="685800" y="381000"/>
            <a:ext cx="7467600" cy="685800"/>
          </a:xfrm>
        </p:spPr>
        <p:txBody>
          <a:bodyPr/>
          <a:lstStyle/>
          <a:p>
            <a:pPr algn="ctr" eaLnBrk="1" hangingPunct="1"/>
            <a:r>
              <a:rPr kumimoji="1" lang="fa-IR" sz="3600" dirty="0" smtClean="0">
                <a:solidFill>
                  <a:schemeClr val="tx1"/>
                </a:solidFill>
                <a:latin typeface="Times New Roman" pitchFamily="18" charset="0"/>
                <a:ea typeface="PMingLiU" pitchFamily="18" charset="-120"/>
              </a:rPr>
              <a:t>الگوريتم </a:t>
            </a:r>
            <a:r>
              <a:rPr kumimoji="1" lang="en-US" sz="3600" dirty="0" smtClean="0">
                <a:solidFill>
                  <a:schemeClr val="tx1"/>
                </a:solidFill>
                <a:latin typeface="Times New Roman" pitchFamily="18" charset="0"/>
                <a:ea typeface="PMingLiU" pitchFamily="18" charset="-120"/>
              </a:rPr>
              <a:t>Peterson</a:t>
            </a:r>
            <a:r>
              <a:rPr kumimoji="1" lang="fa-IR" sz="3600" dirty="0" smtClean="0">
                <a:solidFill>
                  <a:schemeClr val="tx1"/>
                </a:solidFill>
                <a:latin typeface="Times New Roman" pitchFamily="18" charset="0"/>
                <a:ea typeface="PMingLiU" pitchFamily="18" charset="-120"/>
              </a:rPr>
              <a:t>:</a:t>
            </a:r>
            <a:endParaRPr kumimoji="1" lang="en-US" sz="3600" dirty="0" smtClean="0">
              <a:solidFill>
                <a:schemeClr val="tx1"/>
              </a:solidFill>
              <a:latin typeface="Times New Roman" pitchFamily="18" charset="0"/>
              <a:ea typeface="PMingLiU" pitchFamily="18" charset="-120"/>
            </a:endParaRPr>
          </a:p>
        </p:txBody>
      </p:sp>
      <p:sp>
        <p:nvSpPr>
          <p:cNvPr id="9" name="Rectangle 3"/>
          <p:cNvSpPr txBox="1">
            <a:spLocks noChangeArrowheads="1"/>
          </p:cNvSpPr>
          <p:nvPr/>
        </p:nvSpPr>
        <p:spPr bwMode="auto">
          <a:xfrm>
            <a:off x="283029" y="2133600"/>
            <a:ext cx="3505200" cy="3886200"/>
          </a:xfrm>
          <a:prstGeom prst="rect">
            <a:avLst/>
          </a:prstGeom>
          <a:noFill/>
          <a:ln w="9525">
            <a:solidFill>
              <a:schemeClr val="tx1"/>
            </a:solidFill>
            <a:miter lim="800000"/>
            <a:headEnd/>
            <a:tailEnd/>
          </a:ln>
        </p:spPr>
        <p:txBody>
          <a:bodyPr/>
          <a:lstStyle/>
          <a:p>
            <a:pPr marL="342900" indent="-342900">
              <a:lnSpc>
                <a:spcPct val="90000"/>
              </a:lnSpc>
              <a:spcBef>
                <a:spcPct val="20000"/>
              </a:spcBef>
              <a:defRPr/>
            </a:pPr>
            <a:r>
              <a:rPr lang="en-US" sz="1500" b="1" kern="0" dirty="0" err="1">
                <a:latin typeface="Times New Roman" pitchFamily="18" charset="0"/>
                <a:cs typeface="Times New Roman" pitchFamily="18" charset="0"/>
              </a:rPr>
              <a:t>boolean</a:t>
            </a:r>
            <a:r>
              <a:rPr lang="en-US" sz="1500" b="1" kern="0" dirty="0">
                <a:latin typeface="Times New Roman" pitchFamily="18" charset="0"/>
                <a:cs typeface="Times New Roman" pitchFamily="18" charset="0"/>
              </a:rPr>
              <a:t> flag[2];</a:t>
            </a:r>
          </a:p>
          <a:p>
            <a:pPr marL="342900" indent="-342900">
              <a:lnSpc>
                <a:spcPct val="90000"/>
              </a:lnSpc>
              <a:spcBef>
                <a:spcPct val="20000"/>
              </a:spcBef>
              <a:defRPr/>
            </a:pPr>
            <a:r>
              <a:rPr lang="en-US" sz="1500" b="1" kern="0" dirty="0" err="1">
                <a:latin typeface="Times New Roman" pitchFamily="18" charset="0"/>
                <a:cs typeface="Times New Roman" pitchFamily="18" charset="0"/>
              </a:rPr>
              <a:t>int</a:t>
            </a:r>
            <a:r>
              <a:rPr lang="en-US" sz="1500" b="1" kern="0" dirty="0">
                <a:latin typeface="Times New Roman" pitchFamily="18" charset="0"/>
                <a:cs typeface="Times New Roman" pitchFamily="18" charset="0"/>
              </a:rPr>
              <a:t> turn;</a:t>
            </a:r>
          </a:p>
          <a:p>
            <a:pPr marL="342900" indent="-342900">
              <a:lnSpc>
                <a:spcPct val="90000"/>
              </a:lnSpc>
              <a:spcBef>
                <a:spcPct val="20000"/>
              </a:spcBef>
              <a:defRPr/>
            </a:pPr>
            <a:r>
              <a:rPr lang="en-US" sz="1500" b="1" kern="0" dirty="0">
                <a:latin typeface="Times New Roman" pitchFamily="18" charset="0"/>
                <a:cs typeface="Times New Roman" pitchFamily="18" charset="0"/>
              </a:rPr>
              <a:t>void p0()</a:t>
            </a:r>
          </a:p>
          <a:p>
            <a:pPr marL="342900" indent="-342900">
              <a:lnSpc>
                <a:spcPct val="90000"/>
              </a:lnSpc>
              <a:spcBef>
                <a:spcPct val="20000"/>
              </a:spcBef>
              <a:defRPr/>
            </a:pPr>
            <a:r>
              <a:rPr lang="en-US" sz="1500" b="1" kern="0" dirty="0">
                <a:latin typeface="Times New Roman" pitchFamily="18" charset="0"/>
                <a:cs typeface="Times New Roman" pitchFamily="18" charset="0"/>
              </a:rPr>
              <a:t>{</a:t>
            </a:r>
          </a:p>
          <a:p>
            <a:pPr marL="342900" indent="-342900">
              <a:lnSpc>
                <a:spcPct val="90000"/>
              </a:lnSpc>
              <a:spcBef>
                <a:spcPct val="20000"/>
              </a:spcBef>
              <a:defRPr/>
            </a:pPr>
            <a:r>
              <a:rPr lang="en-US" sz="1500" b="1" kern="0" dirty="0">
                <a:latin typeface="Times New Roman" pitchFamily="18" charset="0"/>
                <a:cs typeface="Times New Roman" pitchFamily="18" charset="0"/>
              </a:rPr>
              <a:t>    while (true)</a:t>
            </a:r>
          </a:p>
          <a:p>
            <a:pPr marL="342900" indent="-342900">
              <a:lnSpc>
                <a:spcPct val="90000"/>
              </a:lnSpc>
              <a:spcBef>
                <a:spcPct val="20000"/>
              </a:spcBef>
              <a:defRPr/>
            </a:pPr>
            <a:r>
              <a:rPr lang="en-US" sz="1500" b="1" kern="0" dirty="0">
                <a:latin typeface="Times New Roman" pitchFamily="18" charset="0"/>
                <a:cs typeface="Times New Roman" pitchFamily="18" charset="0"/>
              </a:rPr>
              <a:t>     {</a:t>
            </a:r>
          </a:p>
          <a:p>
            <a:pPr marL="342900" indent="-342900">
              <a:lnSpc>
                <a:spcPct val="90000"/>
              </a:lnSpc>
              <a:spcBef>
                <a:spcPct val="20000"/>
              </a:spcBef>
              <a:defRPr/>
            </a:pPr>
            <a:r>
              <a:rPr lang="en-US" sz="1500" b="1" kern="0" dirty="0">
                <a:latin typeface="Times New Roman" pitchFamily="18" charset="0"/>
                <a:cs typeface="Times New Roman" pitchFamily="18" charset="0"/>
              </a:rPr>
              <a:t>         flag[0]=true;</a:t>
            </a:r>
          </a:p>
          <a:p>
            <a:pPr marL="342900" indent="-342900">
              <a:lnSpc>
                <a:spcPct val="90000"/>
              </a:lnSpc>
              <a:spcBef>
                <a:spcPct val="20000"/>
              </a:spcBef>
              <a:defRPr/>
            </a:pPr>
            <a:r>
              <a:rPr lang="en-US" sz="1500" b="1" kern="0" dirty="0">
                <a:latin typeface="Times New Roman" pitchFamily="18" charset="0"/>
                <a:cs typeface="Times New Roman" pitchFamily="18" charset="0"/>
              </a:rPr>
              <a:t>         turn = 1;</a:t>
            </a:r>
          </a:p>
          <a:p>
            <a:pPr marL="342900" indent="-342900">
              <a:lnSpc>
                <a:spcPct val="90000"/>
              </a:lnSpc>
              <a:spcBef>
                <a:spcPct val="20000"/>
              </a:spcBef>
              <a:defRPr/>
            </a:pPr>
            <a:r>
              <a:rPr lang="en-US" sz="1500" b="1" kern="0" dirty="0">
                <a:latin typeface="Times New Roman" pitchFamily="18" charset="0"/>
                <a:cs typeface="Times New Roman" pitchFamily="18" charset="0"/>
              </a:rPr>
              <a:t>         while(flag[1</a:t>
            </a:r>
            <a:r>
              <a:rPr lang="en-US" sz="1500" b="1" kern="0" dirty="0" smtClean="0">
                <a:latin typeface="Times New Roman" pitchFamily="18" charset="0"/>
                <a:cs typeface="Times New Roman" pitchFamily="18" charset="0"/>
              </a:rPr>
              <a:t>] &amp;&amp; </a:t>
            </a:r>
            <a:r>
              <a:rPr lang="en-US" sz="1500" b="1" kern="0" dirty="0">
                <a:latin typeface="Times New Roman" pitchFamily="18" charset="0"/>
                <a:cs typeface="Times New Roman" pitchFamily="18" charset="0"/>
              </a:rPr>
              <a:t>turn</a:t>
            </a:r>
            <a:r>
              <a:rPr lang="en-US" sz="1500" b="1" kern="0" dirty="0" smtClean="0">
                <a:latin typeface="Times New Roman" pitchFamily="18" charset="0"/>
                <a:cs typeface="Times New Roman" pitchFamily="18" charset="0"/>
              </a:rPr>
              <a:t>= =</a:t>
            </a:r>
            <a:r>
              <a:rPr lang="en-US" sz="1500" b="1" kern="0" dirty="0">
                <a:latin typeface="Times New Roman" pitchFamily="18" charset="0"/>
                <a:cs typeface="Times New Roman" pitchFamily="18" charset="0"/>
              </a:rPr>
              <a:t>1)</a:t>
            </a:r>
          </a:p>
          <a:p>
            <a:pPr marL="342900" indent="-342900">
              <a:lnSpc>
                <a:spcPct val="90000"/>
              </a:lnSpc>
              <a:spcBef>
                <a:spcPct val="20000"/>
              </a:spcBef>
              <a:defRPr/>
            </a:pPr>
            <a:r>
              <a:rPr lang="en-US" sz="1500" b="1" kern="0" dirty="0">
                <a:latin typeface="Times New Roman" pitchFamily="18" charset="0"/>
                <a:cs typeface="Times New Roman" pitchFamily="18" charset="0"/>
              </a:rPr>
              <a:t>                             /*do nothing*/;</a:t>
            </a:r>
          </a:p>
          <a:p>
            <a:pPr marL="342900" indent="-342900">
              <a:lnSpc>
                <a:spcPct val="90000"/>
              </a:lnSpc>
              <a:spcBef>
                <a:spcPct val="20000"/>
              </a:spcBef>
              <a:defRPr/>
            </a:pPr>
            <a:r>
              <a:rPr lang="en-US" sz="1500" b="1" kern="0" dirty="0">
                <a:solidFill>
                  <a:srgbClr val="C00000"/>
                </a:solidFill>
                <a:latin typeface="Times New Roman" pitchFamily="18" charset="0"/>
                <a:cs typeface="Times New Roman" pitchFamily="18" charset="0"/>
              </a:rPr>
              <a:t>         /*critical section   */</a:t>
            </a:r>
          </a:p>
          <a:p>
            <a:pPr marL="342900" indent="-342900">
              <a:lnSpc>
                <a:spcPct val="90000"/>
              </a:lnSpc>
              <a:spcBef>
                <a:spcPct val="20000"/>
              </a:spcBef>
              <a:defRPr/>
            </a:pPr>
            <a:r>
              <a:rPr lang="en-US" sz="1500" b="1" kern="0" dirty="0">
                <a:latin typeface="Times New Roman" pitchFamily="18" charset="0"/>
                <a:cs typeface="Times New Roman" pitchFamily="18" charset="0"/>
              </a:rPr>
              <a:t>          flag[0]=false;</a:t>
            </a:r>
          </a:p>
          <a:p>
            <a:pPr marL="342900" indent="-342900">
              <a:lnSpc>
                <a:spcPct val="90000"/>
              </a:lnSpc>
              <a:spcBef>
                <a:spcPct val="20000"/>
              </a:spcBef>
              <a:defRPr/>
            </a:pPr>
            <a:r>
              <a:rPr lang="en-US" sz="1500" b="1" kern="0" dirty="0">
                <a:latin typeface="Times New Roman" pitchFamily="18" charset="0"/>
                <a:cs typeface="Times New Roman" pitchFamily="18" charset="0"/>
              </a:rPr>
              <a:t>         /*reminder   */</a:t>
            </a:r>
          </a:p>
          <a:p>
            <a:pPr marL="342900" indent="-342900">
              <a:lnSpc>
                <a:spcPct val="90000"/>
              </a:lnSpc>
              <a:spcBef>
                <a:spcPct val="20000"/>
              </a:spcBef>
              <a:defRPr/>
            </a:pPr>
            <a:r>
              <a:rPr lang="en-US" sz="1500" b="1" kern="0" dirty="0">
                <a:latin typeface="Times New Roman" pitchFamily="18" charset="0"/>
                <a:cs typeface="Times New Roman" pitchFamily="18" charset="0"/>
              </a:rPr>
              <a:t>     }</a:t>
            </a:r>
          </a:p>
          <a:p>
            <a:pPr marL="342900" indent="-342900">
              <a:lnSpc>
                <a:spcPct val="90000"/>
              </a:lnSpc>
              <a:spcBef>
                <a:spcPct val="20000"/>
              </a:spcBef>
              <a:defRPr/>
            </a:pPr>
            <a:r>
              <a:rPr lang="en-US" sz="1500" b="1" kern="0" dirty="0">
                <a:latin typeface="Times New Roman" pitchFamily="18" charset="0"/>
                <a:cs typeface="Times New Roman" pitchFamily="18" charset="0"/>
              </a:rPr>
              <a:t>}</a:t>
            </a:r>
          </a:p>
        </p:txBody>
      </p:sp>
      <p:sp>
        <p:nvSpPr>
          <p:cNvPr id="10" name="Rectangle 3"/>
          <p:cNvSpPr txBox="1">
            <a:spLocks noChangeArrowheads="1"/>
          </p:cNvSpPr>
          <p:nvPr/>
        </p:nvSpPr>
        <p:spPr bwMode="auto">
          <a:xfrm>
            <a:off x="3940629" y="2133600"/>
            <a:ext cx="2971800" cy="3875314"/>
          </a:xfrm>
          <a:prstGeom prst="rect">
            <a:avLst/>
          </a:prstGeom>
          <a:noFill/>
          <a:ln w="9525">
            <a:solidFill>
              <a:schemeClr val="tx1"/>
            </a:solidFill>
            <a:miter lim="800000"/>
            <a:headEnd/>
            <a:tailEnd/>
          </a:ln>
        </p:spPr>
        <p:txBody>
          <a:bodyPr/>
          <a:lstStyle/>
          <a:p>
            <a:pPr marL="342900" indent="-342900">
              <a:lnSpc>
                <a:spcPct val="90000"/>
              </a:lnSpc>
              <a:spcBef>
                <a:spcPct val="20000"/>
              </a:spcBef>
              <a:defRPr/>
            </a:pPr>
            <a:r>
              <a:rPr lang="en-US" sz="1500" b="1" kern="0" dirty="0">
                <a:latin typeface="Times New Roman" pitchFamily="18" charset="0"/>
                <a:cs typeface="Times New Roman" pitchFamily="18" charset="0"/>
              </a:rPr>
              <a:t>void p1()</a:t>
            </a:r>
          </a:p>
          <a:p>
            <a:pPr marL="342900" indent="-342900">
              <a:lnSpc>
                <a:spcPct val="90000"/>
              </a:lnSpc>
              <a:spcBef>
                <a:spcPct val="20000"/>
              </a:spcBef>
              <a:defRPr/>
            </a:pPr>
            <a:r>
              <a:rPr lang="en-US" sz="1500" b="1" kern="0" dirty="0">
                <a:latin typeface="Times New Roman" pitchFamily="18" charset="0"/>
                <a:cs typeface="Times New Roman" pitchFamily="18" charset="0"/>
              </a:rPr>
              <a:t>{</a:t>
            </a:r>
          </a:p>
          <a:p>
            <a:pPr marL="342900" indent="-342900">
              <a:lnSpc>
                <a:spcPct val="90000"/>
              </a:lnSpc>
              <a:spcBef>
                <a:spcPct val="20000"/>
              </a:spcBef>
              <a:defRPr/>
            </a:pPr>
            <a:r>
              <a:rPr lang="en-US" sz="1500" b="1" kern="0" dirty="0">
                <a:latin typeface="Times New Roman" pitchFamily="18" charset="0"/>
                <a:cs typeface="Times New Roman" pitchFamily="18" charset="0"/>
              </a:rPr>
              <a:t>    while (true)</a:t>
            </a:r>
          </a:p>
          <a:p>
            <a:pPr marL="342900" indent="-342900">
              <a:lnSpc>
                <a:spcPct val="90000"/>
              </a:lnSpc>
              <a:spcBef>
                <a:spcPct val="20000"/>
              </a:spcBef>
              <a:defRPr/>
            </a:pPr>
            <a:r>
              <a:rPr lang="en-US" sz="1500" b="1" kern="0" dirty="0">
                <a:latin typeface="Times New Roman" pitchFamily="18" charset="0"/>
                <a:cs typeface="Times New Roman" pitchFamily="18" charset="0"/>
              </a:rPr>
              <a:t>     {</a:t>
            </a:r>
          </a:p>
          <a:p>
            <a:pPr marL="342900" indent="-342900">
              <a:lnSpc>
                <a:spcPct val="90000"/>
              </a:lnSpc>
              <a:spcBef>
                <a:spcPct val="20000"/>
              </a:spcBef>
              <a:defRPr/>
            </a:pPr>
            <a:r>
              <a:rPr lang="en-US" sz="1500" b="1" kern="0" dirty="0">
                <a:latin typeface="Times New Roman" pitchFamily="18" charset="0"/>
                <a:cs typeface="Times New Roman" pitchFamily="18" charset="0"/>
              </a:rPr>
              <a:t>         flag[1]=true;</a:t>
            </a:r>
          </a:p>
          <a:p>
            <a:pPr marL="342900" indent="-342900">
              <a:lnSpc>
                <a:spcPct val="90000"/>
              </a:lnSpc>
              <a:spcBef>
                <a:spcPct val="20000"/>
              </a:spcBef>
              <a:defRPr/>
            </a:pPr>
            <a:r>
              <a:rPr lang="en-US" sz="1500" b="1" kern="0" dirty="0">
                <a:latin typeface="Times New Roman" pitchFamily="18" charset="0"/>
                <a:cs typeface="Times New Roman" pitchFamily="18" charset="0"/>
              </a:rPr>
              <a:t>         turn = 0;</a:t>
            </a:r>
          </a:p>
          <a:p>
            <a:pPr marL="342900" indent="-342900">
              <a:lnSpc>
                <a:spcPct val="90000"/>
              </a:lnSpc>
              <a:spcBef>
                <a:spcPct val="20000"/>
              </a:spcBef>
              <a:defRPr/>
            </a:pPr>
            <a:r>
              <a:rPr lang="en-US" sz="1500" b="1" kern="0" dirty="0">
                <a:latin typeface="Times New Roman" pitchFamily="18" charset="0"/>
                <a:cs typeface="Times New Roman" pitchFamily="18" charset="0"/>
              </a:rPr>
              <a:t>         while(flag[0]&amp;&amp; turn</a:t>
            </a:r>
            <a:r>
              <a:rPr lang="en-US" sz="1500" b="1" kern="0" dirty="0" smtClean="0">
                <a:latin typeface="Times New Roman" pitchFamily="18" charset="0"/>
                <a:cs typeface="Times New Roman" pitchFamily="18" charset="0"/>
              </a:rPr>
              <a:t>= =</a:t>
            </a:r>
            <a:r>
              <a:rPr lang="en-US" sz="1500" b="1" kern="0" dirty="0">
                <a:latin typeface="Times New Roman" pitchFamily="18" charset="0"/>
                <a:cs typeface="Times New Roman" pitchFamily="18" charset="0"/>
              </a:rPr>
              <a:t>0)</a:t>
            </a:r>
          </a:p>
          <a:p>
            <a:pPr marL="342900" indent="-342900">
              <a:lnSpc>
                <a:spcPct val="90000"/>
              </a:lnSpc>
              <a:spcBef>
                <a:spcPct val="20000"/>
              </a:spcBef>
              <a:defRPr/>
            </a:pPr>
            <a:r>
              <a:rPr lang="en-US" sz="1500" b="1" kern="0" dirty="0">
                <a:latin typeface="Times New Roman" pitchFamily="18" charset="0"/>
                <a:cs typeface="Times New Roman" pitchFamily="18" charset="0"/>
              </a:rPr>
              <a:t>                             /*do nothing*/;</a:t>
            </a:r>
          </a:p>
          <a:p>
            <a:pPr marL="342900" indent="-342900">
              <a:lnSpc>
                <a:spcPct val="90000"/>
              </a:lnSpc>
              <a:spcBef>
                <a:spcPct val="20000"/>
              </a:spcBef>
              <a:defRPr/>
            </a:pPr>
            <a:r>
              <a:rPr lang="en-US" sz="1500" b="1" kern="0" dirty="0">
                <a:solidFill>
                  <a:srgbClr val="C00000"/>
                </a:solidFill>
                <a:latin typeface="Times New Roman" pitchFamily="18" charset="0"/>
                <a:cs typeface="Times New Roman" pitchFamily="18" charset="0"/>
              </a:rPr>
              <a:t>         /*critical section   */</a:t>
            </a:r>
          </a:p>
          <a:p>
            <a:pPr marL="342900" indent="-342900">
              <a:lnSpc>
                <a:spcPct val="90000"/>
              </a:lnSpc>
              <a:spcBef>
                <a:spcPct val="20000"/>
              </a:spcBef>
              <a:defRPr/>
            </a:pPr>
            <a:r>
              <a:rPr lang="en-US" sz="1500" b="1" kern="0" dirty="0">
                <a:latin typeface="Times New Roman" pitchFamily="18" charset="0"/>
                <a:cs typeface="Times New Roman" pitchFamily="18" charset="0"/>
              </a:rPr>
              <a:t>          flag[1]=false;</a:t>
            </a:r>
          </a:p>
          <a:p>
            <a:pPr marL="342900" indent="-342900">
              <a:lnSpc>
                <a:spcPct val="90000"/>
              </a:lnSpc>
              <a:spcBef>
                <a:spcPct val="20000"/>
              </a:spcBef>
              <a:defRPr/>
            </a:pPr>
            <a:r>
              <a:rPr lang="en-US" sz="1500" b="1" kern="0" dirty="0">
                <a:latin typeface="Times New Roman" pitchFamily="18" charset="0"/>
                <a:cs typeface="Times New Roman" pitchFamily="18" charset="0"/>
              </a:rPr>
              <a:t>         /*reminder   */</a:t>
            </a:r>
          </a:p>
          <a:p>
            <a:pPr marL="342900" indent="-342900">
              <a:lnSpc>
                <a:spcPct val="90000"/>
              </a:lnSpc>
              <a:spcBef>
                <a:spcPct val="20000"/>
              </a:spcBef>
              <a:defRPr/>
            </a:pPr>
            <a:r>
              <a:rPr lang="en-US" sz="1500" b="1" kern="0" dirty="0">
                <a:latin typeface="Times New Roman" pitchFamily="18" charset="0"/>
                <a:cs typeface="Times New Roman" pitchFamily="18" charset="0"/>
              </a:rPr>
              <a:t>     }</a:t>
            </a:r>
          </a:p>
          <a:p>
            <a:pPr marL="342900" indent="-342900">
              <a:lnSpc>
                <a:spcPct val="90000"/>
              </a:lnSpc>
              <a:spcBef>
                <a:spcPct val="20000"/>
              </a:spcBef>
              <a:defRPr/>
            </a:pPr>
            <a:r>
              <a:rPr lang="en-US" sz="1500" b="1" kern="0" dirty="0">
                <a:latin typeface="Times New Roman" pitchFamily="18" charset="0"/>
                <a:cs typeface="Times New Roman" pitchFamily="18" charset="0"/>
              </a:rPr>
              <a:t>}</a:t>
            </a:r>
          </a:p>
        </p:txBody>
      </p:sp>
      <p:sp>
        <p:nvSpPr>
          <p:cNvPr id="7" name="Rectangle 3"/>
          <p:cNvSpPr txBox="1">
            <a:spLocks noChangeArrowheads="1"/>
          </p:cNvSpPr>
          <p:nvPr/>
        </p:nvSpPr>
        <p:spPr bwMode="auto">
          <a:xfrm>
            <a:off x="7064829" y="3690258"/>
            <a:ext cx="1850571" cy="2286000"/>
          </a:xfrm>
          <a:prstGeom prst="rect">
            <a:avLst/>
          </a:prstGeom>
          <a:noFill/>
          <a:ln w="9525">
            <a:solidFill>
              <a:schemeClr val="tx1"/>
            </a:solidFill>
            <a:miter lim="800000"/>
            <a:headEnd/>
            <a:tailEnd/>
          </a:ln>
        </p:spPr>
        <p:txBody>
          <a:bodyPr/>
          <a:lstStyle/>
          <a:p>
            <a:pPr marL="342900" indent="-342900">
              <a:lnSpc>
                <a:spcPct val="90000"/>
              </a:lnSpc>
              <a:spcBef>
                <a:spcPct val="20000"/>
              </a:spcBef>
              <a:defRPr/>
            </a:pPr>
            <a:r>
              <a:rPr lang="en-US" sz="1500" b="1" kern="0" dirty="0">
                <a:latin typeface="Times New Roman" pitchFamily="18" charset="0"/>
                <a:cs typeface="Times New Roman" pitchFamily="18" charset="0"/>
              </a:rPr>
              <a:t>void main()</a:t>
            </a:r>
          </a:p>
          <a:p>
            <a:pPr marL="342900" indent="-342900">
              <a:lnSpc>
                <a:spcPct val="90000"/>
              </a:lnSpc>
              <a:spcBef>
                <a:spcPct val="20000"/>
              </a:spcBef>
              <a:defRPr/>
            </a:pPr>
            <a:r>
              <a:rPr lang="en-US" sz="1500" b="1" kern="0" dirty="0">
                <a:latin typeface="Times New Roman" pitchFamily="18" charset="0"/>
                <a:cs typeface="Times New Roman" pitchFamily="18" charset="0"/>
              </a:rPr>
              <a:t>{</a:t>
            </a:r>
          </a:p>
          <a:p>
            <a:pPr marL="342900" indent="-342900">
              <a:lnSpc>
                <a:spcPct val="90000"/>
              </a:lnSpc>
              <a:spcBef>
                <a:spcPct val="20000"/>
              </a:spcBef>
              <a:defRPr/>
            </a:pPr>
            <a:r>
              <a:rPr lang="en-US" sz="1500" b="1" kern="0" dirty="0">
                <a:latin typeface="Times New Roman" pitchFamily="18" charset="0"/>
                <a:cs typeface="Times New Roman" pitchFamily="18" charset="0"/>
              </a:rPr>
              <a:t>    flag[0] = false;</a:t>
            </a:r>
          </a:p>
          <a:p>
            <a:pPr marL="342900" indent="-342900">
              <a:lnSpc>
                <a:spcPct val="90000"/>
              </a:lnSpc>
              <a:spcBef>
                <a:spcPct val="20000"/>
              </a:spcBef>
              <a:defRPr/>
            </a:pPr>
            <a:r>
              <a:rPr lang="en-US" sz="1500" b="1" kern="0" dirty="0">
                <a:latin typeface="Times New Roman" pitchFamily="18" charset="0"/>
                <a:cs typeface="Times New Roman" pitchFamily="18" charset="0"/>
              </a:rPr>
              <a:t>    flag[1] = false;</a:t>
            </a:r>
          </a:p>
          <a:p>
            <a:pPr marL="342900" indent="-342900">
              <a:lnSpc>
                <a:spcPct val="90000"/>
              </a:lnSpc>
              <a:spcBef>
                <a:spcPct val="20000"/>
              </a:spcBef>
              <a:defRPr/>
            </a:pPr>
            <a:r>
              <a:rPr lang="en-US" sz="1500" b="1" kern="0" dirty="0">
                <a:latin typeface="Times New Roman" pitchFamily="18" charset="0"/>
                <a:cs typeface="Times New Roman" pitchFamily="18" charset="0"/>
              </a:rPr>
              <a:t>    turn= 1;</a:t>
            </a:r>
          </a:p>
          <a:p>
            <a:pPr marL="342900" indent="-342900">
              <a:lnSpc>
                <a:spcPct val="90000"/>
              </a:lnSpc>
              <a:spcBef>
                <a:spcPct val="20000"/>
              </a:spcBef>
              <a:defRPr/>
            </a:pPr>
            <a:r>
              <a:rPr lang="en-US" sz="1500" b="1" kern="0" dirty="0">
                <a:latin typeface="Times New Roman" pitchFamily="18" charset="0"/>
                <a:cs typeface="Times New Roman" pitchFamily="18" charset="0"/>
              </a:rPr>
              <a:t>    </a:t>
            </a:r>
            <a:r>
              <a:rPr lang="en-US" sz="1500" b="1" kern="0" dirty="0" err="1">
                <a:latin typeface="Times New Roman" pitchFamily="18" charset="0"/>
                <a:cs typeface="Times New Roman" pitchFamily="18" charset="0"/>
              </a:rPr>
              <a:t>parbegin</a:t>
            </a:r>
            <a:r>
              <a:rPr lang="en-US" sz="1500" b="1" kern="0" dirty="0">
                <a:latin typeface="Times New Roman" pitchFamily="18" charset="0"/>
                <a:cs typeface="Times New Roman" pitchFamily="18" charset="0"/>
              </a:rPr>
              <a:t>(p0,p1);</a:t>
            </a:r>
          </a:p>
          <a:p>
            <a:pPr marL="342900" indent="-342900">
              <a:lnSpc>
                <a:spcPct val="90000"/>
              </a:lnSpc>
              <a:spcBef>
                <a:spcPct val="20000"/>
              </a:spcBef>
              <a:defRPr/>
            </a:pPr>
            <a:r>
              <a:rPr lang="en-US" sz="1500" b="1" kern="0" dirty="0">
                <a:latin typeface="Times New Roman" pitchFamily="18" charset="0"/>
                <a:cs typeface="Times New Roman" pitchFamily="18" charset="0"/>
              </a:rPr>
              <a:t>}</a:t>
            </a:r>
          </a:p>
        </p:txBody>
      </p:sp>
      <p:sp>
        <p:nvSpPr>
          <p:cNvPr id="37895" name="Rectangle 3"/>
          <p:cNvSpPr>
            <a:spLocks noGrp="1" noChangeArrowheads="1"/>
          </p:cNvSpPr>
          <p:nvPr>
            <p:ph idx="1"/>
          </p:nvPr>
        </p:nvSpPr>
        <p:spPr>
          <a:xfrm>
            <a:off x="2438400" y="6248400"/>
            <a:ext cx="4267200" cy="457200"/>
          </a:xfrm>
        </p:spPr>
        <p:txBody>
          <a:bodyPr>
            <a:normAutofit/>
          </a:bodyPr>
          <a:lstStyle/>
          <a:p>
            <a:pPr eaLnBrk="1" hangingPunct="1">
              <a:lnSpc>
                <a:spcPct val="90000"/>
              </a:lnSpc>
              <a:buFontTx/>
              <a:buNone/>
            </a:pPr>
            <a:r>
              <a:rPr lang="fa-IR" sz="2000" dirty="0" smtClean="0">
                <a:ea typeface="Nazanin"/>
              </a:rPr>
              <a:t>براي </a:t>
            </a:r>
            <a:r>
              <a:rPr lang="en-US" sz="2000" dirty="0" smtClean="0">
                <a:ea typeface="Nazanin"/>
              </a:rPr>
              <a:t>n</a:t>
            </a:r>
            <a:r>
              <a:rPr lang="fa-IR" sz="2000" dirty="0" smtClean="0">
                <a:ea typeface="Nazanin"/>
              </a:rPr>
              <a:t> فرايند قابل تعميم است.</a:t>
            </a:r>
            <a:endParaRPr lang="en-US" sz="2000" dirty="0" smtClean="0">
              <a:ea typeface="Nazanin"/>
            </a:endParaRPr>
          </a:p>
        </p:txBody>
      </p:sp>
      <p:sp>
        <p:nvSpPr>
          <p:cNvPr id="8" name="Rectangle 3"/>
          <p:cNvSpPr txBox="1">
            <a:spLocks noChangeArrowheads="1"/>
          </p:cNvSpPr>
          <p:nvPr/>
        </p:nvSpPr>
        <p:spPr>
          <a:xfrm>
            <a:off x="228600" y="1219201"/>
            <a:ext cx="8643257" cy="761999"/>
          </a:xfrm>
          <a:prstGeom prst="rect">
            <a:avLst/>
          </a:prstGeom>
          <a:solidFill>
            <a:srgbClr val="FFFF99"/>
          </a:solidFill>
        </p:spPr>
        <p:txBody>
          <a:bodyPr vert="horz" lIns="91440" tIns="45720" rIns="91440" bIns="45720" rtlCol="0" anchor="ctr" anchorCtr="0">
            <a:noAutofit/>
          </a:bodyPr>
          <a:lstStyle>
            <a:lvl1pPr marL="274320" indent="-274320" algn="r" defTabSz="914400" rtl="1" eaLnBrk="1" latinLnBrk="0" hangingPunct="1">
              <a:spcBef>
                <a:spcPct val="20000"/>
              </a:spcBef>
              <a:buClr>
                <a:schemeClr val="accent1"/>
              </a:buClr>
              <a:buFont typeface="Arial" pitchFamily="34" charset="0"/>
              <a:buChar char="•"/>
              <a:defRPr sz="2400" kern="1200">
                <a:solidFill>
                  <a:schemeClr val="tx1"/>
                </a:solidFill>
                <a:latin typeface="+mn-lt"/>
                <a:ea typeface="+mn-ea"/>
                <a:cs typeface="B Nazanin" pitchFamily="2" charset="-78"/>
              </a:defRPr>
            </a:lvl1pPr>
            <a:lvl2pPr marL="594360" indent="-27432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B Nazanin" pitchFamily="2" charset="-78"/>
              </a:defRPr>
            </a:lvl2pPr>
            <a:lvl3pPr marL="868680" indent="-228600" algn="r" defTabSz="914400" rtl="1" eaLnBrk="1" latinLnBrk="0" hangingPunct="1">
              <a:spcBef>
                <a:spcPct val="20000"/>
              </a:spcBef>
              <a:buClr>
                <a:schemeClr val="accent1"/>
              </a:buClr>
              <a:buFont typeface="Arial" pitchFamily="34" charset="0"/>
              <a:buChar char="•"/>
              <a:defRPr sz="2000" kern="1200">
                <a:solidFill>
                  <a:schemeClr val="tx1"/>
                </a:solidFill>
                <a:latin typeface="+mn-lt"/>
                <a:ea typeface="+mn-ea"/>
                <a:cs typeface="B Nazanin" pitchFamily="2" charset="-78"/>
              </a:defRPr>
            </a:lvl3pPr>
            <a:lvl4pPr marL="1143000" indent="-228600" algn="r" defTabSz="914400" rtl="1" eaLnBrk="1" latinLnBrk="0" hangingPunct="1">
              <a:spcBef>
                <a:spcPct val="20000"/>
              </a:spcBef>
              <a:buClr>
                <a:schemeClr val="accent1"/>
              </a:buClr>
              <a:buFont typeface="Arial" pitchFamily="34" charset="0"/>
              <a:buChar char="•"/>
              <a:defRPr sz="1800" kern="1200">
                <a:solidFill>
                  <a:schemeClr val="tx1"/>
                </a:solidFill>
                <a:latin typeface="+mn-lt"/>
                <a:ea typeface="+mn-ea"/>
                <a:cs typeface="B Nazanin" pitchFamily="2" charset="-78"/>
              </a:defRPr>
            </a:lvl4pPr>
            <a:lvl5pPr marL="1371600" indent="-228600" algn="r" defTabSz="914400" rtl="1" eaLnBrk="1" latinLnBrk="0" hangingPunct="1">
              <a:spcBef>
                <a:spcPct val="20000"/>
              </a:spcBef>
              <a:buClr>
                <a:schemeClr val="accent1"/>
              </a:buClr>
              <a:buFont typeface="Arial" pitchFamily="34" charset="0"/>
              <a:buChar char="•"/>
              <a:defRPr sz="1800" kern="1200" baseline="0">
                <a:solidFill>
                  <a:schemeClr val="tx1"/>
                </a:solidFill>
                <a:latin typeface="+mn-lt"/>
                <a:ea typeface="+mn-ea"/>
                <a:cs typeface="B Nazanin" pitchFamily="2" charset="-78"/>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marL="0" indent="0" algn="just">
              <a:lnSpc>
                <a:spcPct val="150000"/>
              </a:lnSpc>
              <a:buNone/>
            </a:pPr>
            <a:r>
              <a:rPr lang="fa-IR" sz="1600" dirty="0" smtClean="0"/>
              <a:t>الگوریتم </a:t>
            </a:r>
            <a:r>
              <a:rPr lang="en-US" sz="1600" dirty="0" smtClean="0"/>
              <a:t>Dekker</a:t>
            </a:r>
            <a:r>
              <a:rPr lang="fa-IR" sz="1600" dirty="0" smtClean="0"/>
              <a:t> مسأله انحصار متقابل را حل می کند. اما راه حلی پیچیده با اثبات سخت است. </a:t>
            </a:r>
          </a:p>
          <a:p>
            <a:pPr marL="0" indent="0" algn="just">
              <a:lnSpc>
                <a:spcPct val="150000"/>
              </a:lnSpc>
              <a:buNone/>
            </a:pPr>
            <a:r>
              <a:rPr lang="en-US" sz="1600" dirty="0" smtClean="0"/>
              <a:t>Peterson</a:t>
            </a:r>
            <a:r>
              <a:rPr lang="fa-IR" sz="1600" dirty="0" smtClean="0"/>
              <a:t> راه حل ساده و زیبایی ارائه کرده است.</a:t>
            </a:r>
          </a:p>
        </p:txBody>
      </p:sp>
      <p:sp>
        <p:nvSpPr>
          <p:cNvPr id="2" name="Slide Number Placeholder 1"/>
          <p:cNvSpPr>
            <a:spLocks noGrp="1"/>
          </p:cNvSpPr>
          <p:nvPr>
            <p:ph type="sldNum" sz="quarter" idx="12"/>
          </p:nvPr>
        </p:nvSpPr>
        <p:spPr/>
        <p:txBody>
          <a:bodyPr/>
          <a:lstStyle/>
          <a:p>
            <a:fld id="{B6F15528-21DE-4FAA-801E-634DDDAF4B2B}" type="slidenum">
              <a:rPr lang="en-US" smtClean="0"/>
              <a:pPr/>
              <a:t>34</a:t>
            </a:fld>
            <a:endParaRPr lang="en-US" dirty="0"/>
          </a:p>
        </p:txBody>
      </p:sp>
    </p:spTree>
    <p:extLst>
      <p:ext uri="{BB962C8B-B14F-4D97-AF65-F5344CB8AC3E}">
        <p14:creationId xmlns:p14="http://schemas.microsoft.com/office/powerpoint/2010/main" val="403433594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37895">
                                            <p:txEl>
                                              <p:pRg st="0" end="0"/>
                                            </p:txEl>
                                          </p:spTgt>
                                        </p:tgtEl>
                                        <p:attrNameLst>
                                          <p:attrName>style.visibility</p:attrName>
                                        </p:attrNameLst>
                                      </p:cBhvr>
                                      <p:to>
                                        <p:strVal val="visible"/>
                                      </p:to>
                                    </p:set>
                                    <p:animEffect transition="in" filter="randombar(horizontal)">
                                      <p:cBhvr>
                                        <p:cTn id="32" dur="500"/>
                                        <p:tgtEl>
                                          <p:spTgt spid="378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7" grpId="0" animBg="1"/>
      <p:bldP spid="37895" grpId="0" build="p"/>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انحصار متقابل: </a:t>
            </a:r>
            <a:r>
              <a:rPr lang="fa-IR" sz="4000" dirty="0"/>
              <a:t>پشتيباني سخت </a:t>
            </a:r>
            <a:r>
              <a:rPr lang="fa-IR" sz="4000" dirty="0" smtClean="0"/>
              <a:t>افزاري</a:t>
            </a:r>
            <a:endParaRPr lang="en-US" sz="4000" dirty="0"/>
          </a:p>
        </p:txBody>
      </p:sp>
      <p:sp>
        <p:nvSpPr>
          <p:cNvPr id="3" name="Content Placeholder 2"/>
          <p:cNvSpPr>
            <a:spLocks noGrp="1"/>
          </p:cNvSpPr>
          <p:nvPr>
            <p:ph idx="1"/>
          </p:nvPr>
        </p:nvSpPr>
        <p:spPr/>
        <p:txBody>
          <a:bodyPr/>
          <a:lstStyle/>
          <a:p>
            <a:pPr marL="0" indent="0">
              <a:buNone/>
            </a:pPr>
            <a:r>
              <a:rPr lang="fa-IR" dirty="0"/>
              <a:t>تعدادي الگوريتم نرم افزاري براي اِعمال انحصار متقابل وجود دارند كه يكي از آن ها الگوريتم دِكر است</a:t>
            </a:r>
            <a:r>
              <a:rPr lang="fa-IR" dirty="0" smtClean="0"/>
              <a:t>. روش </a:t>
            </a:r>
            <a:r>
              <a:rPr lang="fa-IR" dirty="0"/>
              <a:t>نرم افزاري</a:t>
            </a:r>
            <a:r>
              <a:rPr lang="fa-IR" dirty="0" smtClean="0"/>
              <a:t>، </a:t>
            </a:r>
            <a:r>
              <a:rPr lang="fa-IR" dirty="0" smtClean="0">
                <a:solidFill>
                  <a:srgbClr val="C00000"/>
                </a:solidFill>
              </a:rPr>
              <a:t>سربار پردازش </a:t>
            </a:r>
            <a:r>
              <a:rPr lang="fa-IR" dirty="0">
                <a:solidFill>
                  <a:srgbClr val="C00000"/>
                </a:solidFill>
              </a:rPr>
              <a:t>زيادي </a:t>
            </a:r>
            <a:r>
              <a:rPr lang="fa-IR" dirty="0"/>
              <a:t>دارد </a:t>
            </a:r>
            <a:r>
              <a:rPr lang="fa-IR" dirty="0" smtClean="0"/>
              <a:t>و </a:t>
            </a:r>
            <a:r>
              <a:rPr lang="fa-IR" dirty="0" smtClean="0">
                <a:solidFill>
                  <a:srgbClr val="C00000"/>
                </a:solidFill>
              </a:rPr>
              <a:t>احتمال </a:t>
            </a:r>
            <a:r>
              <a:rPr lang="fa-IR" dirty="0">
                <a:solidFill>
                  <a:srgbClr val="C00000"/>
                </a:solidFill>
              </a:rPr>
              <a:t>خطاي منطقي</a:t>
            </a:r>
            <a:r>
              <a:rPr lang="fa-IR" dirty="0"/>
              <a:t> </a:t>
            </a:r>
            <a:r>
              <a:rPr lang="fa-IR" dirty="0" smtClean="0"/>
              <a:t>نيز زياد </a:t>
            </a:r>
            <a:r>
              <a:rPr lang="fa-IR" dirty="0"/>
              <a:t>است</a:t>
            </a:r>
            <a:r>
              <a:rPr lang="fa-IR" dirty="0" smtClean="0"/>
              <a:t>.</a:t>
            </a:r>
          </a:p>
          <a:p>
            <a:endParaRPr lang="en-US" dirty="0"/>
          </a:p>
          <a:p>
            <a:pPr marL="0" indent="0">
              <a:buNone/>
            </a:pPr>
            <a:r>
              <a:rPr lang="fa-IR" dirty="0"/>
              <a:t>در اين بخش به روش هاي سخت افزاري انحصار متقابل مي پردازيم.</a:t>
            </a:r>
            <a:endParaRPr lang="en-US" dirty="0"/>
          </a:p>
          <a:p>
            <a:pPr marL="777240" lvl="1" indent="-457200">
              <a:buFont typeface="+mj-lt"/>
              <a:buAutoNum type="arabicPeriod"/>
            </a:pPr>
            <a:r>
              <a:rPr lang="fa-IR" dirty="0"/>
              <a:t> غيرفعال كردن وقفه</a:t>
            </a:r>
            <a:endParaRPr lang="en-US" dirty="0"/>
          </a:p>
          <a:p>
            <a:pPr marL="777240" lvl="1" indent="-457200">
              <a:buFont typeface="+mj-lt"/>
              <a:buAutoNum type="arabicPeriod"/>
            </a:pPr>
            <a:r>
              <a:rPr lang="fa-IR" dirty="0"/>
              <a:t> دستورالعمل هاي ويژه ماشين</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35</a:t>
            </a:fld>
            <a:endParaRPr lang="en-US"/>
          </a:p>
        </p:txBody>
      </p:sp>
    </p:spTree>
    <p:extLst>
      <p:ext uri="{BB962C8B-B14F-4D97-AF65-F5344CB8AC3E}">
        <p14:creationId xmlns:p14="http://schemas.microsoft.com/office/powerpoint/2010/main" val="107283456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0" dur="500"/>
                                        <p:tgtEl>
                                          <p:spTgt spid="3">
                                            <p:txEl>
                                              <p:pRg st="3" end="3"/>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انحصار متقابل: </a:t>
            </a:r>
            <a:r>
              <a:rPr lang="fa-IR" sz="4000" dirty="0"/>
              <a:t>پشتيباني سخت </a:t>
            </a:r>
            <a:r>
              <a:rPr lang="fa-IR" sz="4000" dirty="0" smtClean="0"/>
              <a:t>افزاري</a:t>
            </a:r>
            <a:endParaRPr lang="en-US" sz="4000" dirty="0"/>
          </a:p>
        </p:txBody>
      </p:sp>
      <p:sp>
        <p:nvSpPr>
          <p:cNvPr id="3" name="Content Placeholder 2"/>
          <p:cNvSpPr>
            <a:spLocks noGrp="1"/>
          </p:cNvSpPr>
          <p:nvPr>
            <p:ph idx="1"/>
          </p:nvPr>
        </p:nvSpPr>
        <p:spPr>
          <a:xfrm>
            <a:off x="381000" y="1676400"/>
            <a:ext cx="8305800" cy="4419600"/>
          </a:xfrm>
        </p:spPr>
        <p:txBody>
          <a:bodyPr>
            <a:normAutofit fontScale="77500" lnSpcReduction="20000"/>
          </a:bodyPr>
          <a:lstStyle/>
          <a:p>
            <a:pPr marL="0" indent="0" algn="just">
              <a:buNone/>
            </a:pPr>
            <a:r>
              <a:rPr lang="fa-IR" sz="3100" b="1" u="sng" dirty="0" smtClean="0"/>
              <a:t>غيرفعال </a:t>
            </a:r>
            <a:r>
              <a:rPr lang="fa-IR" sz="3100" b="1" u="sng" dirty="0"/>
              <a:t>كردن وقفه</a:t>
            </a:r>
            <a:endParaRPr lang="en-US" sz="3100" b="1" u="sng" dirty="0"/>
          </a:p>
          <a:p>
            <a:pPr marL="0" indent="0" algn="just">
              <a:lnSpc>
                <a:spcPct val="130000"/>
              </a:lnSpc>
              <a:spcBef>
                <a:spcPct val="50000"/>
              </a:spcBef>
              <a:buNone/>
              <a:defRPr/>
            </a:pPr>
            <a:r>
              <a:rPr lang="fa-IR" dirty="0" smtClean="0"/>
              <a:t>در </a:t>
            </a:r>
            <a:r>
              <a:rPr lang="fa-IR" dirty="0"/>
              <a:t>ماشين تك پردازنده اي</a:t>
            </a:r>
            <a:r>
              <a:rPr lang="fa-IR" dirty="0" smtClean="0"/>
              <a:t>، فرآيندهاي </a:t>
            </a:r>
            <a:r>
              <a:rPr lang="fa-IR" dirty="0"/>
              <a:t>همزمان نمي توانند همپوشاني داشته باشند، بلكه فقط مي توانند در بين هم اجرا شوند. علاوه بر اين، يك فرآيند تا زماني كه سرويسي از سيستم عامل </a:t>
            </a:r>
            <a:r>
              <a:rPr lang="fa-IR" dirty="0" smtClean="0"/>
              <a:t>را فراخواني </a:t>
            </a:r>
            <a:r>
              <a:rPr lang="fa-IR" dirty="0"/>
              <a:t>نكرد </a:t>
            </a:r>
            <a:r>
              <a:rPr lang="fa-IR" dirty="0" smtClean="0"/>
              <a:t>يا دچار </a:t>
            </a:r>
            <a:r>
              <a:rPr lang="fa-IR" dirty="0"/>
              <a:t>وقفه نشد</a:t>
            </a:r>
            <a:r>
              <a:rPr lang="fa-IR" dirty="0" smtClean="0"/>
              <a:t>، به </a:t>
            </a:r>
            <a:r>
              <a:rPr lang="fa-IR" dirty="0"/>
              <a:t>اجرايش ادامه مي دهد</a:t>
            </a:r>
            <a:r>
              <a:rPr lang="fa-IR" dirty="0" smtClean="0"/>
              <a:t>. بنابراين، براي </a:t>
            </a:r>
            <a:r>
              <a:rPr lang="fa-IR" dirty="0"/>
              <a:t>تضمين انحصار متقابل، كافي است از مواجه شدن فرآيند با وقفه جلوگيري به عمل آيد</a:t>
            </a:r>
            <a:r>
              <a:rPr lang="fa-IR" dirty="0" smtClean="0"/>
              <a:t>.</a:t>
            </a:r>
          </a:p>
          <a:p>
            <a:pPr marL="0" indent="0" algn="just" rtl="0">
              <a:spcBef>
                <a:spcPct val="50000"/>
              </a:spcBef>
              <a:buNone/>
              <a:defRPr/>
            </a:pPr>
            <a:r>
              <a:rPr lang="en-US" dirty="0" smtClean="0"/>
              <a:t>while (true)</a:t>
            </a:r>
          </a:p>
          <a:p>
            <a:pPr marL="320040" lvl="1" indent="0" algn="just" rtl="0">
              <a:spcBef>
                <a:spcPct val="50000"/>
              </a:spcBef>
              <a:buNone/>
              <a:defRPr/>
            </a:pPr>
            <a:r>
              <a:rPr lang="en-US" dirty="0" smtClean="0"/>
              <a:t>{</a:t>
            </a:r>
          </a:p>
          <a:p>
            <a:pPr marL="320040" lvl="1" indent="0" algn="just" rtl="0">
              <a:spcBef>
                <a:spcPct val="50000"/>
              </a:spcBef>
              <a:buNone/>
              <a:defRPr/>
            </a:pPr>
            <a:r>
              <a:rPr lang="en-US" dirty="0" smtClean="0"/>
              <a:t>/* disable interruption */ ;</a:t>
            </a:r>
          </a:p>
          <a:p>
            <a:pPr marL="320040" lvl="1" indent="0" algn="just" rtl="0">
              <a:spcBef>
                <a:spcPct val="50000"/>
              </a:spcBef>
              <a:buNone/>
              <a:defRPr/>
            </a:pPr>
            <a:r>
              <a:rPr lang="en-US" b="1" dirty="0" smtClean="0">
                <a:solidFill>
                  <a:srgbClr val="C00000"/>
                </a:solidFill>
              </a:rPr>
              <a:t>/* critical section */ ;</a:t>
            </a:r>
          </a:p>
          <a:p>
            <a:pPr marL="320040" lvl="1" indent="0" algn="just" rtl="0">
              <a:spcBef>
                <a:spcPct val="50000"/>
              </a:spcBef>
              <a:buNone/>
              <a:defRPr/>
            </a:pPr>
            <a:r>
              <a:rPr lang="en-US" dirty="0" smtClean="0"/>
              <a:t>/* enable </a:t>
            </a:r>
            <a:r>
              <a:rPr lang="en-US" dirty="0"/>
              <a:t>interruption */ </a:t>
            </a:r>
            <a:r>
              <a:rPr lang="en-US" dirty="0" smtClean="0"/>
              <a:t>;</a:t>
            </a:r>
          </a:p>
          <a:p>
            <a:pPr marL="320040" lvl="1" indent="0" algn="just" rtl="0">
              <a:spcBef>
                <a:spcPct val="50000"/>
              </a:spcBef>
              <a:buNone/>
              <a:defRPr/>
            </a:pPr>
            <a:r>
              <a:rPr lang="en-US" dirty="0" smtClean="0"/>
              <a:t>/* remainder */ ;</a:t>
            </a:r>
          </a:p>
          <a:p>
            <a:pPr marL="320040" lvl="1" indent="0" algn="just" rtl="0">
              <a:spcBef>
                <a:spcPct val="50000"/>
              </a:spcBef>
              <a:buNone/>
              <a:defRPr/>
            </a:pPr>
            <a:r>
              <a:rPr lang="en-US"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36</a:t>
            </a:fld>
            <a:endParaRPr lang="en-US"/>
          </a:p>
        </p:txBody>
      </p:sp>
      <p:sp>
        <p:nvSpPr>
          <p:cNvPr id="5" name="TextBox 4"/>
          <p:cNvSpPr txBox="1"/>
          <p:nvPr/>
        </p:nvSpPr>
        <p:spPr>
          <a:xfrm>
            <a:off x="5176612" y="4038600"/>
            <a:ext cx="3102196" cy="1754326"/>
          </a:xfrm>
          <a:prstGeom prst="rect">
            <a:avLst/>
          </a:prstGeom>
          <a:solidFill>
            <a:srgbClr val="FFFF99"/>
          </a:solidFill>
        </p:spPr>
        <p:txBody>
          <a:bodyPr wrap="none" rtlCol="0">
            <a:spAutoFit/>
          </a:bodyPr>
          <a:lstStyle/>
          <a:p>
            <a:pPr algn="r" rtl="1"/>
            <a:r>
              <a:rPr lang="fa-IR" b="1" u="sng" dirty="0" smtClean="0">
                <a:cs typeface="B Nazanin" pitchFamily="2" charset="-78"/>
              </a:rPr>
              <a:t>مزیت:</a:t>
            </a:r>
          </a:p>
          <a:p>
            <a:pPr algn="r" rtl="1"/>
            <a:r>
              <a:rPr lang="fa-IR" dirty="0" smtClean="0">
                <a:cs typeface="B Nazanin" pitchFamily="2" charset="-78"/>
              </a:rPr>
              <a:t>انحصار متقابل ضمانت می شود.</a:t>
            </a:r>
          </a:p>
          <a:p>
            <a:pPr algn="r" rtl="1"/>
            <a:endParaRPr lang="fa-IR" dirty="0" smtClean="0">
              <a:cs typeface="B Nazanin" pitchFamily="2" charset="-78"/>
            </a:endParaRPr>
          </a:p>
          <a:p>
            <a:pPr algn="r" rtl="1"/>
            <a:r>
              <a:rPr lang="fa-IR" b="1" u="sng" dirty="0" smtClean="0">
                <a:cs typeface="B Nazanin" pitchFamily="2" charset="-78"/>
              </a:rPr>
              <a:t>معایب:</a:t>
            </a:r>
          </a:p>
          <a:p>
            <a:pPr algn="r" rtl="1"/>
            <a:r>
              <a:rPr lang="fa-IR" dirty="0" smtClean="0">
                <a:cs typeface="B Nazanin" pitchFamily="2" charset="-78"/>
              </a:rPr>
              <a:t>کارایی پردازنده کاهش می یابد.</a:t>
            </a:r>
          </a:p>
          <a:p>
            <a:pPr algn="r" rtl="1"/>
            <a:r>
              <a:rPr lang="fa-IR" dirty="0" smtClean="0">
                <a:cs typeface="B Nazanin" pitchFamily="2" charset="-78"/>
              </a:rPr>
              <a:t>در معماری چند پردازنده ای کار نمی کند.</a:t>
            </a:r>
            <a:endParaRPr lang="en-US" dirty="0">
              <a:cs typeface="B Nazanin" pitchFamily="2" charset="-78"/>
            </a:endParaRPr>
          </a:p>
        </p:txBody>
      </p:sp>
    </p:spTree>
    <p:extLst>
      <p:ext uri="{BB962C8B-B14F-4D97-AF65-F5344CB8AC3E}">
        <p14:creationId xmlns:p14="http://schemas.microsoft.com/office/powerpoint/2010/main" val="80855092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انحصار متقابل: </a:t>
            </a:r>
            <a:r>
              <a:rPr lang="fa-IR" sz="4000" dirty="0"/>
              <a:t>پشتيباني سخت </a:t>
            </a:r>
            <a:r>
              <a:rPr lang="fa-IR" sz="4000" dirty="0" smtClean="0"/>
              <a:t>افزاري</a:t>
            </a:r>
            <a:endParaRPr lang="en-US" sz="4000" dirty="0"/>
          </a:p>
        </p:txBody>
      </p:sp>
      <p:sp>
        <p:nvSpPr>
          <p:cNvPr id="3" name="Content Placeholder 2"/>
          <p:cNvSpPr>
            <a:spLocks noGrp="1"/>
          </p:cNvSpPr>
          <p:nvPr>
            <p:ph idx="1"/>
          </p:nvPr>
        </p:nvSpPr>
        <p:spPr>
          <a:xfrm>
            <a:off x="457200" y="1676400"/>
            <a:ext cx="8153400" cy="4419600"/>
          </a:xfrm>
        </p:spPr>
        <p:txBody>
          <a:bodyPr/>
          <a:lstStyle/>
          <a:p>
            <a:pPr marL="0" indent="0" algn="just">
              <a:lnSpc>
                <a:spcPct val="150000"/>
              </a:lnSpc>
              <a:buNone/>
            </a:pPr>
            <a:r>
              <a:rPr lang="fa-IR" b="1" u="sng" dirty="0" smtClean="0"/>
              <a:t>دستورالعمل </a:t>
            </a:r>
            <a:r>
              <a:rPr lang="fa-IR" b="1" u="sng" dirty="0"/>
              <a:t>هاي ويژه ماشين</a:t>
            </a:r>
            <a:endParaRPr lang="en-US" b="1" u="sng" dirty="0"/>
          </a:p>
          <a:p>
            <a:pPr marL="0" indent="0" algn="just">
              <a:lnSpc>
                <a:spcPct val="150000"/>
              </a:lnSpc>
              <a:buNone/>
            </a:pPr>
            <a:r>
              <a:rPr lang="fa-IR" dirty="0"/>
              <a:t>همان </a:t>
            </a:r>
            <a:r>
              <a:rPr lang="fa-IR" dirty="0" smtClean="0"/>
              <a:t>طور كه </a:t>
            </a:r>
            <a:r>
              <a:rPr lang="fa-IR" dirty="0"/>
              <a:t>گفته شد</a:t>
            </a:r>
            <a:r>
              <a:rPr lang="fa-IR" dirty="0" smtClean="0"/>
              <a:t>، در سطح </a:t>
            </a:r>
            <a:r>
              <a:rPr lang="fa-IR" dirty="0"/>
              <a:t>سخت افزار</a:t>
            </a:r>
            <a:r>
              <a:rPr lang="fa-IR" dirty="0" smtClean="0"/>
              <a:t>، در هر </a:t>
            </a:r>
            <a:r>
              <a:rPr lang="fa-IR" dirty="0"/>
              <a:t>زمان فقط يك فرآيند مي تواند به محلي </a:t>
            </a:r>
            <a:r>
              <a:rPr lang="fa-IR" dirty="0" smtClean="0"/>
              <a:t>از حافظه </a:t>
            </a:r>
            <a:r>
              <a:rPr lang="fa-IR" dirty="0"/>
              <a:t>دستيابي داشته باشد</a:t>
            </a:r>
            <a:r>
              <a:rPr lang="fa-IR" dirty="0" smtClean="0"/>
              <a:t>. </a:t>
            </a:r>
          </a:p>
          <a:p>
            <a:pPr marL="0" indent="0" algn="just">
              <a:lnSpc>
                <a:spcPct val="150000"/>
              </a:lnSpc>
              <a:buNone/>
            </a:pPr>
            <a:r>
              <a:rPr lang="fa-IR" dirty="0" smtClean="0"/>
              <a:t>با توجه </a:t>
            </a:r>
            <a:r>
              <a:rPr lang="fa-IR" dirty="0"/>
              <a:t>به اين موضوع</a:t>
            </a:r>
            <a:r>
              <a:rPr lang="fa-IR" dirty="0" smtClean="0"/>
              <a:t>، طراحان </a:t>
            </a:r>
            <a:r>
              <a:rPr lang="fa-IR" dirty="0"/>
              <a:t>پردازنده چندين دستورالعمل ماشين را پيشنهاد كردند كه دو </a:t>
            </a:r>
            <a:r>
              <a:rPr lang="fa-IR" dirty="0" smtClean="0"/>
              <a:t>عمل (</a:t>
            </a:r>
            <a:r>
              <a:rPr lang="fa-IR" dirty="0"/>
              <a:t>مثل خواندن </a:t>
            </a:r>
            <a:r>
              <a:rPr lang="fa-IR" dirty="0" smtClean="0"/>
              <a:t>و نوشتن يا خواندن و تست </a:t>
            </a:r>
            <a:r>
              <a:rPr lang="fa-IR" dirty="0"/>
              <a:t>كردن يك محل حافظه) را در يك چرخه واكشي دستورالعمل به طور يكپارچه </a:t>
            </a:r>
            <a:r>
              <a:rPr lang="fa-IR" dirty="0" smtClean="0"/>
              <a:t>و تفکیک ناپذیر انجام </a:t>
            </a:r>
            <a:r>
              <a:rPr lang="fa-IR" dirty="0"/>
              <a:t>مي دهند</a:t>
            </a:r>
            <a:r>
              <a:rPr lang="fa-IR" dirty="0" smtClean="0"/>
              <a:t>. و در معرض دخالت دستورالعمل های دیگر نیستند.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37</a:t>
            </a:fld>
            <a:endParaRPr lang="en-US"/>
          </a:p>
        </p:txBody>
      </p:sp>
    </p:spTree>
    <p:extLst>
      <p:ext uri="{BB962C8B-B14F-4D97-AF65-F5344CB8AC3E}">
        <p14:creationId xmlns:p14="http://schemas.microsoft.com/office/powerpoint/2010/main" val="808550929"/>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1524000"/>
            <a:ext cx="7543800" cy="1066800"/>
          </a:xfrm>
        </p:spPr>
        <p:txBody>
          <a:bodyPr/>
          <a:lstStyle/>
          <a:p>
            <a:r>
              <a:rPr lang="fa-IR" sz="3200" dirty="0"/>
              <a:t> دستورالعمل تست و </a:t>
            </a:r>
            <a:r>
              <a:rPr lang="fa-IR" sz="3200" dirty="0" smtClean="0"/>
              <a:t>مقداردادن</a:t>
            </a:r>
            <a:endParaRPr lang="en-US" sz="3200" dirty="0"/>
          </a:p>
        </p:txBody>
      </p:sp>
      <p:sp>
        <p:nvSpPr>
          <p:cNvPr id="3" name="Content Placeholder 2"/>
          <p:cNvSpPr>
            <a:spLocks noGrp="1"/>
          </p:cNvSpPr>
          <p:nvPr>
            <p:ph idx="1"/>
          </p:nvPr>
        </p:nvSpPr>
        <p:spPr>
          <a:xfrm>
            <a:off x="2590800" y="2362200"/>
            <a:ext cx="6400800" cy="3692524"/>
          </a:xfrm>
        </p:spPr>
        <p:txBody>
          <a:bodyPr>
            <a:normAutofit/>
          </a:bodyPr>
          <a:lstStyle/>
          <a:p>
            <a:pPr marL="0" indent="0">
              <a:buNone/>
            </a:pPr>
            <a:r>
              <a:rPr lang="fa-IR" sz="2000" dirty="0"/>
              <a:t>دستورالعمل تست و مقداردادن مي تواند به صورت </a:t>
            </a:r>
            <a:r>
              <a:rPr lang="fa-IR" sz="2000" dirty="0" smtClean="0"/>
              <a:t>روبرو تعريف </a:t>
            </a:r>
            <a:r>
              <a:rPr lang="fa-IR" sz="2000" dirty="0"/>
              <a:t>شود</a:t>
            </a:r>
            <a:r>
              <a:rPr lang="fa-IR" sz="2000" dirty="0" smtClean="0"/>
              <a:t>:</a:t>
            </a:r>
          </a:p>
          <a:p>
            <a:pPr marL="0" indent="0">
              <a:buNone/>
            </a:pPr>
            <a:endParaRPr lang="fa-IR" sz="2000" dirty="0" smtClean="0"/>
          </a:p>
          <a:p>
            <a:pPr marL="0" indent="0">
              <a:buNone/>
            </a:pPr>
            <a:r>
              <a:rPr lang="fa-IR" sz="2000" dirty="0" smtClean="0"/>
              <a:t>این دستورالعمل مقدار نشانوند خود </a:t>
            </a:r>
            <a:r>
              <a:rPr lang="en-US" sz="2000" dirty="0" smtClean="0"/>
              <a:t>(i)</a:t>
            </a:r>
            <a:r>
              <a:rPr lang="fa-IR" sz="2000" dirty="0" smtClean="0"/>
              <a:t> را آزمایش می کند.</a:t>
            </a:r>
          </a:p>
          <a:p>
            <a:pPr marL="0" indent="0">
              <a:buNone/>
            </a:pPr>
            <a:r>
              <a:rPr lang="fa-IR" sz="2000" dirty="0" smtClean="0"/>
              <a:t>اگر </a:t>
            </a:r>
            <a:r>
              <a:rPr lang="en-US" sz="2000" dirty="0" smtClean="0"/>
              <a:t>0</a:t>
            </a:r>
            <a:r>
              <a:rPr lang="fa-IR" sz="2000" dirty="0" smtClean="0"/>
              <a:t> باشد، مقدار </a:t>
            </a:r>
            <a:r>
              <a:rPr lang="en-US" sz="2000" dirty="0" smtClean="0"/>
              <a:t>1</a:t>
            </a:r>
            <a:r>
              <a:rPr lang="fa-IR" sz="2000" dirty="0" smtClean="0"/>
              <a:t> را در آن گذاشته و </a:t>
            </a:r>
            <a:r>
              <a:rPr lang="en-US" sz="2000" dirty="0" smtClean="0"/>
              <a:t>true</a:t>
            </a:r>
            <a:r>
              <a:rPr lang="fa-IR" sz="2000" dirty="0" smtClean="0"/>
              <a:t> را بر می گرداند.</a:t>
            </a:r>
          </a:p>
          <a:p>
            <a:pPr marL="0" indent="0">
              <a:buNone/>
            </a:pPr>
            <a:r>
              <a:rPr lang="fa-IR" sz="2000" dirty="0" smtClean="0"/>
              <a:t>در غیر این صورت مقدار نشانوند تغییر داده نشده و </a:t>
            </a:r>
            <a:r>
              <a:rPr lang="en-US" sz="2000" dirty="0" smtClean="0"/>
              <a:t>false</a:t>
            </a:r>
            <a:r>
              <a:rPr lang="fa-IR" sz="2000" dirty="0" smtClean="0"/>
              <a:t> را بر می گرداند.</a:t>
            </a:r>
          </a:p>
          <a:p>
            <a:pPr marL="0" indent="0">
              <a:buNone/>
            </a:pPr>
            <a:r>
              <a:rPr lang="fa-IR" sz="2000" dirty="0" smtClean="0"/>
              <a:t>کل این عمل بصورت تجزیه ناپذیر انجام می گردد. بنابراین در معرض وقفه نیست.</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38</a:t>
            </a:fld>
            <a:endParaRPr lang="en-US"/>
          </a:p>
        </p:txBody>
      </p:sp>
      <p:sp>
        <p:nvSpPr>
          <p:cNvPr id="5" name="Text Box 6"/>
          <p:cNvSpPr txBox="1">
            <a:spLocks noChangeArrowheads="1"/>
          </p:cNvSpPr>
          <p:nvPr/>
        </p:nvSpPr>
        <p:spPr bwMode="auto">
          <a:xfrm>
            <a:off x="152400" y="2677886"/>
            <a:ext cx="2438400" cy="3387725"/>
          </a:xfrm>
          <a:prstGeom prst="rect">
            <a:avLst/>
          </a:prstGeom>
          <a:solidFill>
            <a:srgbClr val="FFFF99"/>
          </a:solidFill>
          <a:ln>
            <a:noFill/>
          </a:ln>
          <a:effectLst/>
          <a:extLst/>
        </p:spPr>
        <p:txBody>
          <a:bodyPr wrap="square">
            <a:spAutoFit/>
          </a:bodyPr>
          <a:lstStyle/>
          <a:p>
            <a:pPr algn="l">
              <a:defRPr/>
            </a:pPr>
            <a:r>
              <a:rPr lang="en-US" b="1" dirty="0" err="1"/>
              <a:t>boolean</a:t>
            </a:r>
            <a:r>
              <a:rPr lang="en-US" dirty="0"/>
              <a:t> </a:t>
            </a:r>
            <a:r>
              <a:rPr lang="en-US" dirty="0" err="1"/>
              <a:t>testset</a:t>
            </a:r>
            <a:r>
              <a:rPr lang="en-US" dirty="0"/>
              <a:t>  (</a:t>
            </a:r>
            <a:r>
              <a:rPr lang="en-US" dirty="0" err="1"/>
              <a:t>int</a:t>
            </a:r>
            <a:r>
              <a:rPr lang="en-US" dirty="0"/>
              <a:t> i)</a:t>
            </a:r>
          </a:p>
          <a:p>
            <a:pPr algn="l">
              <a:defRPr/>
            </a:pPr>
            <a:r>
              <a:rPr lang="en-US" dirty="0"/>
              <a:t>{</a:t>
            </a:r>
          </a:p>
          <a:p>
            <a:pPr algn="l">
              <a:defRPr/>
            </a:pPr>
            <a:r>
              <a:rPr lang="en-US" dirty="0"/>
              <a:t>  </a:t>
            </a:r>
            <a:r>
              <a:rPr lang="en-US" b="1" dirty="0"/>
              <a:t>if</a:t>
            </a:r>
            <a:r>
              <a:rPr lang="en-US" dirty="0"/>
              <a:t>  (i  ==  0)</a:t>
            </a:r>
          </a:p>
          <a:p>
            <a:pPr algn="l">
              <a:defRPr/>
            </a:pPr>
            <a:r>
              <a:rPr lang="en-US" dirty="0"/>
              <a:t>  {</a:t>
            </a:r>
          </a:p>
          <a:p>
            <a:pPr algn="l">
              <a:defRPr/>
            </a:pPr>
            <a:r>
              <a:rPr lang="en-US" dirty="0"/>
              <a:t>    i = 1;</a:t>
            </a:r>
            <a:endParaRPr lang="en-US" b="1" dirty="0"/>
          </a:p>
          <a:p>
            <a:pPr algn="l">
              <a:defRPr/>
            </a:pPr>
            <a:r>
              <a:rPr lang="en-US" b="1" dirty="0"/>
              <a:t>    return</a:t>
            </a:r>
            <a:r>
              <a:rPr lang="en-US" dirty="0"/>
              <a:t>  true;</a:t>
            </a:r>
          </a:p>
          <a:p>
            <a:pPr algn="l">
              <a:defRPr/>
            </a:pPr>
            <a:r>
              <a:rPr lang="en-US" dirty="0"/>
              <a:t>  } </a:t>
            </a:r>
          </a:p>
          <a:p>
            <a:pPr algn="l">
              <a:defRPr/>
            </a:pPr>
            <a:r>
              <a:rPr lang="en-US" dirty="0"/>
              <a:t>  </a:t>
            </a:r>
            <a:r>
              <a:rPr lang="en-US" b="1" dirty="0"/>
              <a:t>else </a:t>
            </a:r>
            <a:endParaRPr lang="en-US" dirty="0"/>
          </a:p>
          <a:p>
            <a:pPr algn="l">
              <a:defRPr/>
            </a:pPr>
            <a:r>
              <a:rPr lang="en-US" dirty="0"/>
              <a:t>  }</a:t>
            </a:r>
          </a:p>
          <a:p>
            <a:pPr algn="l">
              <a:defRPr/>
            </a:pPr>
            <a:r>
              <a:rPr lang="en-US" dirty="0"/>
              <a:t>    </a:t>
            </a:r>
            <a:r>
              <a:rPr lang="en-US" b="1" dirty="0"/>
              <a:t>return</a:t>
            </a:r>
            <a:r>
              <a:rPr lang="en-US" dirty="0"/>
              <a:t>  false;</a:t>
            </a:r>
          </a:p>
          <a:p>
            <a:pPr algn="l">
              <a:defRPr/>
            </a:pPr>
            <a:r>
              <a:rPr lang="en-US" dirty="0"/>
              <a:t>  }</a:t>
            </a:r>
          </a:p>
          <a:p>
            <a:pPr algn="l">
              <a:defRPr/>
            </a:pPr>
            <a:r>
              <a:rPr lang="en-US" dirty="0"/>
              <a:t>}</a:t>
            </a:r>
          </a:p>
        </p:txBody>
      </p:sp>
      <p:sp>
        <p:nvSpPr>
          <p:cNvPr id="6" name="Rectangle 5"/>
          <p:cNvSpPr/>
          <p:nvPr/>
        </p:nvSpPr>
        <p:spPr>
          <a:xfrm>
            <a:off x="0" y="685800"/>
            <a:ext cx="8991600" cy="523220"/>
          </a:xfrm>
          <a:prstGeom prst="rect">
            <a:avLst/>
          </a:prstGeom>
        </p:spPr>
        <p:txBody>
          <a:bodyPr wrap="square">
            <a:spAutoFit/>
          </a:bodyPr>
          <a:lstStyle/>
          <a:p>
            <a:pPr algn="r" rtl="1"/>
            <a:r>
              <a:rPr lang="fa-IR" sz="2800" b="1" dirty="0">
                <a:cs typeface="B Nazanin" pitchFamily="2" charset="-78"/>
              </a:rPr>
              <a:t>انحصار متقابل: پشتيباني سخت </a:t>
            </a:r>
            <a:r>
              <a:rPr lang="fa-IR" sz="2800" b="1" dirty="0" smtClean="0">
                <a:cs typeface="B Nazanin" pitchFamily="2" charset="-78"/>
              </a:rPr>
              <a:t>افزاري</a:t>
            </a:r>
            <a:r>
              <a:rPr lang="en-US" sz="2800" b="1" dirty="0" smtClean="0">
                <a:cs typeface="B Nazanin" pitchFamily="2" charset="-78"/>
              </a:rPr>
              <a:t> - </a:t>
            </a:r>
            <a:r>
              <a:rPr lang="fa-IR" sz="2800" b="1" dirty="0">
                <a:cs typeface="B Nazanin" pitchFamily="2" charset="-78"/>
              </a:rPr>
              <a:t>دستورالعمل هاي ويژه </a:t>
            </a:r>
            <a:r>
              <a:rPr lang="fa-IR" sz="2800" b="1" dirty="0" smtClean="0">
                <a:cs typeface="B Nazanin" pitchFamily="2" charset="-78"/>
              </a:rPr>
              <a:t>ماشين</a:t>
            </a:r>
            <a:endParaRPr lang="en-US" sz="2800" b="1" dirty="0">
              <a:cs typeface="B Nazanin" pitchFamily="2" charset="-78"/>
            </a:endParaRPr>
          </a:p>
        </p:txBody>
      </p:sp>
    </p:spTree>
    <p:extLst>
      <p:ext uri="{BB962C8B-B14F-4D97-AF65-F5344CB8AC3E}">
        <p14:creationId xmlns:p14="http://schemas.microsoft.com/office/powerpoint/2010/main" val="135771225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1086" y="457200"/>
            <a:ext cx="7304314" cy="533400"/>
          </a:xfrm>
        </p:spPr>
        <p:txBody>
          <a:bodyPr/>
          <a:lstStyle/>
          <a:p>
            <a:r>
              <a:rPr lang="fa-IR" sz="2800" dirty="0"/>
              <a:t> دستورالعمل تست و </a:t>
            </a:r>
            <a:r>
              <a:rPr lang="fa-IR" sz="2800" dirty="0" smtClean="0"/>
              <a:t>مقداردادن</a:t>
            </a:r>
            <a:endParaRPr lang="en-US" sz="2800" dirty="0"/>
          </a:p>
        </p:txBody>
      </p:sp>
      <p:sp>
        <p:nvSpPr>
          <p:cNvPr id="3" name="Content Placeholder 2"/>
          <p:cNvSpPr>
            <a:spLocks noGrp="1"/>
          </p:cNvSpPr>
          <p:nvPr>
            <p:ph idx="1"/>
          </p:nvPr>
        </p:nvSpPr>
        <p:spPr>
          <a:xfrm>
            <a:off x="3810000" y="1905000"/>
            <a:ext cx="5105400" cy="2514600"/>
          </a:xfrm>
        </p:spPr>
        <p:txBody>
          <a:bodyPr>
            <a:noAutofit/>
          </a:bodyPr>
          <a:lstStyle/>
          <a:p>
            <a:pPr marL="0" indent="0" algn="just">
              <a:lnSpc>
                <a:spcPct val="150000"/>
              </a:lnSpc>
              <a:buNone/>
            </a:pPr>
            <a:r>
              <a:rPr lang="fa-IR" sz="1600" dirty="0" smtClean="0"/>
              <a:t>معناي </a:t>
            </a:r>
            <a:r>
              <a:rPr lang="fa-IR" sz="1600" dirty="0"/>
              <a:t>ساختار (</a:t>
            </a:r>
            <a:r>
              <a:rPr lang="en-US" sz="1600" dirty="0"/>
              <a:t>P1, P2, … , </a:t>
            </a:r>
            <a:r>
              <a:rPr lang="en-US" sz="1600" dirty="0" err="1"/>
              <a:t>Pn</a:t>
            </a:r>
            <a:r>
              <a:rPr lang="fa-IR" sz="1600" dirty="0"/>
              <a:t>) </a:t>
            </a:r>
            <a:r>
              <a:rPr lang="en-US" sz="1600" dirty="0" err="1"/>
              <a:t>parbegin</a:t>
            </a:r>
            <a:r>
              <a:rPr lang="fa-IR" sz="1600" dirty="0"/>
              <a:t> چنين است</a:t>
            </a:r>
            <a:r>
              <a:rPr lang="fa-IR" sz="1600" dirty="0" smtClean="0"/>
              <a:t>:</a:t>
            </a:r>
          </a:p>
          <a:p>
            <a:pPr marL="605790" lvl="1" indent="-285750" algn="just">
              <a:lnSpc>
                <a:spcPct val="150000"/>
              </a:lnSpc>
            </a:pPr>
            <a:r>
              <a:rPr lang="fa-IR" sz="1400" dirty="0" smtClean="0"/>
              <a:t>اجراي </a:t>
            </a:r>
            <a:r>
              <a:rPr lang="fa-IR" sz="1400" dirty="0"/>
              <a:t>برنامه اصلي به تعويق مي </a:t>
            </a:r>
            <a:r>
              <a:rPr lang="fa-IR" sz="1400" dirty="0" smtClean="0"/>
              <a:t>افتد.</a:t>
            </a:r>
          </a:p>
          <a:p>
            <a:pPr marL="605790" lvl="1" indent="-285750" algn="just">
              <a:lnSpc>
                <a:spcPct val="150000"/>
              </a:lnSpc>
            </a:pPr>
            <a:r>
              <a:rPr lang="fa-IR" sz="1400" dirty="0" smtClean="0"/>
              <a:t> اجراي </a:t>
            </a:r>
            <a:r>
              <a:rPr lang="fa-IR" sz="1400" dirty="0"/>
              <a:t>همزمان رويه هاي </a:t>
            </a:r>
            <a:r>
              <a:rPr lang="en-US" sz="1400" dirty="0"/>
              <a:t>P1, P2, …, </a:t>
            </a:r>
            <a:r>
              <a:rPr lang="en-US" sz="1400" dirty="0" err="1"/>
              <a:t>Pn</a:t>
            </a:r>
            <a:r>
              <a:rPr lang="fa-IR" sz="1400" dirty="0"/>
              <a:t> آغاز مي شود</a:t>
            </a:r>
            <a:r>
              <a:rPr lang="fa-IR" sz="1400" dirty="0" smtClean="0"/>
              <a:t>. </a:t>
            </a:r>
          </a:p>
          <a:p>
            <a:pPr marL="605790" lvl="1" indent="-285750" algn="just">
              <a:lnSpc>
                <a:spcPct val="150000"/>
              </a:lnSpc>
            </a:pPr>
            <a:r>
              <a:rPr lang="fa-IR" sz="1400" dirty="0" smtClean="0"/>
              <a:t>وقتی </a:t>
            </a:r>
            <a:r>
              <a:rPr lang="en-US" sz="1400" dirty="0" smtClean="0"/>
              <a:t>P1</a:t>
            </a:r>
            <a:r>
              <a:rPr lang="en-US" sz="1400" dirty="0"/>
              <a:t>, P2, …, </a:t>
            </a:r>
            <a:r>
              <a:rPr lang="en-US" sz="1400" dirty="0" err="1" smtClean="0"/>
              <a:t>Pn</a:t>
            </a:r>
            <a:r>
              <a:rPr lang="fa-IR" sz="1400" dirty="0" smtClean="0"/>
              <a:t> خاتمه </a:t>
            </a:r>
            <a:r>
              <a:rPr lang="fa-IR" sz="1400" dirty="0"/>
              <a:t>يافتند، برنامه اصلي از سر گرفته مي شود</a:t>
            </a:r>
            <a:r>
              <a:rPr lang="fa-IR" sz="1400" dirty="0" smtClean="0"/>
              <a:t>.</a:t>
            </a:r>
          </a:p>
        </p:txBody>
      </p:sp>
      <p:sp>
        <p:nvSpPr>
          <p:cNvPr id="6" name="Rectangle 5"/>
          <p:cNvSpPr/>
          <p:nvPr/>
        </p:nvSpPr>
        <p:spPr>
          <a:xfrm>
            <a:off x="2590800" y="1447800"/>
            <a:ext cx="6324600" cy="646331"/>
          </a:xfrm>
          <a:prstGeom prst="rect">
            <a:avLst/>
          </a:prstGeom>
        </p:spPr>
        <p:txBody>
          <a:bodyPr wrap="square">
            <a:spAutoFit/>
          </a:bodyPr>
          <a:lstStyle/>
          <a:p>
            <a:pPr algn="just" rtl="1"/>
            <a:r>
              <a:rPr lang="fa-IR" dirty="0">
                <a:cs typeface="B Nazanin" pitchFamily="2" charset="-78"/>
              </a:rPr>
              <a:t>شکل زیر يك قرارداد </a:t>
            </a:r>
            <a:r>
              <a:rPr lang="fa-IR" dirty="0" smtClean="0">
                <a:cs typeface="B Nazanin" pitchFamily="2" charset="-78"/>
              </a:rPr>
              <a:t>انحصار متقابل </a:t>
            </a:r>
            <a:r>
              <a:rPr lang="fa-IR" dirty="0">
                <a:cs typeface="B Nazanin" pitchFamily="2" charset="-78"/>
              </a:rPr>
              <a:t>را با استفاده از اين دستورالعمل نشان مي دهد.</a:t>
            </a:r>
          </a:p>
          <a:p>
            <a:pPr algn="just" rtl="1"/>
            <a:r>
              <a:rPr lang="fa-IR" dirty="0">
                <a:cs typeface="B Nazanin" pitchFamily="2" charset="-78"/>
              </a:rPr>
              <a:t> </a:t>
            </a:r>
          </a:p>
        </p:txBody>
      </p:sp>
      <p:sp>
        <p:nvSpPr>
          <p:cNvPr id="7" name="Rectangle 6"/>
          <p:cNvSpPr/>
          <p:nvPr/>
        </p:nvSpPr>
        <p:spPr>
          <a:xfrm>
            <a:off x="141514" y="4648200"/>
            <a:ext cx="8926286" cy="2169825"/>
          </a:xfrm>
          <a:prstGeom prst="rect">
            <a:avLst/>
          </a:prstGeom>
          <a:solidFill>
            <a:schemeClr val="bg1"/>
          </a:solidFill>
        </p:spPr>
        <p:txBody>
          <a:bodyPr wrap="square">
            <a:spAutoFit/>
          </a:bodyPr>
          <a:lstStyle/>
          <a:p>
            <a:pPr marL="285750" indent="-285750" algn="just" rtl="1">
              <a:lnSpc>
                <a:spcPct val="150000"/>
              </a:lnSpc>
              <a:buFont typeface="Arial" pitchFamily="34" charset="0"/>
              <a:buChar char="•"/>
              <a:defRPr/>
            </a:pPr>
            <a:r>
              <a:rPr lang="fa-IR" dirty="0">
                <a:cs typeface="B Nazanin" pitchFamily="2" charset="-78"/>
              </a:rPr>
              <a:t>به متغیر مشترک </a:t>
            </a:r>
            <a:r>
              <a:rPr lang="en-US" dirty="0">
                <a:cs typeface="B Nazanin" pitchFamily="2" charset="-78"/>
              </a:rPr>
              <a:t>bolt</a:t>
            </a:r>
            <a:r>
              <a:rPr lang="fa-IR" dirty="0">
                <a:cs typeface="B Nazanin" pitchFamily="2" charset="-78"/>
              </a:rPr>
              <a:t> مقدار اولیه </a:t>
            </a:r>
            <a:r>
              <a:rPr lang="en-US" dirty="0">
                <a:cs typeface="B Nazanin" pitchFamily="2" charset="-78"/>
              </a:rPr>
              <a:t>0</a:t>
            </a:r>
            <a:r>
              <a:rPr lang="fa-IR" dirty="0">
                <a:cs typeface="B Nazanin" pitchFamily="2" charset="-78"/>
              </a:rPr>
              <a:t> داده شده است.</a:t>
            </a:r>
          </a:p>
          <a:p>
            <a:pPr marL="285750" indent="-285750" algn="just" rtl="1">
              <a:lnSpc>
                <a:spcPct val="150000"/>
              </a:lnSpc>
              <a:buFont typeface="Arial" pitchFamily="34" charset="0"/>
              <a:buChar char="•"/>
              <a:defRPr/>
            </a:pPr>
            <a:r>
              <a:rPr lang="fa-IR" dirty="0">
                <a:cs typeface="B Nazanin" pitchFamily="2" charset="-78"/>
              </a:rPr>
              <a:t>تنها فرایندی می تواند وارد بخش بحرانی خود گردد که </a:t>
            </a:r>
            <a:r>
              <a:rPr lang="en-US" dirty="0">
                <a:cs typeface="B Nazanin" pitchFamily="2" charset="-78"/>
              </a:rPr>
              <a:t>bolt</a:t>
            </a:r>
            <a:r>
              <a:rPr lang="fa-IR" dirty="0">
                <a:cs typeface="B Nazanin" pitchFamily="2" charset="-78"/>
              </a:rPr>
              <a:t> را </a:t>
            </a:r>
            <a:r>
              <a:rPr lang="en-US" dirty="0">
                <a:cs typeface="B Nazanin" pitchFamily="2" charset="-78"/>
              </a:rPr>
              <a:t>0</a:t>
            </a:r>
            <a:r>
              <a:rPr lang="fa-IR" dirty="0">
                <a:cs typeface="B Nazanin" pitchFamily="2" charset="-78"/>
              </a:rPr>
              <a:t> بیابد.</a:t>
            </a:r>
          </a:p>
          <a:p>
            <a:pPr marL="285750" indent="-285750" algn="just" rtl="1">
              <a:lnSpc>
                <a:spcPct val="150000"/>
              </a:lnSpc>
              <a:buFont typeface="Arial" pitchFamily="34" charset="0"/>
              <a:buChar char="•"/>
              <a:defRPr/>
            </a:pPr>
            <a:r>
              <a:rPr lang="fa-IR" dirty="0">
                <a:cs typeface="B Nazanin" pitchFamily="2" charset="-78"/>
              </a:rPr>
              <a:t>بقیه فرایندها در تلاش برای ورود به ناحیه بحرانی خود، به حالت انتظار مشغولی می روند.</a:t>
            </a:r>
          </a:p>
          <a:p>
            <a:pPr marL="285750" indent="-285750" algn="just" rtl="1">
              <a:lnSpc>
                <a:spcPct val="150000"/>
              </a:lnSpc>
              <a:buFont typeface="Arial" pitchFamily="34" charset="0"/>
              <a:buChar char="•"/>
              <a:defRPr/>
            </a:pPr>
            <a:r>
              <a:rPr lang="fa-IR" dirty="0">
                <a:cs typeface="B Nazanin" pitchFamily="2" charset="-78"/>
              </a:rPr>
              <a:t>وقتی فرایند ناحیه بحرانی خود را ترک کند مقدار </a:t>
            </a:r>
            <a:r>
              <a:rPr lang="en-US" dirty="0">
                <a:cs typeface="B Nazanin" pitchFamily="2" charset="-78"/>
              </a:rPr>
              <a:t>0</a:t>
            </a:r>
            <a:r>
              <a:rPr lang="fa-IR" dirty="0">
                <a:cs typeface="B Nazanin" pitchFamily="2" charset="-78"/>
              </a:rPr>
              <a:t> را در </a:t>
            </a:r>
            <a:r>
              <a:rPr lang="en-US" dirty="0">
                <a:cs typeface="B Nazanin" pitchFamily="2" charset="-78"/>
              </a:rPr>
              <a:t>bolt</a:t>
            </a:r>
            <a:r>
              <a:rPr lang="fa-IR" dirty="0">
                <a:cs typeface="B Nazanin" pitchFamily="2" charset="-78"/>
              </a:rPr>
              <a:t> قرار می دهد. در این لحظه فقط به یکی از فرایندهای منتظر اجازه دسترسی به بخش بحرانی داده می شود (فرایندی که دستور تست و مقداردادن بعدی را اجرا نماید). </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742" y="1905000"/>
            <a:ext cx="3766457" cy="3269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a:xfrm>
            <a:off x="21771" y="6452900"/>
            <a:ext cx="762000" cy="365125"/>
          </a:xfrm>
        </p:spPr>
        <p:txBody>
          <a:bodyPr/>
          <a:lstStyle/>
          <a:p>
            <a:pPr algn="l"/>
            <a:fld id="{B6F15528-21DE-4FAA-801E-634DDDAF4B2B}" type="slidenum">
              <a:rPr lang="en-US" smtClean="0"/>
              <a:pPr algn="l"/>
              <a:t>39</a:t>
            </a:fld>
            <a:endParaRPr lang="en-US" dirty="0"/>
          </a:p>
        </p:txBody>
      </p:sp>
    </p:spTree>
    <p:extLst>
      <p:ext uri="{BB962C8B-B14F-4D97-AF65-F5344CB8AC3E}">
        <p14:creationId xmlns:p14="http://schemas.microsoft.com/office/powerpoint/2010/main" val="2684645133"/>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اصول </a:t>
            </a:r>
            <a:r>
              <a:rPr lang="fa-IR" dirty="0" smtClean="0"/>
              <a:t>همزماني</a:t>
            </a:r>
            <a:endParaRPr lang="en-US" dirty="0"/>
          </a:p>
        </p:txBody>
      </p:sp>
      <p:sp>
        <p:nvSpPr>
          <p:cNvPr id="3" name="Content Placeholder 2"/>
          <p:cNvSpPr>
            <a:spLocks noGrp="1"/>
          </p:cNvSpPr>
          <p:nvPr>
            <p:ph idx="1"/>
          </p:nvPr>
        </p:nvSpPr>
        <p:spPr>
          <a:xfrm>
            <a:off x="762000" y="1676400"/>
            <a:ext cx="7543800" cy="2514600"/>
          </a:xfrm>
        </p:spPr>
        <p:txBody>
          <a:bodyPr/>
          <a:lstStyle/>
          <a:p>
            <a:pPr>
              <a:lnSpc>
                <a:spcPct val="110000"/>
              </a:lnSpc>
              <a:spcBef>
                <a:spcPct val="50000"/>
              </a:spcBef>
              <a:defRPr/>
            </a:pPr>
            <a:r>
              <a:rPr lang="fa-IR" dirty="0"/>
              <a:t>در سيستم چندپردازنده اي، نه تنها فرآيندها مي توانند در بين يكديگر اجرا شوند، بلكه همپوشاني آن ها نيز ممكن </a:t>
            </a:r>
            <a:r>
              <a:rPr lang="fa-IR" dirty="0" smtClean="0"/>
              <a:t>است.</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3429000"/>
            <a:ext cx="6781800" cy="2524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83843525"/>
      </p:ext>
    </p:extLst>
  </p:cSld>
  <p:clrMapOvr>
    <a:masterClrMapping/>
  </p:clrMapOvr>
  <p:transition spd="slow">
    <p:cover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1209020"/>
            <a:ext cx="7543800" cy="695980"/>
          </a:xfrm>
        </p:spPr>
        <p:txBody>
          <a:bodyPr/>
          <a:lstStyle/>
          <a:p>
            <a:r>
              <a:rPr lang="fa-IR" sz="2800" dirty="0"/>
              <a:t>دستورالعمل </a:t>
            </a:r>
            <a:r>
              <a:rPr lang="fa-IR" sz="2800" dirty="0" smtClean="0"/>
              <a:t>تعويض</a:t>
            </a:r>
            <a:endParaRPr lang="en-US" sz="2800" dirty="0"/>
          </a:p>
        </p:txBody>
      </p:sp>
      <p:sp>
        <p:nvSpPr>
          <p:cNvPr id="3" name="Content Placeholder 2"/>
          <p:cNvSpPr>
            <a:spLocks noGrp="1"/>
          </p:cNvSpPr>
          <p:nvPr>
            <p:ph idx="1"/>
          </p:nvPr>
        </p:nvSpPr>
        <p:spPr>
          <a:xfrm>
            <a:off x="304800" y="1828800"/>
            <a:ext cx="8382000" cy="4267200"/>
          </a:xfrm>
        </p:spPr>
        <p:txBody>
          <a:bodyPr>
            <a:normAutofit/>
          </a:bodyPr>
          <a:lstStyle/>
          <a:p>
            <a:pPr marL="0" indent="0" algn="just">
              <a:buNone/>
            </a:pPr>
            <a:r>
              <a:rPr lang="fa-IR" sz="2000" dirty="0"/>
              <a:t>دستورالعمل تعويض را مي توان به صورت زير تعريف كرد</a:t>
            </a:r>
            <a:r>
              <a:rPr lang="fa-IR" sz="2000" dirty="0" smtClean="0"/>
              <a:t>:</a:t>
            </a:r>
          </a:p>
          <a:p>
            <a:pPr marL="0" indent="0" algn="just">
              <a:buNone/>
            </a:pPr>
            <a:endParaRPr lang="fa-IR" sz="2000" dirty="0"/>
          </a:p>
          <a:p>
            <a:pPr marL="0" indent="0" algn="just">
              <a:buNone/>
            </a:pPr>
            <a:endParaRPr lang="fa-IR" sz="2000" dirty="0" smtClean="0"/>
          </a:p>
          <a:p>
            <a:pPr marL="0" indent="0" algn="just">
              <a:buNone/>
            </a:pPr>
            <a:endParaRPr lang="fa-IR" sz="2000" dirty="0"/>
          </a:p>
          <a:p>
            <a:pPr marL="0" indent="0" algn="just">
              <a:buNone/>
            </a:pPr>
            <a:endParaRPr lang="fa-IR" sz="2000" dirty="0" smtClean="0"/>
          </a:p>
          <a:p>
            <a:pPr marL="0" indent="0" algn="just">
              <a:buNone/>
            </a:pPr>
            <a:endParaRPr lang="fa-IR" sz="2000" dirty="0" smtClean="0"/>
          </a:p>
          <a:p>
            <a:pPr marL="0" indent="0" algn="just">
              <a:buNone/>
            </a:pPr>
            <a:endParaRPr lang="fa-IR" sz="2000" dirty="0"/>
          </a:p>
          <a:p>
            <a:pPr marL="0" indent="0" algn="just">
              <a:buNone/>
            </a:pPr>
            <a:endParaRPr lang="fa-IR" sz="2000" dirty="0" smtClean="0"/>
          </a:p>
          <a:p>
            <a:pPr marL="0" indent="0" algn="just">
              <a:buNone/>
            </a:pPr>
            <a:endParaRPr lang="en-US" sz="2000" dirty="0"/>
          </a:p>
          <a:p>
            <a:pPr marL="0" indent="0" algn="just">
              <a:buNone/>
            </a:pPr>
            <a:r>
              <a:rPr lang="fa-IR" sz="2000" dirty="0"/>
              <a:t>اين دستورالعمل، محتويات يك ثبات را با محلي از حافظه تعويض مي كند. </a:t>
            </a:r>
            <a:r>
              <a:rPr lang="fa-IR" sz="2000" dirty="0" smtClean="0"/>
              <a:t>در طی اجرای این دستورالعمل، دسترسی هر دستورالعمل دیگری که بخواهد به آن محل مراجعه کند، ممنوع می شود.</a:t>
            </a:r>
            <a:endParaRPr lang="fa-IR"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40</a:t>
            </a:fld>
            <a:endParaRPr lang="en-US"/>
          </a:p>
        </p:txBody>
      </p:sp>
      <p:sp>
        <p:nvSpPr>
          <p:cNvPr id="5" name="Text Box 7"/>
          <p:cNvSpPr txBox="1">
            <a:spLocks noChangeArrowheads="1"/>
          </p:cNvSpPr>
          <p:nvPr/>
        </p:nvSpPr>
        <p:spPr bwMode="auto">
          <a:xfrm>
            <a:off x="457200" y="2590800"/>
            <a:ext cx="4484687" cy="2403475"/>
          </a:xfrm>
          <a:prstGeom prst="rect">
            <a:avLst/>
          </a:prstGeom>
          <a:solidFill>
            <a:srgbClr val="FFFF99"/>
          </a:solidFill>
          <a:ln>
            <a:noFill/>
          </a:ln>
          <a:effectLst/>
          <a:extLst/>
        </p:spPr>
        <p:txBody>
          <a:bodyPr wrap="square">
            <a:spAutoFit/>
          </a:bodyPr>
          <a:lstStyle/>
          <a:p>
            <a:pPr algn="l">
              <a:lnSpc>
                <a:spcPct val="120000"/>
              </a:lnSpc>
              <a:defRPr/>
            </a:pPr>
            <a:r>
              <a:rPr lang="en-US" b="1" dirty="0"/>
              <a:t>void</a:t>
            </a:r>
            <a:r>
              <a:rPr lang="en-US" dirty="0"/>
              <a:t>  exchange  (</a:t>
            </a:r>
            <a:r>
              <a:rPr lang="en-US" b="1" dirty="0" err="1"/>
              <a:t>int</a:t>
            </a:r>
            <a:r>
              <a:rPr lang="en-US" dirty="0"/>
              <a:t>  register,  </a:t>
            </a:r>
            <a:r>
              <a:rPr lang="en-US" b="1" dirty="0" err="1"/>
              <a:t>int</a:t>
            </a:r>
            <a:r>
              <a:rPr lang="en-US" dirty="0"/>
              <a:t>  memory)</a:t>
            </a:r>
          </a:p>
          <a:p>
            <a:pPr algn="l">
              <a:lnSpc>
                <a:spcPct val="120000"/>
              </a:lnSpc>
              <a:defRPr/>
            </a:pPr>
            <a:r>
              <a:rPr lang="en-US" dirty="0"/>
              <a:t>{</a:t>
            </a:r>
            <a:endParaRPr lang="en-US" b="1" dirty="0"/>
          </a:p>
          <a:p>
            <a:pPr algn="l">
              <a:lnSpc>
                <a:spcPct val="120000"/>
              </a:lnSpc>
              <a:defRPr/>
            </a:pPr>
            <a:r>
              <a:rPr lang="en-US" b="1" dirty="0"/>
              <a:t>    </a:t>
            </a:r>
            <a:r>
              <a:rPr lang="en-US" b="1" dirty="0" err="1"/>
              <a:t>int</a:t>
            </a:r>
            <a:r>
              <a:rPr lang="en-US" dirty="0"/>
              <a:t>   temp;</a:t>
            </a:r>
          </a:p>
          <a:p>
            <a:pPr algn="l">
              <a:lnSpc>
                <a:spcPct val="120000"/>
              </a:lnSpc>
              <a:defRPr/>
            </a:pPr>
            <a:r>
              <a:rPr lang="en-US" dirty="0"/>
              <a:t>    temp = memory;</a:t>
            </a:r>
          </a:p>
          <a:p>
            <a:pPr algn="l">
              <a:lnSpc>
                <a:spcPct val="120000"/>
              </a:lnSpc>
              <a:defRPr/>
            </a:pPr>
            <a:r>
              <a:rPr lang="en-US" dirty="0"/>
              <a:t>    memory = register; </a:t>
            </a:r>
          </a:p>
          <a:p>
            <a:pPr algn="l">
              <a:lnSpc>
                <a:spcPct val="120000"/>
              </a:lnSpc>
              <a:defRPr/>
            </a:pPr>
            <a:r>
              <a:rPr lang="en-US" dirty="0"/>
              <a:t>    register = temp;</a:t>
            </a:r>
          </a:p>
          <a:p>
            <a:pPr algn="l">
              <a:lnSpc>
                <a:spcPct val="120000"/>
              </a:lnSpc>
              <a:defRPr/>
            </a:pPr>
            <a:r>
              <a:rPr lang="en-US" dirty="0"/>
              <a:t>} </a:t>
            </a:r>
          </a:p>
        </p:txBody>
      </p:sp>
      <p:sp>
        <p:nvSpPr>
          <p:cNvPr id="7" name="Rectangle 6"/>
          <p:cNvSpPr/>
          <p:nvPr/>
        </p:nvSpPr>
        <p:spPr>
          <a:xfrm>
            <a:off x="0" y="685800"/>
            <a:ext cx="8991600" cy="523220"/>
          </a:xfrm>
          <a:prstGeom prst="rect">
            <a:avLst/>
          </a:prstGeom>
        </p:spPr>
        <p:txBody>
          <a:bodyPr wrap="square">
            <a:spAutoFit/>
          </a:bodyPr>
          <a:lstStyle/>
          <a:p>
            <a:pPr algn="r" rtl="1"/>
            <a:r>
              <a:rPr lang="fa-IR" sz="2800" b="1" dirty="0">
                <a:cs typeface="B Nazanin" pitchFamily="2" charset="-78"/>
              </a:rPr>
              <a:t>انحصار متقابل: پشتيباني سخت </a:t>
            </a:r>
            <a:r>
              <a:rPr lang="fa-IR" sz="2800" b="1" dirty="0" smtClean="0">
                <a:cs typeface="B Nazanin" pitchFamily="2" charset="-78"/>
              </a:rPr>
              <a:t>افزاري</a:t>
            </a:r>
            <a:r>
              <a:rPr lang="en-US" sz="2800" b="1" dirty="0" smtClean="0">
                <a:cs typeface="B Nazanin" pitchFamily="2" charset="-78"/>
              </a:rPr>
              <a:t> - </a:t>
            </a:r>
            <a:r>
              <a:rPr lang="fa-IR" sz="2800" b="1" dirty="0">
                <a:cs typeface="B Nazanin" pitchFamily="2" charset="-78"/>
              </a:rPr>
              <a:t>دستورالعمل هاي ويژه </a:t>
            </a:r>
            <a:r>
              <a:rPr lang="fa-IR" sz="2800" b="1" dirty="0" smtClean="0">
                <a:cs typeface="B Nazanin" pitchFamily="2" charset="-78"/>
              </a:rPr>
              <a:t>ماشين</a:t>
            </a:r>
            <a:endParaRPr lang="en-US" sz="2800" b="1" dirty="0">
              <a:cs typeface="B Nazanin" pitchFamily="2" charset="-78"/>
            </a:endParaRPr>
          </a:p>
        </p:txBody>
      </p:sp>
    </p:spTree>
    <p:extLst>
      <p:ext uri="{BB962C8B-B14F-4D97-AF65-F5344CB8AC3E}">
        <p14:creationId xmlns:p14="http://schemas.microsoft.com/office/powerpoint/2010/main" val="247982351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4900" y="685800"/>
            <a:ext cx="7543800" cy="609600"/>
          </a:xfrm>
        </p:spPr>
        <p:txBody>
          <a:bodyPr/>
          <a:lstStyle/>
          <a:p>
            <a:r>
              <a:rPr lang="fa-IR" sz="3200" dirty="0"/>
              <a:t>دستورالعمل </a:t>
            </a:r>
            <a:r>
              <a:rPr lang="fa-IR" sz="3200" dirty="0" smtClean="0"/>
              <a:t>تعويض</a:t>
            </a:r>
            <a:endParaRPr lang="en-US" sz="3200" dirty="0"/>
          </a:p>
        </p:txBody>
      </p:sp>
      <p:sp>
        <p:nvSpPr>
          <p:cNvPr id="3" name="Content Placeholder 2"/>
          <p:cNvSpPr>
            <a:spLocks noGrp="1"/>
          </p:cNvSpPr>
          <p:nvPr>
            <p:ph idx="1"/>
          </p:nvPr>
        </p:nvSpPr>
        <p:spPr>
          <a:xfrm>
            <a:off x="457200" y="1447800"/>
            <a:ext cx="8229600" cy="685800"/>
          </a:xfrm>
        </p:spPr>
        <p:txBody>
          <a:bodyPr>
            <a:normAutofit/>
          </a:bodyPr>
          <a:lstStyle/>
          <a:p>
            <a:pPr marL="0" indent="0">
              <a:lnSpc>
                <a:spcPct val="150000"/>
              </a:lnSpc>
              <a:buNone/>
              <a:defRPr/>
            </a:pPr>
            <a:r>
              <a:rPr lang="fa-IR" sz="2000" dirty="0" smtClean="0"/>
              <a:t>شکل زیر يك </a:t>
            </a:r>
            <a:r>
              <a:rPr lang="fa-IR" sz="2000" dirty="0"/>
              <a:t>قرارداد انحصارمتقابل را </a:t>
            </a:r>
            <a:r>
              <a:rPr lang="fa-IR" sz="2000" dirty="0" smtClean="0"/>
              <a:t>با استفاده از اين </a:t>
            </a:r>
            <a:r>
              <a:rPr lang="fa-IR" sz="2000" dirty="0"/>
              <a:t>دستورالعمل نشان مي دهد</a:t>
            </a:r>
            <a:r>
              <a:rPr lang="fa-IR" sz="2000" dirty="0" smtClean="0"/>
              <a:t>.</a:t>
            </a:r>
            <a:endParaRPr lang="fa-IR"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41</a:t>
            </a:fld>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2286000"/>
            <a:ext cx="4320412" cy="3790950"/>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accent1"/>
                </a:solidFill>
              </a14:hiddenFill>
            </a:ext>
          </a:extLst>
        </p:spPr>
      </p:pic>
      <p:sp>
        <p:nvSpPr>
          <p:cNvPr id="7" name="Content Placeholder 2"/>
          <p:cNvSpPr txBox="1">
            <a:spLocks/>
          </p:cNvSpPr>
          <p:nvPr/>
        </p:nvSpPr>
        <p:spPr>
          <a:xfrm>
            <a:off x="4495800" y="2847975"/>
            <a:ext cx="4191000" cy="3048000"/>
          </a:xfrm>
          <a:prstGeom prst="rect">
            <a:avLst/>
          </a:prstGeom>
        </p:spPr>
        <p:txBody>
          <a:bodyPr vert="horz" lIns="91440" tIns="45720" rIns="91440" bIns="45720" rtlCol="0" anchor="ctr" anchorCtr="0">
            <a:normAutofit fontScale="85000" lnSpcReduction="20000"/>
          </a:bodyPr>
          <a:lstStyle>
            <a:lvl1pPr marL="274320" indent="-274320" algn="r" defTabSz="914400" rtl="1" eaLnBrk="1" latinLnBrk="0" hangingPunct="1">
              <a:spcBef>
                <a:spcPct val="20000"/>
              </a:spcBef>
              <a:buClr>
                <a:schemeClr val="accent1"/>
              </a:buClr>
              <a:buFont typeface="Arial" pitchFamily="34" charset="0"/>
              <a:buChar char="•"/>
              <a:defRPr sz="2400" kern="1200">
                <a:solidFill>
                  <a:schemeClr val="tx1"/>
                </a:solidFill>
                <a:latin typeface="+mn-lt"/>
                <a:ea typeface="+mn-ea"/>
                <a:cs typeface="B Nazanin" pitchFamily="2" charset="-78"/>
              </a:defRPr>
            </a:lvl1pPr>
            <a:lvl2pPr marL="594360" indent="-27432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B Nazanin" pitchFamily="2" charset="-78"/>
              </a:defRPr>
            </a:lvl2pPr>
            <a:lvl3pPr marL="868680" indent="-228600" algn="r" defTabSz="914400" rtl="1" eaLnBrk="1" latinLnBrk="0" hangingPunct="1">
              <a:spcBef>
                <a:spcPct val="20000"/>
              </a:spcBef>
              <a:buClr>
                <a:schemeClr val="accent1"/>
              </a:buClr>
              <a:buFont typeface="Arial" pitchFamily="34" charset="0"/>
              <a:buChar char="•"/>
              <a:defRPr sz="2000" kern="1200">
                <a:solidFill>
                  <a:schemeClr val="tx1"/>
                </a:solidFill>
                <a:latin typeface="+mn-lt"/>
                <a:ea typeface="+mn-ea"/>
                <a:cs typeface="B Nazanin" pitchFamily="2" charset="-78"/>
              </a:defRPr>
            </a:lvl3pPr>
            <a:lvl4pPr marL="1143000" indent="-228600" algn="r" defTabSz="914400" rtl="1" eaLnBrk="1" latinLnBrk="0" hangingPunct="1">
              <a:spcBef>
                <a:spcPct val="20000"/>
              </a:spcBef>
              <a:buClr>
                <a:schemeClr val="accent1"/>
              </a:buClr>
              <a:buFont typeface="Arial" pitchFamily="34" charset="0"/>
              <a:buChar char="•"/>
              <a:defRPr sz="1800" kern="1200">
                <a:solidFill>
                  <a:schemeClr val="tx1"/>
                </a:solidFill>
                <a:latin typeface="+mn-lt"/>
                <a:ea typeface="+mn-ea"/>
                <a:cs typeface="B Nazanin" pitchFamily="2" charset="-78"/>
              </a:defRPr>
            </a:lvl4pPr>
            <a:lvl5pPr marL="1371600" indent="-228600" algn="r" defTabSz="914400" rtl="1" eaLnBrk="1" latinLnBrk="0" hangingPunct="1">
              <a:spcBef>
                <a:spcPct val="20000"/>
              </a:spcBef>
              <a:buClr>
                <a:schemeClr val="accent1"/>
              </a:buClr>
              <a:buFont typeface="Arial" pitchFamily="34" charset="0"/>
              <a:buChar char="•"/>
              <a:defRPr sz="1800" kern="1200" baseline="0">
                <a:solidFill>
                  <a:schemeClr val="tx1"/>
                </a:solidFill>
                <a:latin typeface="+mn-lt"/>
                <a:ea typeface="+mn-ea"/>
                <a:cs typeface="B Nazanin" pitchFamily="2" charset="-78"/>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algn="just">
              <a:lnSpc>
                <a:spcPct val="150000"/>
              </a:lnSpc>
              <a:defRPr/>
            </a:pPr>
            <a:r>
              <a:rPr lang="fa-IR" sz="2000" dirty="0" smtClean="0"/>
              <a:t>به متغیر مشترک </a:t>
            </a:r>
            <a:r>
              <a:rPr lang="en-US" sz="2000" dirty="0" smtClean="0"/>
              <a:t>bolt</a:t>
            </a:r>
            <a:r>
              <a:rPr lang="fa-IR" sz="2000" dirty="0" smtClean="0"/>
              <a:t> مقدار اولیه </a:t>
            </a:r>
            <a:r>
              <a:rPr lang="en-US" sz="2000" dirty="0" smtClean="0"/>
              <a:t>0</a:t>
            </a:r>
            <a:r>
              <a:rPr lang="fa-IR" sz="2000" dirty="0" smtClean="0"/>
              <a:t> داده شده است.</a:t>
            </a:r>
          </a:p>
          <a:p>
            <a:pPr algn="just">
              <a:lnSpc>
                <a:spcPct val="150000"/>
              </a:lnSpc>
              <a:defRPr/>
            </a:pPr>
            <a:r>
              <a:rPr lang="fa-IR" sz="2000" dirty="0" smtClean="0"/>
              <a:t>تنها فرایندی می تواند وارد بخش بحرانی خود گردد که </a:t>
            </a:r>
            <a:r>
              <a:rPr lang="en-US" sz="2000" dirty="0" smtClean="0"/>
              <a:t>bolt</a:t>
            </a:r>
            <a:r>
              <a:rPr lang="fa-IR" sz="2000" dirty="0" smtClean="0"/>
              <a:t> را </a:t>
            </a:r>
            <a:r>
              <a:rPr lang="en-US" sz="2000" dirty="0" smtClean="0"/>
              <a:t>0</a:t>
            </a:r>
            <a:r>
              <a:rPr lang="fa-IR" sz="2000" dirty="0" smtClean="0"/>
              <a:t> بیابد.</a:t>
            </a:r>
          </a:p>
          <a:p>
            <a:pPr algn="just">
              <a:lnSpc>
                <a:spcPct val="150000"/>
              </a:lnSpc>
              <a:defRPr/>
            </a:pPr>
            <a:r>
              <a:rPr lang="fa-IR" sz="2000" dirty="0" smtClean="0"/>
              <a:t>این فرایند با مقداردهی </a:t>
            </a:r>
            <a:r>
              <a:rPr lang="en-US" sz="2000" dirty="0" smtClean="0"/>
              <a:t>1</a:t>
            </a:r>
            <a:r>
              <a:rPr lang="fa-IR" sz="2000" dirty="0" smtClean="0"/>
              <a:t> به متغیر </a:t>
            </a:r>
            <a:r>
              <a:rPr lang="en-US" sz="2000" dirty="0" smtClean="0"/>
              <a:t>bolt</a:t>
            </a:r>
            <a:r>
              <a:rPr lang="fa-IR" sz="2000" dirty="0" smtClean="0"/>
              <a:t> سایر فرایندها را از ورود به ناحیه بحرانی شان باز می دارد.</a:t>
            </a:r>
          </a:p>
          <a:p>
            <a:pPr algn="just">
              <a:lnSpc>
                <a:spcPct val="150000"/>
              </a:lnSpc>
              <a:defRPr/>
            </a:pPr>
            <a:r>
              <a:rPr lang="fa-IR" sz="2000" dirty="0" smtClean="0"/>
              <a:t>وقتی فرایند بخواهد ناحیه بحرانی خود را ترک کند با مقداردهی </a:t>
            </a:r>
            <a:r>
              <a:rPr lang="en-US" sz="2000" dirty="0" smtClean="0"/>
              <a:t>0</a:t>
            </a:r>
            <a:r>
              <a:rPr lang="fa-IR" sz="2000" dirty="0" smtClean="0"/>
              <a:t> در </a:t>
            </a:r>
            <a:r>
              <a:rPr lang="en-US" sz="2000" dirty="0" smtClean="0"/>
              <a:t>bolt</a:t>
            </a:r>
            <a:r>
              <a:rPr lang="fa-IR" sz="2000" dirty="0" smtClean="0"/>
              <a:t> دسترسی فرایندهای دیگر را به ناحیه بحرانی شان، میسر می سازد.</a:t>
            </a:r>
            <a:endParaRPr lang="fa-IR" sz="2000" dirty="0"/>
          </a:p>
        </p:txBody>
      </p:sp>
    </p:spTree>
    <p:extLst>
      <p:ext uri="{BB962C8B-B14F-4D97-AF65-F5344CB8AC3E}">
        <p14:creationId xmlns:p14="http://schemas.microsoft.com/office/powerpoint/2010/main" val="3919741035"/>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9900" y="1590387"/>
            <a:ext cx="3200400" cy="277770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a:xfrm>
            <a:off x="762000" y="444606"/>
            <a:ext cx="7543800" cy="774593"/>
          </a:xfrm>
          <a:solidFill>
            <a:schemeClr val="bg1"/>
          </a:solidFill>
        </p:spPr>
        <p:txBody>
          <a:bodyPr/>
          <a:lstStyle/>
          <a:p>
            <a:r>
              <a:rPr lang="fa-IR" sz="4000" dirty="0"/>
              <a:t>ويژگي هاي روش دستورالعمل </a:t>
            </a:r>
            <a:r>
              <a:rPr lang="fa-IR" sz="4000" dirty="0" smtClean="0"/>
              <a:t>ماشين</a:t>
            </a:r>
            <a:endParaRPr lang="en-US" sz="4000" dirty="0"/>
          </a:p>
        </p:txBody>
      </p:sp>
      <p:sp>
        <p:nvSpPr>
          <p:cNvPr id="3" name="Content Placeholder 2"/>
          <p:cNvSpPr>
            <a:spLocks noGrp="1"/>
          </p:cNvSpPr>
          <p:nvPr>
            <p:ph idx="1"/>
          </p:nvPr>
        </p:nvSpPr>
        <p:spPr>
          <a:xfrm>
            <a:off x="0" y="1295400"/>
            <a:ext cx="9144000" cy="3429000"/>
          </a:xfrm>
          <a:solidFill>
            <a:schemeClr val="bg1"/>
          </a:solidFill>
        </p:spPr>
        <p:txBody>
          <a:bodyPr>
            <a:normAutofit fontScale="77500" lnSpcReduction="20000"/>
          </a:bodyPr>
          <a:lstStyle/>
          <a:p>
            <a:pPr lvl="1" algn="just">
              <a:buFont typeface="Wingdings" pitchFamily="2" charset="2"/>
              <a:buChar char="ü"/>
            </a:pPr>
            <a:r>
              <a:rPr lang="fa-IR" b="1" dirty="0"/>
              <a:t> براي </a:t>
            </a:r>
            <a:r>
              <a:rPr lang="fa-IR" b="1" dirty="0" smtClean="0"/>
              <a:t>هر تعدادي از فرآيندها در يك </a:t>
            </a:r>
            <a:r>
              <a:rPr lang="fa-IR" b="1" dirty="0"/>
              <a:t>پردازنده يا چندپردازنده اي كه ازحافظه مشترك استفاده مي كنند، قابل استفاده است</a:t>
            </a:r>
            <a:r>
              <a:rPr lang="fa-IR" b="1" dirty="0" smtClean="0"/>
              <a:t>.</a:t>
            </a:r>
          </a:p>
          <a:p>
            <a:pPr lvl="1" algn="just">
              <a:buFont typeface="Wingdings" pitchFamily="2" charset="2"/>
              <a:buChar char="ü"/>
            </a:pPr>
            <a:r>
              <a:rPr lang="fa-IR" b="1" dirty="0" smtClean="0"/>
              <a:t> </a:t>
            </a:r>
            <a:r>
              <a:rPr lang="fa-IR" b="1" dirty="0"/>
              <a:t>ساده بوده بررسي آن آسان است.</a:t>
            </a:r>
            <a:endParaRPr lang="en-US" b="1" dirty="0"/>
          </a:p>
          <a:p>
            <a:pPr lvl="1" algn="just">
              <a:buFont typeface="Wingdings" pitchFamily="2" charset="2"/>
              <a:buChar char="ü"/>
            </a:pPr>
            <a:r>
              <a:rPr lang="fa-IR" b="1" dirty="0"/>
              <a:t> براي پشتيباني از </a:t>
            </a:r>
            <a:r>
              <a:rPr lang="fa-IR" b="1" dirty="0" smtClean="0"/>
              <a:t>چند بخش </a:t>
            </a:r>
            <a:r>
              <a:rPr lang="fa-IR" b="1" dirty="0"/>
              <a:t>بحراني قابل استفاده است. هر بخش بحراني مي تواند توسط متغير خودش تعريف شود</a:t>
            </a:r>
            <a:r>
              <a:rPr lang="fa-IR" b="1" dirty="0" smtClean="0"/>
              <a:t>.</a:t>
            </a:r>
          </a:p>
          <a:p>
            <a:pPr lvl="1" algn="just">
              <a:buFont typeface="Wingdings" pitchFamily="2" charset="2"/>
              <a:buChar char="ü"/>
            </a:pPr>
            <a:endParaRPr lang="en-US" b="1" dirty="0"/>
          </a:p>
          <a:p>
            <a:pPr marL="0" indent="0" algn="just">
              <a:buNone/>
            </a:pPr>
            <a:r>
              <a:rPr lang="fa-IR" b="1" u="sng" dirty="0"/>
              <a:t>معايب اين روش عبارت اند از:</a:t>
            </a:r>
            <a:endParaRPr lang="en-US" b="1" u="sng" dirty="0"/>
          </a:p>
          <a:p>
            <a:pPr marL="777240" lvl="1" indent="-457200" algn="just">
              <a:buFont typeface="+mj-lt"/>
              <a:buAutoNum type="arabicPeriod"/>
            </a:pPr>
            <a:endParaRPr lang="fa-IR" b="1" dirty="0" smtClean="0"/>
          </a:p>
          <a:p>
            <a:pPr marL="777240" lvl="1" indent="-457200" algn="just">
              <a:buFont typeface="+mj-lt"/>
              <a:buAutoNum type="arabicPeriod"/>
            </a:pPr>
            <a:r>
              <a:rPr lang="fa-IR" sz="1800" b="1" dirty="0" smtClean="0"/>
              <a:t>وجود </a:t>
            </a:r>
            <a:r>
              <a:rPr lang="fa-IR" sz="1800" b="1" dirty="0"/>
              <a:t>انتظار </a:t>
            </a:r>
            <a:r>
              <a:rPr lang="fa-IR" sz="1800" b="1" dirty="0" smtClean="0"/>
              <a:t>مشغولي:</a:t>
            </a:r>
          </a:p>
          <a:p>
            <a:pPr marL="594360" lvl="2" indent="0" algn="just">
              <a:lnSpc>
                <a:spcPct val="170000"/>
              </a:lnSpc>
              <a:buNone/>
            </a:pPr>
            <a:r>
              <a:rPr lang="fa-IR" sz="1800" b="1" dirty="0" smtClean="0"/>
              <a:t> </a:t>
            </a:r>
            <a:r>
              <a:rPr lang="fa-IR" sz="1800" b="1" dirty="0"/>
              <a:t>لذا، وقتي فرآيندي منتظر دستيابي به يك بخش بحراني است، به مصرف كردن وقت پردازنده ادامه مي دهد.</a:t>
            </a:r>
            <a:endParaRPr lang="en-US" sz="1800" b="1" dirty="0"/>
          </a:p>
          <a:p>
            <a:pPr marL="777240" lvl="1" indent="-457200" algn="just">
              <a:buFont typeface="+mj-lt"/>
              <a:buAutoNum type="arabicPeriod"/>
            </a:pPr>
            <a:r>
              <a:rPr lang="fa-IR" sz="1800" b="1" dirty="0"/>
              <a:t> امكان وجود </a:t>
            </a:r>
            <a:r>
              <a:rPr lang="fa-IR" sz="1800" b="1" dirty="0" smtClean="0"/>
              <a:t>گرسنگي:</a:t>
            </a:r>
          </a:p>
          <a:p>
            <a:pPr marL="594360" lvl="2" indent="0" algn="just">
              <a:lnSpc>
                <a:spcPct val="170000"/>
              </a:lnSpc>
              <a:buNone/>
            </a:pPr>
            <a:r>
              <a:rPr lang="fa-IR" sz="1800" b="1" dirty="0" smtClean="0"/>
              <a:t>وقتي </a:t>
            </a:r>
            <a:r>
              <a:rPr lang="fa-IR" sz="1800" b="1" dirty="0"/>
              <a:t>فرآيندي بخش بحراني را ترك مي كند </a:t>
            </a:r>
            <a:r>
              <a:rPr lang="fa-IR" sz="1800" b="1" dirty="0" smtClean="0"/>
              <a:t>و بيش </a:t>
            </a:r>
            <a:r>
              <a:rPr lang="fa-IR" sz="1800" b="1" dirty="0"/>
              <a:t>از يك فرآيند منتظر باشد، انتخاب فرآيند منتظر اختياري است. لذا، بعضي از فرآيندها ممكن است مدت ها به بخش بحراني وارد نشوند</a:t>
            </a:r>
            <a:r>
              <a:rPr lang="fa-IR" sz="1800" b="1" dirty="0" smtClean="0"/>
              <a:t>.</a:t>
            </a:r>
            <a:endParaRPr lang="en-US" sz="1800" b="1" dirty="0"/>
          </a:p>
        </p:txBody>
      </p:sp>
      <p:sp>
        <p:nvSpPr>
          <p:cNvPr id="4" name="Slide Number Placeholder 3"/>
          <p:cNvSpPr>
            <a:spLocks noGrp="1"/>
          </p:cNvSpPr>
          <p:nvPr>
            <p:ph type="sldNum" sz="quarter" idx="12"/>
          </p:nvPr>
        </p:nvSpPr>
        <p:spPr>
          <a:xfrm>
            <a:off x="8382000" y="6497193"/>
            <a:ext cx="762000" cy="365125"/>
          </a:xfrm>
        </p:spPr>
        <p:txBody>
          <a:bodyPr/>
          <a:lstStyle/>
          <a:p>
            <a:fld id="{B6F15528-21DE-4FAA-801E-634DDDAF4B2B}" type="slidenum">
              <a:rPr lang="en-US" smtClean="0"/>
              <a:pPr/>
              <a:t>42</a:t>
            </a:fld>
            <a:endParaRPr lang="en-US" dirty="0"/>
          </a:p>
        </p:txBody>
      </p:sp>
      <p:sp>
        <p:nvSpPr>
          <p:cNvPr id="6" name="Rectangle 5"/>
          <p:cNvSpPr/>
          <p:nvPr/>
        </p:nvSpPr>
        <p:spPr>
          <a:xfrm>
            <a:off x="1" y="4724400"/>
            <a:ext cx="9111018" cy="1772793"/>
          </a:xfrm>
          <a:prstGeom prst="rect">
            <a:avLst/>
          </a:prstGeom>
          <a:solidFill>
            <a:schemeClr val="bg1"/>
          </a:solidFill>
        </p:spPr>
        <p:txBody>
          <a:bodyPr wrap="square">
            <a:spAutoFit/>
          </a:bodyPr>
          <a:lstStyle/>
          <a:p>
            <a:pPr marL="777240" lvl="1" indent="-457200" algn="just" rtl="1">
              <a:buClr>
                <a:schemeClr val="accent1"/>
              </a:buClr>
              <a:buFont typeface="+mj-lt"/>
              <a:buAutoNum type="arabicPeriod" startAt="3"/>
            </a:pPr>
            <a:r>
              <a:rPr lang="fa-IR" sz="1400" b="1" dirty="0">
                <a:cs typeface="B Nazanin" pitchFamily="2" charset="-78"/>
              </a:rPr>
              <a:t> امكان وجود بن بست: </a:t>
            </a:r>
          </a:p>
          <a:p>
            <a:pPr marL="594360" lvl="2" indent="0" algn="just" rtl="1">
              <a:lnSpc>
                <a:spcPct val="170000"/>
              </a:lnSpc>
              <a:buNone/>
            </a:pPr>
            <a:r>
              <a:rPr lang="fa-IR" sz="1400" b="1" dirty="0">
                <a:cs typeface="B Nazanin" pitchFamily="2" charset="-78"/>
              </a:rPr>
              <a:t>سناریوی زیر را روی یک سیستم تک پردازنده در نظر بگیرید. </a:t>
            </a:r>
            <a:r>
              <a:rPr lang="en-US" sz="1400" b="1" dirty="0">
                <a:cs typeface="B Nazanin" pitchFamily="2" charset="-78"/>
              </a:rPr>
              <a:t>P1</a:t>
            </a:r>
            <a:r>
              <a:rPr lang="fa-IR" sz="1400" b="1" dirty="0">
                <a:cs typeface="B Nazanin" pitchFamily="2" charset="-78"/>
              </a:rPr>
              <a:t> دستورالعمل ویژه ای را (مثلاً تست و مقداردادن) اجرا کرده و وارد ناحیه بحرانی می شود. سپس به </a:t>
            </a:r>
            <a:r>
              <a:rPr lang="en-US" sz="1400" b="1" dirty="0">
                <a:cs typeface="B Nazanin" pitchFamily="2" charset="-78"/>
              </a:rPr>
              <a:t>P1</a:t>
            </a:r>
            <a:r>
              <a:rPr lang="fa-IR" sz="1400" b="1" dirty="0">
                <a:cs typeface="B Nazanin" pitchFamily="2" charset="-78"/>
              </a:rPr>
              <a:t> وقفه داده می شود. وقت پردازنده به فرایندی مثل </a:t>
            </a:r>
            <a:r>
              <a:rPr lang="en-US" sz="1400" b="1" dirty="0">
                <a:cs typeface="B Nazanin" pitchFamily="2" charset="-78"/>
              </a:rPr>
              <a:t>P2</a:t>
            </a:r>
            <a:r>
              <a:rPr lang="fa-IR" sz="1400" b="1" dirty="0">
                <a:cs typeface="B Nazanin" pitchFamily="2" charset="-78"/>
              </a:rPr>
              <a:t> داده می شود که اولویت بالاتری نسبت به </a:t>
            </a:r>
            <a:r>
              <a:rPr lang="en-US" sz="1400" b="1" dirty="0">
                <a:cs typeface="B Nazanin" pitchFamily="2" charset="-78"/>
              </a:rPr>
              <a:t>P1</a:t>
            </a:r>
            <a:r>
              <a:rPr lang="fa-IR" sz="1400" b="1" dirty="0">
                <a:cs typeface="B Nazanin" pitchFamily="2" charset="-78"/>
              </a:rPr>
              <a:t> دارد. اگر </a:t>
            </a:r>
            <a:r>
              <a:rPr lang="en-US" sz="1400" b="1" dirty="0">
                <a:cs typeface="B Nazanin" pitchFamily="2" charset="-78"/>
              </a:rPr>
              <a:t>P2</a:t>
            </a:r>
            <a:r>
              <a:rPr lang="fa-IR" sz="1400" b="1" dirty="0">
                <a:cs typeface="B Nazanin" pitchFamily="2" charset="-78"/>
              </a:rPr>
              <a:t> برای استفاده از منبع استفاده شده در </a:t>
            </a:r>
            <a:r>
              <a:rPr lang="en-US" sz="1400" b="1" dirty="0">
                <a:cs typeface="B Nazanin" pitchFamily="2" charset="-78"/>
              </a:rPr>
              <a:t>P1</a:t>
            </a:r>
            <a:r>
              <a:rPr lang="fa-IR" sz="1400" b="1" dirty="0">
                <a:cs typeface="B Nazanin" pitchFamily="2" charset="-78"/>
              </a:rPr>
              <a:t> تلاش کند به دلیل راهکار انحصار متقابل، از دسترسی به آن منبع بازداشته می شود. اما وقت پردازنده به </a:t>
            </a:r>
            <a:r>
              <a:rPr lang="en-US" sz="1400" b="1" dirty="0">
                <a:cs typeface="B Nazanin" pitchFamily="2" charset="-78"/>
              </a:rPr>
              <a:t>P1</a:t>
            </a:r>
            <a:r>
              <a:rPr lang="fa-IR" sz="1400" b="1" dirty="0">
                <a:cs typeface="B Nazanin" pitchFamily="2" charset="-78"/>
              </a:rPr>
              <a:t> هم داده نمی شود، چرا که اولویتش از فرایند آماده </a:t>
            </a:r>
            <a:r>
              <a:rPr lang="en-US" sz="1400" b="1" dirty="0">
                <a:cs typeface="B Nazanin" pitchFamily="2" charset="-78"/>
              </a:rPr>
              <a:t>P2</a:t>
            </a:r>
            <a:r>
              <a:rPr lang="fa-IR" sz="1400" b="1" dirty="0">
                <a:cs typeface="B Nazanin" pitchFamily="2" charset="-78"/>
              </a:rPr>
              <a:t> کمتر است.</a:t>
            </a:r>
            <a:endParaRPr lang="en-US" sz="1400" b="1" dirty="0">
              <a:cs typeface="B Nazanin" pitchFamily="2" charset="-78"/>
            </a:endParaRPr>
          </a:p>
        </p:txBody>
      </p:sp>
    </p:spTree>
    <p:extLst>
      <p:ext uri="{BB962C8B-B14F-4D97-AF65-F5344CB8AC3E}">
        <p14:creationId xmlns:p14="http://schemas.microsoft.com/office/powerpoint/2010/main" val="3149634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p:cTn id="7"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8"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9" dur="500"/>
                                        <p:tgtEl>
                                          <p:spTgt spid="3">
                                            <p:txEl>
                                              <p:pRg st="4" end="4"/>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7" end="7"/>
                                            </p:txEl>
                                          </p:spTgt>
                                        </p:tgtEl>
                                        <p:attrNameLst>
                                          <p:attrName>style.visibility</p:attrName>
                                        </p:attrNameLst>
                                      </p:cBhvr>
                                      <p:to>
                                        <p:strVal val="visible"/>
                                      </p:to>
                                    </p:set>
                                    <p:animEffect transition="in" filter="fade">
                                      <p:cBhvr>
                                        <p:cTn id="14" dur="1000"/>
                                        <p:tgtEl>
                                          <p:spTgt spid="3">
                                            <p:txEl>
                                              <p:pRg st="7" end="7"/>
                                            </p:txEl>
                                          </p:spTgt>
                                        </p:tgtEl>
                                      </p:cBhvr>
                                    </p:animEffect>
                                    <p:anim calcmode="lin" valueType="num">
                                      <p:cBhvr>
                                        <p:cTn id="1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7" end="7"/>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1000"/>
                                        <p:tgtEl>
                                          <p:spTgt spid="3">
                                            <p:txEl>
                                              <p:pRg st="6" end="6"/>
                                            </p:txEl>
                                          </p:spTgt>
                                        </p:tgtEl>
                                      </p:cBhvr>
                                    </p:animEffect>
                                    <p:anim calcmode="lin" valueType="num">
                                      <p:cBhvr>
                                        <p:cTn id="2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animEffect transition="in" filter="wipe(down)">
                                      <p:cBhvr>
                                        <p:cTn id="26" dur="500"/>
                                        <p:tgtEl>
                                          <p:spTgt spid="3">
                                            <p:txEl>
                                              <p:pRg st="8" end="8"/>
                                            </p:txEl>
                                          </p:spTgt>
                                        </p:tgtEl>
                                      </p:cBhvr>
                                    </p:animEffect>
                                  </p:childTnLst>
                                </p:cTn>
                              </p:par>
                              <p:par>
                                <p:cTn id="27" presetID="22" presetClass="entr" presetSubtype="4"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animEffect transition="in" filter="wipe(down)">
                                      <p:cBhvr>
                                        <p:cTn id="29" dur="500"/>
                                        <p:tgtEl>
                                          <p:spTgt spid="3">
                                            <p:txEl>
                                              <p:pRg st="9" end="9"/>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randombar(horizontal)">
                                      <p:cBhvr>
                                        <p:cTn id="34" dur="500"/>
                                        <p:tgtEl>
                                          <p:spTgt spid="6">
                                            <p:txEl>
                                              <p:pRg st="0" end="0"/>
                                            </p:txEl>
                                          </p:spTgt>
                                        </p:tgtEl>
                                      </p:cBhvr>
                                    </p:animEffect>
                                  </p:childTnLst>
                                </p:cTn>
                              </p:par>
                            </p:childTnLst>
                          </p:cTn>
                        </p:par>
                        <p:par>
                          <p:cTn id="35" fill="hold">
                            <p:stCondLst>
                              <p:cond delay="500"/>
                            </p:stCondLst>
                            <p:childTnLst>
                              <p:par>
                                <p:cTn id="36" presetID="1" presetClass="exit" presetSubtype="0"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hidden"/>
                                      </p:to>
                                    </p:set>
                                  </p:childTnLst>
                                </p:cTn>
                              </p:par>
                            </p:childTnLst>
                          </p:cTn>
                        </p:par>
                        <p:par>
                          <p:cTn id="38" fill="hold">
                            <p:stCondLst>
                              <p:cond delay="500"/>
                            </p:stCondLst>
                            <p:childTnLst>
                              <p:par>
                                <p:cTn id="39" presetID="1" presetClass="exit" presetSubtype="0" fill="hold" grpId="0" nodeType="afterEffect">
                                  <p:stCondLst>
                                    <p:cond delay="0"/>
                                  </p:stCondLst>
                                  <p:childTnLst>
                                    <p:set>
                                      <p:cBhvr>
                                        <p:cTn id="40" dur="1" fill="hold">
                                          <p:stCondLst>
                                            <p:cond delay="0"/>
                                          </p:stCondLst>
                                        </p:cTn>
                                        <p:tgtEl>
                                          <p:spTgt spid="3">
                                            <p:txEl>
                                              <p:pRg st="1" end="1"/>
                                            </p:txEl>
                                          </p:spTgt>
                                        </p:tgtEl>
                                        <p:attrNameLst>
                                          <p:attrName>style.visibility</p:attrName>
                                        </p:attrNameLst>
                                      </p:cBhvr>
                                      <p:to>
                                        <p:strVal val="hidden"/>
                                      </p:to>
                                    </p:set>
                                  </p:childTnLst>
                                </p:cTn>
                              </p:par>
                            </p:childTnLst>
                          </p:cTn>
                        </p:par>
                        <p:par>
                          <p:cTn id="41" fill="hold">
                            <p:stCondLst>
                              <p:cond delay="500"/>
                            </p:stCondLst>
                            <p:childTnLst>
                              <p:par>
                                <p:cTn id="42" presetID="1" presetClass="exit" presetSubtype="0" fill="hold" grpId="0" nodeType="afterEffect">
                                  <p:stCondLst>
                                    <p:cond delay="0"/>
                                  </p:stCondLst>
                                  <p:childTnLst>
                                    <p:set>
                                      <p:cBhvr>
                                        <p:cTn id="43" dur="1" fill="hold">
                                          <p:stCondLst>
                                            <p:cond delay="0"/>
                                          </p:stCondLst>
                                        </p:cTn>
                                        <p:tgtEl>
                                          <p:spTgt spid="3">
                                            <p:txEl>
                                              <p:pRg st="2" end="2"/>
                                            </p:txEl>
                                          </p:spTgt>
                                        </p:tgtEl>
                                        <p:attrNameLst>
                                          <p:attrName>style.visibility</p:attrName>
                                        </p:attrNameLst>
                                      </p:cBhvr>
                                      <p:to>
                                        <p:strVal val="hidden"/>
                                      </p:to>
                                    </p:set>
                                  </p:childTnLst>
                                </p:cTn>
                              </p:par>
                            </p:childTnLst>
                          </p:cTn>
                        </p:par>
                        <p:par>
                          <p:cTn id="44" fill="hold">
                            <p:stCondLst>
                              <p:cond delay="500"/>
                            </p:stCondLst>
                            <p:childTnLst>
                              <p:par>
                                <p:cTn id="45" presetID="1" presetClass="exit" presetSubtype="0" fill="hold" grpId="0" nodeType="afterEffect">
                                  <p:stCondLst>
                                    <p:cond delay="0"/>
                                  </p:stCondLst>
                                  <p:childTnLst>
                                    <p:set>
                                      <p:cBhvr>
                                        <p:cTn id="46" dur="1" fill="hold">
                                          <p:stCondLst>
                                            <p:cond delay="0"/>
                                          </p:stCondLst>
                                        </p:cTn>
                                        <p:tgtEl>
                                          <p:spTgt spid="3">
                                            <p:txEl>
                                              <p:pRg st="4" end="4"/>
                                            </p:txEl>
                                          </p:spTgt>
                                        </p:tgtEl>
                                        <p:attrNameLst>
                                          <p:attrName>style.visibility</p:attrName>
                                        </p:attrNameLst>
                                      </p:cBhvr>
                                      <p:to>
                                        <p:strVal val="hidden"/>
                                      </p:to>
                                    </p:set>
                                  </p:childTnLst>
                                </p:cTn>
                              </p:par>
                            </p:childTnLst>
                          </p:cTn>
                        </p:par>
                        <p:par>
                          <p:cTn id="47" fill="hold">
                            <p:stCondLst>
                              <p:cond delay="500"/>
                            </p:stCondLst>
                            <p:childTnLst>
                              <p:par>
                                <p:cTn id="48" presetID="1" presetClass="exit" presetSubtype="0" fill="hold" grpId="0" nodeType="afterEffect">
                                  <p:stCondLst>
                                    <p:cond delay="0"/>
                                  </p:stCondLst>
                                  <p:childTnLst>
                                    <p:set>
                                      <p:cBhvr>
                                        <p:cTn id="49" dur="1" fill="hold">
                                          <p:stCondLst>
                                            <p:cond delay="0"/>
                                          </p:stCondLst>
                                        </p:cTn>
                                        <p:tgtEl>
                                          <p:spTgt spid="3">
                                            <p:txEl>
                                              <p:pRg st="6" end="6"/>
                                            </p:txEl>
                                          </p:spTgt>
                                        </p:tgtEl>
                                        <p:attrNameLst>
                                          <p:attrName>style.visibility</p:attrName>
                                        </p:attrNameLst>
                                      </p:cBhvr>
                                      <p:to>
                                        <p:strVal val="hidden"/>
                                      </p:to>
                                    </p:set>
                                  </p:childTnLst>
                                </p:cTn>
                              </p:par>
                            </p:childTnLst>
                          </p:cTn>
                        </p:par>
                        <p:par>
                          <p:cTn id="50" fill="hold">
                            <p:stCondLst>
                              <p:cond delay="500"/>
                            </p:stCondLst>
                            <p:childTnLst>
                              <p:par>
                                <p:cTn id="51" presetID="1" presetClass="exit" presetSubtype="0" fill="hold" grpId="0" nodeType="afterEffect">
                                  <p:stCondLst>
                                    <p:cond delay="0"/>
                                  </p:stCondLst>
                                  <p:childTnLst>
                                    <p:set>
                                      <p:cBhvr>
                                        <p:cTn id="52" dur="1" fill="hold">
                                          <p:stCondLst>
                                            <p:cond delay="0"/>
                                          </p:stCondLst>
                                        </p:cTn>
                                        <p:tgtEl>
                                          <p:spTgt spid="3">
                                            <p:txEl>
                                              <p:pRg st="7" end="7"/>
                                            </p:txEl>
                                          </p:spTgt>
                                        </p:tgtEl>
                                        <p:attrNameLst>
                                          <p:attrName>style.visibility</p:attrName>
                                        </p:attrNameLst>
                                      </p:cBhvr>
                                      <p:to>
                                        <p:strVal val="hidden"/>
                                      </p:to>
                                    </p:set>
                                  </p:childTnLst>
                                </p:cTn>
                              </p:par>
                            </p:childTnLst>
                          </p:cTn>
                        </p:par>
                        <p:par>
                          <p:cTn id="53" fill="hold">
                            <p:stCondLst>
                              <p:cond delay="500"/>
                            </p:stCondLst>
                            <p:childTnLst>
                              <p:par>
                                <p:cTn id="54" presetID="1" presetClass="exit" presetSubtype="0" fill="hold" grpId="0" nodeType="afterEffect">
                                  <p:stCondLst>
                                    <p:cond delay="0"/>
                                  </p:stCondLst>
                                  <p:childTnLst>
                                    <p:set>
                                      <p:cBhvr>
                                        <p:cTn id="55" dur="1" fill="hold">
                                          <p:stCondLst>
                                            <p:cond delay="0"/>
                                          </p:stCondLst>
                                        </p:cTn>
                                        <p:tgtEl>
                                          <p:spTgt spid="3">
                                            <p:txEl>
                                              <p:pRg st="8" end="8"/>
                                            </p:txEl>
                                          </p:spTgt>
                                        </p:tgtEl>
                                        <p:attrNameLst>
                                          <p:attrName>style.visibility</p:attrName>
                                        </p:attrNameLst>
                                      </p:cBhvr>
                                      <p:to>
                                        <p:strVal val="hidden"/>
                                      </p:to>
                                    </p:set>
                                  </p:childTnLst>
                                </p:cTn>
                              </p:par>
                            </p:childTnLst>
                          </p:cTn>
                        </p:par>
                        <p:par>
                          <p:cTn id="56" fill="hold">
                            <p:stCondLst>
                              <p:cond delay="500"/>
                            </p:stCondLst>
                            <p:childTnLst>
                              <p:par>
                                <p:cTn id="57" presetID="1" presetClass="exit" presetSubtype="0" fill="hold" grpId="0" nodeType="afterEffect">
                                  <p:stCondLst>
                                    <p:cond delay="0"/>
                                  </p:stCondLst>
                                  <p:childTnLst>
                                    <p:set>
                                      <p:cBhvr>
                                        <p:cTn id="58" dur="1" fill="hold">
                                          <p:stCondLst>
                                            <p:cond delay="0"/>
                                          </p:stCondLst>
                                        </p:cTn>
                                        <p:tgtEl>
                                          <p:spTgt spid="3">
                                            <p:txEl>
                                              <p:pRg st="9" end="9"/>
                                            </p:txEl>
                                          </p:spTgt>
                                        </p:tgtEl>
                                        <p:attrNameLst>
                                          <p:attrName>style.visibility</p:attrName>
                                        </p:attrNameLst>
                                      </p:cBhvr>
                                      <p:to>
                                        <p:strVal val="hidden"/>
                                      </p:to>
                                    </p:set>
                                  </p:childTnLst>
                                </p:cTn>
                              </p:par>
                            </p:childTnLst>
                          </p:cTn>
                        </p:par>
                        <p:par>
                          <p:cTn id="59" fill="hold">
                            <p:stCondLst>
                              <p:cond delay="500"/>
                            </p:stCondLst>
                            <p:childTnLst>
                              <p:par>
                                <p:cTn id="60" presetID="1" presetClass="exit" presetSubtype="0" fill="hold" grpId="0" nodeType="afterEffect">
                                  <p:stCondLst>
                                    <p:cond delay="0"/>
                                  </p:stCondLst>
                                  <p:childTnLst>
                                    <p:set>
                                      <p:cBhvr>
                                        <p:cTn id="61" dur="1" fill="hold">
                                          <p:stCondLst>
                                            <p:cond delay="0"/>
                                          </p:stCondLst>
                                        </p:cTn>
                                        <p:tgtEl>
                                          <p:spTgt spid="3">
                                            <p:bg/>
                                          </p:spTgt>
                                        </p:tgtEl>
                                        <p:attrNameLst>
                                          <p:attrName>style.visibility</p:attrName>
                                        </p:attrNameLst>
                                      </p:cBhvr>
                                      <p:to>
                                        <p:strVal val="hidden"/>
                                      </p:to>
                                    </p:set>
                                  </p:childTnLst>
                                </p:cTn>
                              </p:par>
                              <p:par>
                                <p:cTn id="62" presetID="14" presetClass="entr" presetSubtype="10" fill="hold" nodeType="withEffect">
                                  <p:stCondLst>
                                    <p:cond delay="0"/>
                                  </p:stCondLst>
                                  <p:childTnLst>
                                    <p:set>
                                      <p:cBhvr>
                                        <p:cTn id="63" dur="1" fill="hold">
                                          <p:stCondLst>
                                            <p:cond delay="0"/>
                                          </p:stCondLst>
                                        </p:cTn>
                                        <p:tgtEl>
                                          <p:spTgt spid="6">
                                            <p:txEl>
                                              <p:pRg st="1" end="1"/>
                                            </p:txEl>
                                          </p:spTgt>
                                        </p:tgtEl>
                                        <p:attrNameLst>
                                          <p:attrName>style.visibility</p:attrName>
                                        </p:attrNameLst>
                                      </p:cBhvr>
                                      <p:to>
                                        <p:strVal val="visible"/>
                                      </p:to>
                                    </p:set>
                                    <p:animEffect transition="in" filter="randombar(horizontal)">
                                      <p:cBhvr>
                                        <p:cTn id="64" dur="500"/>
                                        <p:tgtEl>
                                          <p:spTgt spid="6">
                                            <p:txEl>
                                              <p:pRg st="1" end="1"/>
                                            </p:txEl>
                                          </p:spTgt>
                                        </p:tgtEl>
                                      </p:cBhvr>
                                    </p:animEffect>
                                  </p:childTnLst>
                                </p:cTn>
                              </p:par>
                              <p:par>
                                <p:cTn id="65" presetID="14" presetClass="entr" presetSubtype="10" fill="hold" nodeType="with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randombar(horizontal)">
                                      <p:cBhvr>
                                        <p:cTn id="6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سمافورها (راهنماها)</a:t>
            </a:r>
            <a:endParaRPr lang="en-US" dirty="0"/>
          </a:p>
        </p:txBody>
      </p:sp>
      <p:sp>
        <p:nvSpPr>
          <p:cNvPr id="3" name="Content Placeholder 2"/>
          <p:cNvSpPr>
            <a:spLocks noGrp="1"/>
          </p:cNvSpPr>
          <p:nvPr>
            <p:ph idx="1"/>
          </p:nvPr>
        </p:nvSpPr>
        <p:spPr>
          <a:xfrm>
            <a:off x="381000" y="1676400"/>
            <a:ext cx="8305800" cy="4419600"/>
          </a:xfrm>
        </p:spPr>
        <p:txBody>
          <a:bodyPr>
            <a:normAutofit/>
          </a:bodyPr>
          <a:lstStyle/>
          <a:p>
            <a:pPr marL="0" indent="0" algn="just">
              <a:lnSpc>
                <a:spcPct val="120000"/>
              </a:lnSpc>
              <a:buNone/>
              <a:defRPr/>
            </a:pPr>
            <a:r>
              <a:rPr lang="fa-IR" dirty="0"/>
              <a:t>اصل اساسي اين است </a:t>
            </a:r>
            <a:r>
              <a:rPr lang="fa-IR" dirty="0" smtClean="0"/>
              <a:t>كه: دو يا چند فرآيند مي توانند به </a:t>
            </a:r>
            <a:r>
              <a:rPr lang="fa-IR" dirty="0"/>
              <a:t>وسيله سيگنال هاي ساده همكاري كنند، به طوري كه فرآيند مي تواند در نقطه خاصي مجبور به توقف شود و منتظر سيگنالي بماند. </a:t>
            </a:r>
            <a:endParaRPr lang="fa-IR" dirty="0" smtClean="0"/>
          </a:p>
          <a:p>
            <a:pPr algn="just">
              <a:lnSpc>
                <a:spcPct val="120000"/>
              </a:lnSpc>
              <a:defRPr/>
            </a:pPr>
            <a:endParaRPr lang="fa-IR" dirty="0" smtClean="0"/>
          </a:p>
          <a:p>
            <a:pPr marL="0" indent="0" algn="just">
              <a:lnSpc>
                <a:spcPct val="120000"/>
              </a:lnSpc>
              <a:buNone/>
              <a:defRPr/>
            </a:pPr>
            <a:r>
              <a:rPr lang="fa-IR" dirty="0">
                <a:ea typeface="Nazanin"/>
              </a:rPr>
              <a:t>برای علامت دادن از متغیر ویژه ای به نام </a:t>
            </a:r>
            <a:r>
              <a:rPr lang="fa-IR" dirty="0" smtClean="0">
                <a:ea typeface="Nazanin"/>
              </a:rPr>
              <a:t>راهنما (سمافور) </a:t>
            </a:r>
            <a:r>
              <a:rPr lang="fa-IR" dirty="0">
                <a:ea typeface="Nazanin"/>
              </a:rPr>
              <a:t>استفاده می کند.</a:t>
            </a:r>
            <a:endParaRPr lang="en-US" dirty="0">
              <a:ea typeface="Nazanin"/>
            </a:endParaRPr>
          </a:p>
          <a:p>
            <a:pPr lvl="1" algn="just">
              <a:lnSpc>
                <a:spcPct val="120000"/>
              </a:lnSpc>
              <a:defRPr/>
            </a:pPr>
            <a:r>
              <a:rPr lang="fa-IR" sz="2000" dirty="0" smtClean="0"/>
              <a:t>هر </a:t>
            </a:r>
            <a:r>
              <a:rPr lang="fa-IR" sz="2000" dirty="0"/>
              <a:t>فرآيند براي انتقال </a:t>
            </a:r>
            <a:r>
              <a:rPr lang="fa-IR" sz="2000" dirty="0" smtClean="0"/>
              <a:t>سيگنال یا علامت </a:t>
            </a:r>
            <a:r>
              <a:rPr lang="fa-IR" sz="2000" dirty="0"/>
              <a:t>از طريق سمافور </a:t>
            </a:r>
            <a:r>
              <a:rPr lang="en-US" sz="2000" dirty="0"/>
              <a:t>s</a:t>
            </a:r>
            <a:r>
              <a:rPr lang="fa-IR" sz="2000" dirty="0"/>
              <a:t> عمليات </a:t>
            </a:r>
            <a:r>
              <a:rPr lang="en-US" sz="2000" dirty="0" smtClean="0"/>
              <a:t>Signal(s</a:t>
            </a:r>
            <a:r>
              <a:rPr lang="en-US" sz="2000" dirty="0"/>
              <a:t>)</a:t>
            </a:r>
            <a:r>
              <a:rPr lang="fa-IR" sz="2000" dirty="0"/>
              <a:t> را اجرا مي كند</a:t>
            </a:r>
            <a:r>
              <a:rPr lang="fa-IR" sz="2000" dirty="0" smtClean="0"/>
              <a:t>. </a:t>
            </a:r>
          </a:p>
          <a:p>
            <a:pPr lvl="1" algn="just">
              <a:lnSpc>
                <a:spcPct val="120000"/>
              </a:lnSpc>
              <a:defRPr/>
            </a:pPr>
            <a:r>
              <a:rPr lang="fa-IR" sz="2000" dirty="0" smtClean="0"/>
              <a:t>هر </a:t>
            </a:r>
            <a:r>
              <a:rPr lang="fa-IR" sz="2000" dirty="0"/>
              <a:t>فرآيند براي دريافت سيگنال ازطريق سمافور </a:t>
            </a:r>
            <a:r>
              <a:rPr lang="en-US" sz="2000" dirty="0"/>
              <a:t>s</a:t>
            </a:r>
            <a:r>
              <a:rPr lang="fa-IR" sz="2000" dirty="0" smtClean="0"/>
              <a:t>، عمليات </a:t>
            </a:r>
            <a:r>
              <a:rPr lang="en-US" sz="2000" dirty="0" smtClean="0"/>
              <a:t>Wait(s)</a:t>
            </a:r>
            <a:r>
              <a:rPr lang="fa-IR" sz="2000" dirty="0" smtClean="0"/>
              <a:t> را اجرا </a:t>
            </a:r>
            <a:r>
              <a:rPr lang="fa-IR" sz="2000" dirty="0"/>
              <a:t>مي كند</a:t>
            </a:r>
            <a:r>
              <a:rPr lang="fa-IR" sz="2000" dirty="0" smtClean="0"/>
              <a:t>. </a:t>
            </a:r>
          </a:p>
          <a:p>
            <a:pPr lvl="1" algn="just">
              <a:lnSpc>
                <a:spcPct val="120000"/>
              </a:lnSpc>
              <a:defRPr/>
            </a:pPr>
            <a:r>
              <a:rPr lang="fa-IR" sz="2000" dirty="0" smtClean="0"/>
              <a:t>اگر </a:t>
            </a:r>
            <a:r>
              <a:rPr lang="fa-IR" sz="2000" dirty="0"/>
              <a:t>سيگنال متناظر منتقل نشده باشد، فرآيند به تعليق مي افتد تا انتقال </a:t>
            </a:r>
            <a:r>
              <a:rPr lang="fa-IR" sz="2000" dirty="0" smtClean="0"/>
              <a:t>سيگنال صورت </a:t>
            </a:r>
            <a:r>
              <a:rPr lang="fa-IR" sz="2000" dirty="0"/>
              <a:t>گيرد. </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43</a:t>
            </a:fld>
            <a:endParaRPr lang="en-US"/>
          </a:p>
        </p:txBody>
      </p:sp>
    </p:spTree>
    <p:extLst>
      <p:ext uri="{BB962C8B-B14F-4D97-AF65-F5344CB8AC3E}">
        <p14:creationId xmlns:p14="http://schemas.microsoft.com/office/powerpoint/2010/main" val="206760699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anim calcmode="lin" valueType="num">
                                      <p:cBhvr>
                                        <p:cTn id="1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سمافورها (راهنماها)</a:t>
            </a:r>
            <a:endParaRPr lang="en-US" dirty="0"/>
          </a:p>
        </p:txBody>
      </p:sp>
      <p:sp>
        <p:nvSpPr>
          <p:cNvPr id="3" name="Content Placeholder 2"/>
          <p:cNvSpPr>
            <a:spLocks noGrp="1"/>
          </p:cNvSpPr>
          <p:nvPr>
            <p:ph idx="1"/>
          </p:nvPr>
        </p:nvSpPr>
        <p:spPr>
          <a:xfrm>
            <a:off x="381000" y="1676400"/>
            <a:ext cx="8305800" cy="4419600"/>
          </a:xfrm>
        </p:spPr>
        <p:txBody>
          <a:bodyPr>
            <a:normAutofit/>
          </a:bodyPr>
          <a:lstStyle/>
          <a:p>
            <a:pPr marL="0" indent="0">
              <a:lnSpc>
                <a:spcPct val="110000"/>
              </a:lnSpc>
              <a:spcBef>
                <a:spcPct val="50000"/>
              </a:spcBef>
              <a:buNone/>
              <a:defRPr/>
            </a:pPr>
            <a:r>
              <a:rPr lang="fa-IR" dirty="0"/>
              <a:t>براي ايجاد اين اثر، سمافور را مي توانيم به عنوان متغيري </a:t>
            </a:r>
            <a:r>
              <a:rPr lang="fa-IR" dirty="0" smtClean="0"/>
              <a:t>در نظر </a:t>
            </a:r>
            <a:r>
              <a:rPr lang="fa-IR" dirty="0"/>
              <a:t>بگيريم كه مقدار آن از نوع صحيح است و سه عمل بر روي آن تعريف مي شود</a:t>
            </a:r>
            <a:r>
              <a:rPr lang="fa-IR" dirty="0" smtClean="0"/>
              <a:t>:</a:t>
            </a:r>
          </a:p>
          <a:p>
            <a:pPr marL="0" indent="0">
              <a:lnSpc>
                <a:spcPct val="110000"/>
              </a:lnSpc>
              <a:spcBef>
                <a:spcPct val="50000"/>
              </a:spcBef>
              <a:buNone/>
              <a:defRPr/>
            </a:pPr>
            <a:endParaRPr lang="en-US" sz="800" dirty="0"/>
          </a:p>
          <a:p>
            <a:pPr marL="777240" lvl="1" indent="-457200">
              <a:spcBef>
                <a:spcPct val="50000"/>
              </a:spcBef>
              <a:buSzPct val="100000"/>
              <a:buFont typeface="+mj-lt"/>
              <a:buAutoNum type="arabicPeriod"/>
              <a:defRPr/>
            </a:pPr>
            <a:r>
              <a:rPr lang="fa-IR" dirty="0"/>
              <a:t>سمافور مي تواند يك مقدار غير منفي را </a:t>
            </a:r>
            <a:r>
              <a:rPr lang="fa-IR" dirty="0" smtClean="0"/>
              <a:t>ابتدا بپذيرد.</a:t>
            </a:r>
          </a:p>
          <a:p>
            <a:pPr marL="777240" lvl="1" indent="-457200">
              <a:spcBef>
                <a:spcPct val="50000"/>
              </a:spcBef>
              <a:buSzPct val="100000"/>
              <a:buFont typeface="+mj-lt"/>
              <a:buAutoNum type="arabicPeriod"/>
              <a:defRPr/>
            </a:pPr>
            <a:endParaRPr lang="en-US" sz="1200" dirty="0"/>
          </a:p>
          <a:p>
            <a:pPr marL="777240" lvl="1" indent="-457200" algn="just">
              <a:buFont typeface="+mj-lt"/>
              <a:buAutoNum type="arabicPeriod"/>
            </a:pPr>
            <a:r>
              <a:rPr lang="fa-IR" dirty="0" smtClean="0"/>
              <a:t>عمليات</a:t>
            </a:r>
            <a:r>
              <a:rPr lang="en-US" dirty="0" smtClean="0"/>
              <a:t>Wait(s</a:t>
            </a:r>
            <a:r>
              <a:rPr lang="en-US" dirty="0"/>
              <a:t>) </a:t>
            </a:r>
            <a:r>
              <a:rPr lang="fa-IR" dirty="0"/>
              <a:t> يك واحد از مقدار سمافور مي كاهد. اگر اين مقدار منفي شود، فرآيند اجراكننده </a:t>
            </a:r>
            <a:r>
              <a:rPr lang="en-US" dirty="0" smtClean="0"/>
              <a:t>Wait</a:t>
            </a:r>
            <a:r>
              <a:rPr lang="fa-IR" dirty="0" smtClean="0"/>
              <a:t>، </a:t>
            </a:r>
            <a:r>
              <a:rPr lang="fa-IR" dirty="0"/>
              <a:t>مسدود مي شود</a:t>
            </a:r>
            <a:r>
              <a:rPr lang="fa-IR" dirty="0" smtClean="0"/>
              <a:t>.</a:t>
            </a:r>
          </a:p>
          <a:p>
            <a:pPr marL="777240" lvl="1" indent="-457200" algn="just">
              <a:buFont typeface="+mj-lt"/>
              <a:buAutoNum type="arabicPeriod"/>
            </a:pPr>
            <a:endParaRPr lang="en-US" sz="1400" dirty="0"/>
          </a:p>
          <a:p>
            <a:pPr marL="777240" lvl="1" indent="-457200" algn="just">
              <a:buFont typeface="+mj-lt"/>
              <a:buAutoNum type="arabicPeriod"/>
            </a:pPr>
            <a:r>
              <a:rPr lang="fa-IR" dirty="0"/>
              <a:t>عمليات </a:t>
            </a:r>
            <a:r>
              <a:rPr lang="en-US" dirty="0" smtClean="0"/>
              <a:t>Signal(s)</a:t>
            </a:r>
            <a:r>
              <a:rPr lang="fa-IR" dirty="0" smtClean="0"/>
              <a:t> يك </a:t>
            </a:r>
            <a:r>
              <a:rPr lang="fa-IR" dirty="0"/>
              <a:t>واحد به مقدار سمافور اضافه مي كند</a:t>
            </a:r>
            <a:r>
              <a:rPr lang="fa-IR" dirty="0" smtClean="0"/>
              <a:t>. اگر مقدار </a:t>
            </a:r>
            <a:r>
              <a:rPr lang="fa-IR" dirty="0"/>
              <a:t>مثبت </a:t>
            </a:r>
            <a:r>
              <a:rPr lang="fa-IR" dirty="0" smtClean="0"/>
              <a:t>نبود، </a:t>
            </a:r>
            <a:r>
              <a:rPr lang="fa-IR" dirty="0"/>
              <a:t>فرآيند </a:t>
            </a:r>
            <a:r>
              <a:rPr lang="fa-IR" dirty="0" smtClean="0"/>
              <a:t>مسدود شده </a:t>
            </a:r>
            <a:r>
              <a:rPr lang="fa-IR" dirty="0"/>
              <a:t>توسط </a:t>
            </a:r>
            <a:r>
              <a:rPr lang="en-US" dirty="0" smtClean="0"/>
              <a:t>Wait</a:t>
            </a:r>
            <a:r>
              <a:rPr lang="fa-IR" dirty="0"/>
              <a:t>، از حالت مسدود خارج مي شود. </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44</a:t>
            </a:fld>
            <a:endParaRPr lang="en-US"/>
          </a:p>
        </p:txBody>
      </p:sp>
    </p:spTree>
    <p:extLst>
      <p:ext uri="{BB962C8B-B14F-4D97-AF65-F5344CB8AC3E}">
        <p14:creationId xmlns:p14="http://schemas.microsoft.com/office/powerpoint/2010/main" val="112888908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1" dur="500"/>
                                        <p:tgtEl>
                                          <p:spTgt spid="3">
                                            <p:txEl>
                                              <p:pRg st="4" end="4"/>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randombar(horizontal)">
                                      <p:cBhvr>
                                        <p:cTn id="1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152400" y="914400"/>
            <a:ext cx="5638800" cy="5638800"/>
          </a:xfrm>
          <a:prstGeom prst="rect">
            <a:avLst/>
          </a:prstGeom>
          <a:solidFill>
            <a:schemeClr val="bg1"/>
          </a:solidFill>
        </p:spPr>
        <p:txBody>
          <a:bodyPr vert="horz" lIns="91440" tIns="45720" rIns="91440" bIns="45720" rtlCol="0" anchor="ctr" anchorCtr="0">
            <a:noAutofit/>
          </a:bodyPr>
          <a:lstStyle>
            <a:lvl1pPr marL="274320" indent="-274320" algn="r" defTabSz="914400" rtl="1" eaLnBrk="1" latinLnBrk="0" hangingPunct="1">
              <a:spcBef>
                <a:spcPct val="20000"/>
              </a:spcBef>
              <a:buClr>
                <a:schemeClr val="accent1"/>
              </a:buClr>
              <a:buFont typeface="Arial" pitchFamily="34" charset="0"/>
              <a:buChar char="•"/>
              <a:defRPr sz="2400" kern="1200">
                <a:solidFill>
                  <a:schemeClr val="tx1"/>
                </a:solidFill>
                <a:latin typeface="+mn-lt"/>
                <a:ea typeface="+mn-ea"/>
                <a:cs typeface="B Nazanin" pitchFamily="2" charset="-78"/>
              </a:defRPr>
            </a:lvl1pPr>
            <a:lvl2pPr marL="594360" indent="-27432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B Nazanin" pitchFamily="2" charset="-78"/>
              </a:defRPr>
            </a:lvl2pPr>
            <a:lvl3pPr marL="868680" indent="-228600" algn="r" defTabSz="914400" rtl="1" eaLnBrk="1" latinLnBrk="0" hangingPunct="1">
              <a:spcBef>
                <a:spcPct val="20000"/>
              </a:spcBef>
              <a:buClr>
                <a:schemeClr val="accent1"/>
              </a:buClr>
              <a:buFont typeface="Arial" pitchFamily="34" charset="0"/>
              <a:buChar char="•"/>
              <a:defRPr sz="2000" kern="1200">
                <a:solidFill>
                  <a:schemeClr val="tx1"/>
                </a:solidFill>
                <a:latin typeface="+mn-lt"/>
                <a:ea typeface="+mn-ea"/>
                <a:cs typeface="B Nazanin" pitchFamily="2" charset="-78"/>
              </a:defRPr>
            </a:lvl3pPr>
            <a:lvl4pPr marL="1143000" indent="-228600" algn="r" defTabSz="914400" rtl="1" eaLnBrk="1" latinLnBrk="0" hangingPunct="1">
              <a:spcBef>
                <a:spcPct val="20000"/>
              </a:spcBef>
              <a:buClr>
                <a:schemeClr val="accent1"/>
              </a:buClr>
              <a:buFont typeface="Arial" pitchFamily="34" charset="0"/>
              <a:buChar char="•"/>
              <a:defRPr sz="1800" kern="1200">
                <a:solidFill>
                  <a:schemeClr val="tx1"/>
                </a:solidFill>
                <a:latin typeface="+mn-lt"/>
                <a:ea typeface="+mn-ea"/>
                <a:cs typeface="B Nazanin" pitchFamily="2" charset="-78"/>
              </a:defRPr>
            </a:lvl4pPr>
            <a:lvl5pPr marL="1371600" indent="-228600" algn="r" defTabSz="914400" rtl="1" eaLnBrk="1" latinLnBrk="0" hangingPunct="1">
              <a:spcBef>
                <a:spcPct val="20000"/>
              </a:spcBef>
              <a:buClr>
                <a:schemeClr val="accent1"/>
              </a:buClr>
              <a:buFont typeface="Arial" pitchFamily="34" charset="0"/>
              <a:buChar char="•"/>
              <a:defRPr sz="1800" kern="1200" baseline="0">
                <a:solidFill>
                  <a:schemeClr val="tx1"/>
                </a:solidFill>
                <a:latin typeface="+mn-lt"/>
                <a:ea typeface="+mn-ea"/>
                <a:cs typeface="B Nazanin" pitchFamily="2" charset="-78"/>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algn="l" rtl="0">
              <a:buFontTx/>
              <a:buNone/>
            </a:pPr>
            <a:r>
              <a:rPr lang="en-US" sz="1600" b="1" dirty="0" err="1" smtClean="0">
                <a:latin typeface="Times New Roman" pitchFamily="18" charset="0"/>
                <a:cs typeface="Times New Roman" pitchFamily="18" charset="0"/>
              </a:rPr>
              <a:t>struct</a:t>
            </a:r>
            <a:r>
              <a:rPr lang="en-US" sz="1600" b="1" dirty="0" smtClean="0">
                <a:latin typeface="Times New Roman" pitchFamily="18" charset="0"/>
                <a:cs typeface="Times New Roman" pitchFamily="18" charset="0"/>
              </a:rPr>
              <a:t> semaphore {</a:t>
            </a:r>
          </a:p>
          <a:p>
            <a:pPr algn="l" rtl="0">
              <a:buFontTx/>
              <a:buNone/>
            </a:pP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int</a:t>
            </a:r>
            <a:r>
              <a:rPr lang="en-US" sz="1600" b="1" dirty="0" smtClean="0">
                <a:latin typeface="Times New Roman" pitchFamily="18" charset="0"/>
                <a:cs typeface="Times New Roman" pitchFamily="18" charset="0"/>
              </a:rPr>
              <a:t> count;</a:t>
            </a:r>
          </a:p>
          <a:p>
            <a:pPr algn="l" rtl="0">
              <a:buFontTx/>
              <a:buNone/>
            </a:pP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queueType</a:t>
            </a:r>
            <a:r>
              <a:rPr lang="en-US" sz="1600" b="1" dirty="0" smtClean="0">
                <a:latin typeface="Times New Roman" pitchFamily="18" charset="0"/>
                <a:cs typeface="Times New Roman" pitchFamily="18" charset="0"/>
              </a:rPr>
              <a:t> queue;</a:t>
            </a:r>
          </a:p>
          <a:p>
            <a:pPr algn="l" rtl="0">
              <a:buFontTx/>
              <a:buNone/>
            </a:pPr>
            <a:r>
              <a:rPr lang="fa-IR" sz="160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                </a:t>
            </a:r>
          </a:p>
          <a:p>
            <a:pPr algn="l" rtl="0">
              <a:buFontTx/>
              <a:buNone/>
            </a:pPr>
            <a:r>
              <a:rPr lang="en-US" sz="1600" dirty="0" smtClean="0">
                <a:latin typeface="Times New Roman" pitchFamily="18" charset="0"/>
                <a:cs typeface="Times New Roman" pitchFamily="18" charset="0"/>
              </a:rPr>
              <a:t>void wait(semaphore s)</a:t>
            </a:r>
          </a:p>
          <a:p>
            <a:pPr algn="l" rtl="0">
              <a:buFontTx/>
              <a:buNone/>
            </a:pPr>
            <a:r>
              <a:rPr lang="en-US" sz="1600" dirty="0" smtClean="0">
                <a:latin typeface="Times New Roman" pitchFamily="18" charset="0"/>
                <a:cs typeface="Times New Roman" pitchFamily="18" charset="0"/>
              </a:rPr>
              <a:t>{</a:t>
            </a:r>
          </a:p>
          <a:p>
            <a:pPr algn="l" rtl="0">
              <a:buFontTx/>
              <a:buNone/>
            </a:pP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s.count</a:t>
            </a:r>
            <a:r>
              <a:rPr lang="en-US" sz="1600" dirty="0" smtClean="0">
                <a:latin typeface="Times New Roman" pitchFamily="18" charset="0"/>
                <a:cs typeface="Times New Roman" pitchFamily="18" charset="0"/>
              </a:rPr>
              <a:t>--;</a:t>
            </a:r>
          </a:p>
          <a:p>
            <a:pPr algn="l" rtl="0">
              <a:buFontTx/>
              <a:buNone/>
            </a:pPr>
            <a:r>
              <a:rPr lang="en-US" sz="1600" b="1" dirty="0" smtClean="0">
                <a:latin typeface="Times New Roman" pitchFamily="18" charset="0"/>
                <a:cs typeface="Times New Roman" pitchFamily="18" charset="0"/>
              </a:rPr>
              <a:t>     if (</a:t>
            </a:r>
            <a:r>
              <a:rPr lang="en-US" sz="1600" b="1" dirty="0" err="1" smtClean="0">
                <a:latin typeface="Times New Roman" pitchFamily="18" charset="0"/>
                <a:cs typeface="Times New Roman" pitchFamily="18" charset="0"/>
              </a:rPr>
              <a:t>s.count</a:t>
            </a:r>
            <a:r>
              <a:rPr lang="en-US" sz="1600" b="1" dirty="0" smtClean="0">
                <a:latin typeface="Times New Roman" pitchFamily="18" charset="0"/>
                <a:cs typeface="Times New Roman" pitchFamily="18" charset="0"/>
              </a:rPr>
              <a:t> &lt; 0) {</a:t>
            </a:r>
          </a:p>
          <a:p>
            <a:pPr algn="l" rtl="0">
              <a:buFontTx/>
              <a:buNone/>
            </a:pPr>
            <a:r>
              <a:rPr lang="en-US" sz="1600" dirty="0" smtClean="0">
                <a:latin typeface="Times New Roman" pitchFamily="18" charset="0"/>
                <a:cs typeface="Times New Roman" pitchFamily="18" charset="0"/>
              </a:rPr>
              <a:t>                                 place this process in </a:t>
            </a:r>
            <a:r>
              <a:rPr lang="en-US" sz="1600" dirty="0" err="1" smtClean="0">
                <a:latin typeface="Times New Roman" pitchFamily="18" charset="0"/>
                <a:cs typeface="Times New Roman" pitchFamily="18" charset="0"/>
              </a:rPr>
              <a:t>s.queue</a:t>
            </a:r>
            <a:r>
              <a:rPr lang="en-US" sz="1600" dirty="0" smtClean="0">
                <a:latin typeface="Times New Roman" pitchFamily="18" charset="0"/>
                <a:cs typeface="Times New Roman" pitchFamily="18" charset="0"/>
              </a:rPr>
              <a:t> ;</a:t>
            </a:r>
          </a:p>
          <a:p>
            <a:pPr algn="l" rtl="0">
              <a:buFontTx/>
              <a:buNone/>
            </a:pPr>
            <a:r>
              <a:rPr lang="en-US" sz="1600" dirty="0" smtClean="0">
                <a:latin typeface="Times New Roman" pitchFamily="18" charset="0"/>
                <a:cs typeface="Times New Roman" pitchFamily="18" charset="0"/>
              </a:rPr>
              <a:t>                                 block this process ;</a:t>
            </a:r>
          </a:p>
          <a:p>
            <a:pPr algn="l" rtl="0">
              <a:buFontTx/>
              <a:buNone/>
            </a:pPr>
            <a:r>
              <a:rPr lang="en-US" sz="1600" dirty="0" smtClean="0">
                <a:latin typeface="Times New Roman" pitchFamily="18" charset="0"/>
                <a:cs typeface="Times New Roman" pitchFamily="18" charset="0"/>
              </a:rPr>
              <a:t>                              }</a:t>
            </a:r>
          </a:p>
          <a:p>
            <a:pPr algn="l" rtl="0">
              <a:buFontTx/>
              <a:buNone/>
            </a:pPr>
            <a:r>
              <a:rPr lang="en-US" sz="1600" dirty="0" smtClean="0">
                <a:latin typeface="Times New Roman" pitchFamily="18" charset="0"/>
                <a:cs typeface="Times New Roman" pitchFamily="18" charset="0"/>
              </a:rPr>
              <a:t>}</a:t>
            </a:r>
          </a:p>
          <a:p>
            <a:pPr algn="l" rtl="0">
              <a:buFontTx/>
              <a:buNone/>
            </a:pPr>
            <a:r>
              <a:rPr lang="en-US" sz="1600" dirty="0" smtClean="0">
                <a:latin typeface="Times New Roman" pitchFamily="18" charset="0"/>
                <a:cs typeface="Times New Roman" pitchFamily="18" charset="0"/>
              </a:rPr>
              <a:t>void signal(semaphore s)</a:t>
            </a:r>
          </a:p>
          <a:p>
            <a:pPr algn="l" rtl="0">
              <a:buFontTx/>
              <a:buNone/>
            </a:pPr>
            <a:r>
              <a:rPr lang="en-US" sz="1600" dirty="0" smtClean="0">
                <a:latin typeface="Times New Roman" pitchFamily="18" charset="0"/>
                <a:cs typeface="Times New Roman" pitchFamily="18" charset="0"/>
              </a:rPr>
              <a:t>{</a:t>
            </a:r>
          </a:p>
          <a:p>
            <a:pPr algn="l" rtl="0">
              <a:buFontTx/>
              <a:buNone/>
            </a:pP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s.count</a:t>
            </a:r>
            <a:r>
              <a:rPr lang="en-US" sz="1600" dirty="0" smtClean="0">
                <a:latin typeface="Times New Roman" pitchFamily="18" charset="0"/>
                <a:cs typeface="Times New Roman" pitchFamily="18" charset="0"/>
              </a:rPr>
              <a:t>++;</a:t>
            </a:r>
          </a:p>
          <a:p>
            <a:pPr algn="l" rtl="0">
              <a:buFontTx/>
              <a:buNone/>
            </a:pPr>
            <a:r>
              <a:rPr lang="en-US" sz="1600" b="1" dirty="0" smtClean="0">
                <a:latin typeface="Times New Roman" pitchFamily="18" charset="0"/>
                <a:cs typeface="Times New Roman" pitchFamily="18" charset="0"/>
              </a:rPr>
              <a:t>            if (</a:t>
            </a:r>
            <a:r>
              <a:rPr lang="en-US" sz="1600" b="1" dirty="0" err="1" smtClean="0">
                <a:latin typeface="Times New Roman" pitchFamily="18" charset="0"/>
                <a:cs typeface="Times New Roman" pitchFamily="18" charset="0"/>
              </a:rPr>
              <a:t>s.count</a:t>
            </a:r>
            <a:r>
              <a:rPr lang="en-US" sz="1600" b="1" dirty="0" smtClean="0">
                <a:latin typeface="Times New Roman" pitchFamily="18" charset="0"/>
                <a:cs typeface="Times New Roman" pitchFamily="18" charset="0"/>
              </a:rPr>
              <a:t> &lt;= 0) {</a:t>
            </a:r>
          </a:p>
          <a:p>
            <a:pPr algn="l" rtl="0">
              <a:buFontTx/>
              <a:buNone/>
            </a:pPr>
            <a:r>
              <a:rPr lang="en-US" sz="1600" dirty="0" smtClean="0">
                <a:latin typeface="Times New Roman" pitchFamily="18" charset="0"/>
                <a:cs typeface="Times New Roman" pitchFamily="18" charset="0"/>
              </a:rPr>
              <a:t>                                          remove a process P from </a:t>
            </a:r>
            <a:r>
              <a:rPr lang="en-US" sz="1600" dirty="0" err="1" smtClean="0">
                <a:latin typeface="Times New Roman" pitchFamily="18" charset="0"/>
                <a:cs typeface="Times New Roman" pitchFamily="18" charset="0"/>
              </a:rPr>
              <a:t>s.queue</a:t>
            </a:r>
            <a:r>
              <a:rPr lang="en-US" sz="1600" dirty="0" smtClean="0">
                <a:latin typeface="Times New Roman" pitchFamily="18" charset="0"/>
                <a:cs typeface="Times New Roman" pitchFamily="18" charset="0"/>
              </a:rPr>
              <a:t> ;</a:t>
            </a:r>
          </a:p>
          <a:p>
            <a:pPr algn="l" rtl="0">
              <a:buFontTx/>
              <a:buNone/>
            </a:pPr>
            <a:r>
              <a:rPr lang="en-US" sz="1600" dirty="0" smtClean="0">
                <a:latin typeface="Times New Roman" pitchFamily="18" charset="0"/>
                <a:cs typeface="Times New Roman" pitchFamily="18" charset="0"/>
              </a:rPr>
              <a:t>                                          place process P on ready list ;</a:t>
            </a:r>
          </a:p>
          <a:p>
            <a:pPr algn="l" rtl="0">
              <a:buFontTx/>
              <a:buNone/>
            </a:pPr>
            <a:r>
              <a:rPr lang="en-US" sz="1600"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a:t>
            </a:r>
          </a:p>
          <a:p>
            <a:pPr algn="l" rtl="0">
              <a:buFontTx/>
              <a:buNone/>
            </a:pPr>
            <a:r>
              <a:rPr lang="en-US" sz="1600" dirty="0" smtClean="0">
                <a:latin typeface="Times New Roman" pitchFamily="18" charset="0"/>
                <a:cs typeface="Times New Roman" pitchFamily="18" charset="0"/>
              </a:rPr>
              <a:t> }</a:t>
            </a:r>
            <a:endParaRPr lang="en-US" sz="1600" b="1" dirty="0" smtClean="0">
              <a:latin typeface="Times New Roman" pitchFamily="18" charset="0"/>
              <a:cs typeface="Times New Roman" pitchFamily="18" charset="0"/>
            </a:endParaRPr>
          </a:p>
        </p:txBody>
      </p:sp>
      <p:sp>
        <p:nvSpPr>
          <p:cNvPr id="2" name="Title 1"/>
          <p:cNvSpPr>
            <a:spLocks noGrp="1"/>
          </p:cNvSpPr>
          <p:nvPr>
            <p:ph type="title"/>
          </p:nvPr>
        </p:nvSpPr>
        <p:spPr>
          <a:xfrm>
            <a:off x="762000" y="457200"/>
            <a:ext cx="8229600" cy="1066800"/>
          </a:xfrm>
        </p:spPr>
        <p:txBody>
          <a:bodyPr/>
          <a:lstStyle/>
          <a:p>
            <a:r>
              <a:rPr lang="fa-IR" dirty="0"/>
              <a:t>سمافورها (راهنماها)</a:t>
            </a:r>
            <a:endParaRPr lang="en-US" dirty="0"/>
          </a:p>
        </p:txBody>
      </p:sp>
      <p:sp>
        <p:nvSpPr>
          <p:cNvPr id="3" name="Content Placeholder 2"/>
          <p:cNvSpPr>
            <a:spLocks noGrp="1"/>
          </p:cNvSpPr>
          <p:nvPr>
            <p:ph idx="1"/>
          </p:nvPr>
        </p:nvSpPr>
        <p:spPr>
          <a:xfrm>
            <a:off x="4876800" y="2324100"/>
            <a:ext cx="3733800" cy="2362200"/>
          </a:xfrm>
          <a:solidFill>
            <a:srgbClr val="FFFF99"/>
          </a:solidFill>
        </p:spPr>
        <p:txBody>
          <a:bodyPr>
            <a:normAutofit lnSpcReduction="10000"/>
          </a:bodyPr>
          <a:lstStyle/>
          <a:p>
            <a:pPr marL="0" indent="0" algn="just">
              <a:lnSpc>
                <a:spcPct val="150000"/>
              </a:lnSpc>
              <a:buNone/>
            </a:pPr>
            <a:r>
              <a:rPr lang="fa-IR" sz="2000" dirty="0" smtClean="0"/>
              <a:t>کدهای روبرو تعریف رسمي </a:t>
            </a:r>
            <a:r>
              <a:rPr lang="fa-IR" sz="2000" dirty="0"/>
              <a:t>تري را براي عمليات سمافورها ارائه مي كند. </a:t>
            </a:r>
            <a:endParaRPr lang="fa-IR" sz="2000" dirty="0" smtClean="0"/>
          </a:p>
          <a:p>
            <a:pPr marL="0" indent="0" algn="just">
              <a:lnSpc>
                <a:spcPct val="150000"/>
              </a:lnSpc>
              <a:buNone/>
            </a:pPr>
            <a:r>
              <a:rPr lang="fa-IR" sz="2000" dirty="0" smtClean="0"/>
              <a:t>فرض </a:t>
            </a:r>
            <a:r>
              <a:rPr lang="fa-IR" sz="2000" dirty="0"/>
              <a:t>مي شود كه هر يك از عمليات </a:t>
            </a:r>
            <a:r>
              <a:rPr lang="en-US" sz="2000" dirty="0" smtClean="0"/>
              <a:t>Wait(s</a:t>
            </a:r>
            <a:r>
              <a:rPr lang="en-US" sz="2000" dirty="0"/>
              <a:t>)</a:t>
            </a:r>
            <a:r>
              <a:rPr lang="fa-IR" sz="2000" dirty="0"/>
              <a:t> و </a:t>
            </a:r>
            <a:r>
              <a:rPr lang="en-US" sz="2000" dirty="0" smtClean="0"/>
              <a:t>Signal(s</a:t>
            </a:r>
            <a:r>
              <a:rPr lang="en-US" sz="2000" dirty="0"/>
              <a:t>)</a:t>
            </a:r>
            <a:r>
              <a:rPr lang="fa-IR" sz="2000" dirty="0"/>
              <a:t> يكپارچه اند. يعني، دچار وقفه نمي شوند</a:t>
            </a:r>
            <a:r>
              <a:rPr lang="fa-IR" sz="2000" dirty="0" smtClean="0"/>
              <a:t>.</a:t>
            </a:r>
            <a:endParaRPr lang="en-US" sz="2000" dirty="0"/>
          </a:p>
        </p:txBody>
      </p:sp>
      <p:sp>
        <p:nvSpPr>
          <p:cNvPr id="4" name="Slide Number Placeholder 3"/>
          <p:cNvSpPr>
            <a:spLocks noGrp="1"/>
          </p:cNvSpPr>
          <p:nvPr>
            <p:ph type="sldNum" sz="quarter" idx="12"/>
          </p:nvPr>
        </p:nvSpPr>
        <p:spPr>
          <a:xfrm>
            <a:off x="7696200" y="6248400"/>
            <a:ext cx="762000" cy="365125"/>
          </a:xfrm>
        </p:spPr>
        <p:txBody>
          <a:bodyPr/>
          <a:lstStyle/>
          <a:p>
            <a:fld id="{B6F15528-21DE-4FAA-801E-634DDDAF4B2B}" type="slidenum">
              <a:rPr lang="en-US" smtClean="0"/>
              <a:pPr/>
              <a:t>45</a:t>
            </a:fld>
            <a:endParaRPr lang="en-US" dirty="0"/>
          </a:p>
        </p:txBody>
      </p:sp>
      <p:sp>
        <p:nvSpPr>
          <p:cNvPr id="5" name="Rounded Rectangle 4"/>
          <p:cNvSpPr/>
          <p:nvPr/>
        </p:nvSpPr>
        <p:spPr>
          <a:xfrm>
            <a:off x="5410200" y="6019800"/>
            <a:ext cx="3048000" cy="228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0122643"/>
      </p:ext>
    </p:extLst>
  </p:cSld>
  <p:clrMapOvr>
    <a:masterClrMapping/>
  </p:clrMapOvr>
  <p:transition spd="slow">
    <p:cove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152400" y="1066800"/>
            <a:ext cx="4267200" cy="5486400"/>
          </a:xfrm>
          <a:prstGeom prst="rect">
            <a:avLst/>
          </a:prstGeom>
          <a:solidFill>
            <a:schemeClr val="bg1"/>
          </a:solidFill>
        </p:spPr>
        <p:txBody>
          <a:bodyPr vert="horz" lIns="91440" tIns="45720" rIns="91440" bIns="45720" rtlCol="0" anchor="ctr" anchorCtr="0">
            <a:normAutofit lnSpcReduction="10000"/>
          </a:bodyPr>
          <a:lstStyle>
            <a:lvl1pPr marL="274320" indent="-274320" algn="r" defTabSz="914400" rtl="1" eaLnBrk="1" latinLnBrk="0" hangingPunct="1">
              <a:spcBef>
                <a:spcPct val="20000"/>
              </a:spcBef>
              <a:buClr>
                <a:schemeClr val="accent1"/>
              </a:buClr>
              <a:buFont typeface="Arial" pitchFamily="34" charset="0"/>
              <a:buChar char="•"/>
              <a:defRPr sz="2400" kern="1200">
                <a:solidFill>
                  <a:schemeClr val="tx1"/>
                </a:solidFill>
                <a:latin typeface="+mn-lt"/>
                <a:ea typeface="+mn-ea"/>
                <a:cs typeface="B Nazanin" pitchFamily="2" charset="-78"/>
              </a:defRPr>
            </a:lvl1pPr>
            <a:lvl2pPr marL="594360" indent="-27432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B Nazanin" pitchFamily="2" charset="-78"/>
              </a:defRPr>
            </a:lvl2pPr>
            <a:lvl3pPr marL="868680" indent="-228600" algn="r" defTabSz="914400" rtl="1" eaLnBrk="1" latinLnBrk="0" hangingPunct="1">
              <a:spcBef>
                <a:spcPct val="20000"/>
              </a:spcBef>
              <a:buClr>
                <a:schemeClr val="accent1"/>
              </a:buClr>
              <a:buFont typeface="Arial" pitchFamily="34" charset="0"/>
              <a:buChar char="•"/>
              <a:defRPr sz="2000" kern="1200">
                <a:solidFill>
                  <a:schemeClr val="tx1"/>
                </a:solidFill>
                <a:latin typeface="+mn-lt"/>
                <a:ea typeface="+mn-ea"/>
                <a:cs typeface="B Nazanin" pitchFamily="2" charset="-78"/>
              </a:defRPr>
            </a:lvl3pPr>
            <a:lvl4pPr marL="1143000" indent="-228600" algn="r" defTabSz="914400" rtl="1" eaLnBrk="1" latinLnBrk="0" hangingPunct="1">
              <a:spcBef>
                <a:spcPct val="20000"/>
              </a:spcBef>
              <a:buClr>
                <a:schemeClr val="accent1"/>
              </a:buClr>
              <a:buFont typeface="Arial" pitchFamily="34" charset="0"/>
              <a:buChar char="•"/>
              <a:defRPr sz="1800" kern="1200">
                <a:solidFill>
                  <a:schemeClr val="tx1"/>
                </a:solidFill>
                <a:latin typeface="+mn-lt"/>
                <a:ea typeface="+mn-ea"/>
                <a:cs typeface="B Nazanin" pitchFamily="2" charset="-78"/>
              </a:defRPr>
            </a:lvl4pPr>
            <a:lvl5pPr marL="1371600" indent="-228600" algn="r" defTabSz="914400" rtl="1" eaLnBrk="1" latinLnBrk="0" hangingPunct="1">
              <a:spcBef>
                <a:spcPct val="20000"/>
              </a:spcBef>
              <a:buClr>
                <a:schemeClr val="accent1"/>
              </a:buClr>
              <a:buFont typeface="Arial" pitchFamily="34" charset="0"/>
              <a:buChar char="•"/>
              <a:defRPr sz="1800" kern="1200" baseline="0">
                <a:solidFill>
                  <a:schemeClr val="tx1"/>
                </a:solidFill>
                <a:latin typeface="+mn-lt"/>
                <a:ea typeface="+mn-ea"/>
                <a:cs typeface="B Nazanin" pitchFamily="2" charset="-78"/>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algn="l" rtl="0">
              <a:buFontTx/>
              <a:buNone/>
            </a:pPr>
            <a:r>
              <a:rPr lang="en-US" sz="1500" b="1" dirty="0" err="1" smtClean="0">
                <a:latin typeface="Times New Roman" pitchFamily="18" charset="0"/>
                <a:cs typeface="Times New Roman" pitchFamily="18" charset="0"/>
              </a:rPr>
              <a:t>struct</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binary_semaphore</a:t>
            </a:r>
            <a:r>
              <a:rPr lang="en-US" sz="1500" b="1" dirty="0" smtClean="0">
                <a:latin typeface="Times New Roman" pitchFamily="18" charset="0"/>
                <a:cs typeface="Times New Roman" pitchFamily="18" charset="0"/>
              </a:rPr>
              <a:t> {</a:t>
            </a:r>
          </a:p>
          <a:p>
            <a:pPr algn="l" rtl="0">
              <a:buFontTx/>
              <a:buNone/>
            </a:pP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enum</a:t>
            </a:r>
            <a:r>
              <a:rPr lang="en-US" sz="1500" b="1" dirty="0" smtClean="0">
                <a:latin typeface="Times New Roman" pitchFamily="18" charset="0"/>
                <a:cs typeface="Times New Roman" pitchFamily="18" charset="0"/>
              </a:rPr>
              <a:t> {zero, one} value;</a:t>
            </a:r>
          </a:p>
          <a:p>
            <a:pPr algn="l" rtl="0">
              <a:buFontTx/>
              <a:buNone/>
            </a:pP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queueType</a:t>
            </a:r>
            <a:r>
              <a:rPr lang="en-US" sz="1500" b="1" dirty="0" smtClean="0">
                <a:latin typeface="Times New Roman" pitchFamily="18" charset="0"/>
                <a:cs typeface="Times New Roman" pitchFamily="18" charset="0"/>
              </a:rPr>
              <a:t> queue;</a:t>
            </a:r>
          </a:p>
          <a:p>
            <a:pPr algn="l" rtl="0">
              <a:buFontTx/>
              <a:buNone/>
            </a:pPr>
            <a:r>
              <a:rPr lang="en-US" sz="1500" dirty="0" smtClean="0">
                <a:latin typeface="Times New Roman" pitchFamily="18" charset="0"/>
                <a:cs typeface="Times New Roman" pitchFamily="18" charset="0"/>
              </a:rPr>
              <a:t>                                            };</a:t>
            </a:r>
          </a:p>
          <a:p>
            <a:pPr algn="l" rtl="0">
              <a:buFontTx/>
              <a:buNone/>
            </a:pPr>
            <a:r>
              <a:rPr lang="en-US" sz="1500" b="1" dirty="0" smtClean="0">
                <a:latin typeface="Times New Roman" pitchFamily="18" charset="0"/>
                <a:cs typeface="Times New Roman" pitchFamily="18" charset="0"/>
              </a:rPr>
              <a:t>void </a:t>
            </a:r>
            <a:r>
              <a:rPr lang="en-US" sz="1500" b="1" dirty="0" err="1" smtClean="0">
                <a:latin typeface="Times New Roman" pitchFamily="18" charset="0"/>
                <a:cs typeface="Times New Roman" pitchFamily="18" charset="0"/>
              </a:rPr>
              <a:t>waitB</a:t>
            </a:r>
            <a:r>
              <a:rPr lang="en-US" sz="1500" b="1" dirty="0" smtClean="0">
                <a:latin typeface="Times New Roman" pitchFamily="18" charset="0"/>
                <a:cs typeface="Times New Roman" pitchFamily="18" charset="0"/>
              </a:rPr>
              <a:t>(</a:t>
            </a:r>
            <a:r>
              <a:rPr lang="en-US" sz="1500" b="1" dirty="0" err="1" smtClean="0">
                <a:latin typeface="Times New Roman" pitchFamily="18" charset="0"/>
                <a:cs typeface="Times New Roman" pitchFamily="18" charset="0"/>
              </a:rPr>
              <a:t>binary_semaphore</a:t>
            </a:r>
            <a:r>
              <a:rPr lang="en-US" sz="1500" b="1" dirty="0" smtClean="0">
                <a:latin typeface="Times New Roman" pitchFamily="18" charset="0"/>
                <a:cs typeface="Times New Roman" pitchFamily="18" charset="0"/>
              </a:rPr>
              <a:t> s)</a:t>
            </a:r>
          </a:p>
          <a:p>
            <a:pPr algn="l" rtl="0">
              <a:buFontTx/>
              <a:buNone/>
            </a:pPr>
            <a:r>
              <a:rPr lang="en-US" sz="1500" dirty="0" smtClean="0">
                <a:latin typeface="Times New Roman" pitchFamily="18" charset="0"/>
                <a:cs typeface="Times New Roman" pitchFamily="18" charset="0"/>
              </a:rPr>
              <a:t>{ </a:t>
            </a:r>
            <a:r>
              <a:rPr lang="en-US" sz="1500" b="1" dirty="0" smtClean="0">
                <a:latin typeface="Times New Roman" pitchFamily="18" charset="0"/>
                <a:cs typeface="Times New Roman" pitchFamily="18" charset="0"/>
              </a:rPr>
              <a:t> if (</a:t>
            </a:r>
            <a:r>
              <a:rPr lang="en-US" sz="1500" b="1" dirty="0" err="1" smtClean="0">
                <a:latin typeface="Times New Roman" pitchFamily="18" charset="0"/>
                <a:cs typeface="Times New Roman" pitchFamily="18" charset="0"/>
              </a:rPr>
              <a:t>s.value</a:t>
            </a:r>
            <a:r>
              <a:rPr lang="en-US" sz="1500" b="1" dirty="0" smtClean="0">
                <a:latin typeface="Times New Roman" pitchFamily="18" charset="0"/>
                <a:cs typeface="Times New Roman" pitchFamily="18" charset="0"/>
              </a:rPr>
              <a:t> = = 1)</a:t>
            </a:r>
          </a:p>
          <a:p>
            <a:pPr algn="l" rtl="0">
              <a:buFontTx/>
              <a:buNone/>
            </a:pPr>
            <a:r>
              <a:rPr lang="en-US" sz="1500" dirty="0" smtClean="0">
                <a:latin typeface="Times New Roman" pitchFamily="18" charset="0"/>
                <a:cs typeface="Times New Roman" pitchFamily="18" charset="0"/>
              </a:rPr>
              <a:t>                 </a:t>
            </a:r>
            <a:r>
              <a:rPr lang="en-US" sz="1500" dirty="0" err="1" smtClean="0">
                <a:latin typeface="Times New Roman" pitchFamily="18" charset="0"/>
                <a:cs typeface="Times New Roman" pitchFamily="18" charset="0"/>
              </a:rPr>
              <a:t>s.value</a:t>
            </a:r>
            <a:r>
              <a:rPr lang="en-US" sz="1500" dirty="0" smtClean="0">
                <a:latin typeface="Times New Roman" pitchFamily="18" charset="0"/>
                <a:cs typeface="Times New Roman" pitchFamily="18" charset="0"/>
              </a:rPr>
              <a:t> = 0;</a:t>
            </a:r>
          </a:p>
          <a:p>
            <a:pPr algn="l" rtl="0">
              <a:buFontTx/>
              <a:buNone/>
            </a:pPr>
            <a:r>
              <a:rPr lang="en-US" sz="1500" b="1" dirty="0" smtClean="0">
                <a:latin typeface="Times New Roman" pitchFamily="18" charset="0"/>
                <a:cs typeface="Times New Roman" pitchFamily="18" charset="0"/>
              </a:rPr>
              <a:t>   else {</a:t>
            </a:r>
          </a:p>
          <a:p>
            <a:pPr algn="l" rtl="0">
              <a:buFontTx/>
              <a:buNone/>
            </a:pPr>
            <a:r>
              <a:rPr lang="en-US" sz="1500" dirty="0" smtClean="0">
                <a:latin typeface="Times New Roman" pitchFamily="18" charset="0"/>
                <a:cs typeface="Times New Roman" pitchFamily="18" charset="0"/>
              </a:rPr>
              <a:t>             place this process in </a:t>
            </a:r>
            <a:r>
              <a:rPr lang="en-US" sz="1500" dirty="0" err="1" smtClean="0">
                <a:latin typeface="Times New Roman" pitchFamily="18" charset="0"/>
                <a:cs typeface="Times New Roman" pitchFamily="18" charset="0"/>
              </a:rPr>
              <a:t>s.queue</a:t>
            </a:r>
            <a:r>
              <a:rPr lang="en-US" sz="1500" dirty="0" smtClean="0">
                <a:latin typeface="Times New Roman" pitchFamily="18" charset="0"/>
                <a:cs typeface="Times New Roman" pitchFamily="18" charset="0"/>
              </a:rPr>
              <a:t> */;</a:t>
            </a:r>
          </a:p>
          <a:p>
            <a:pPr algn="l" rtl="0">
              <a:buFontTx/>
              <a:buNone/>
            </a:pPr>
            <a:r>
              <a:rPr lang="en-US" sz="1500" dirty="0" smtClean="0">
                <a:latin typeface="Times New Roman" pitchFamily="18" charset="0"/>
                <a:cs typeface="Times New Roman" pitchFamily="18" charset="0"/>
              </a:rPr>
              <a:t>            block this process */;</a:t>
            </a:r>
          </a:p>
          <a:p>
            <a:pPr algn="l" rtl="0">
              <a:buFontTx/>
              <a:buNone/>
            </a:pPr>
            <a:r>
              <a:rPr lang="en-US" sz="1500" dirty="0" smtClean="0">
                <a:latin typeface="Times New Roman" pitchFamily="18" charset="0"/>
                <a:cs typeface="Times New Roman" pitchFamily="18" charset="0"/>
              </a:rPr>
              <a:t>          </a:t>
            </a:r>
            <a:r>
              <a:rPr lang="en-US" sz="1500" b="1" dirty="0" smtClean="0">
                <a:latin typeface="Times New Roman" pitchFamily="18" charset="0"/>
                <a:cs typeface="Times New Roman" pitchFamily="18" charset="0"/>
              </a:rPr>
              <a:t>}</a:t>
            </a:r>
          </a:p>
          <a:p>
            <a:pPr algn="l" rtl="0">
              <a:buFontTx/>
              <a:buNone/>
            </a:pPr>
            <a:r>
              <a:rPr lang="en-US" sz="1500" dirty="0" smtClean="0">
                <a:latin typeface="Times New Roman" pitchFamily="18" charset="0"/>
                <a:cs typeface="Times New Roman" pitchFamily="18" charset="0"/>
              </a:rPr>
              <a:t>}</a:t>
            </a:r>
          </a:p>
          <a:p>
            <a:pPr algn="l" rtl="0">
              <a:buFontTx/>
              <a:buNone/>
            </a:pPr>
            <a:r>
              <a:rPr lang="en-US" sz="1500" b="1" dirty="0" smtClean="0">
                <a:latin typeface="Times New Roman" pitchFamily="18" charset="0"/>
                <a:cs typeface="Times New Roman" pitchFamily="18" charset="0"/>
              </a:rPr>
              <a:t>void </a:t>
            </a:r>
            <a:r>
              <a:rPr lang="en-US" sz="1500" b="1" dirty="0" err="1" smtClean="0">
                <a:latin typeface="Times New Roman" pitchFamily="18" charset="0"/>
                <a:cs typeface="Times New Roman" pitchFamily="18" charset="0"/>
              </a:rPr>
              <a:t>signalB</a:t>
            </a:r>
            <a:r>
              <a:rPr lang="en-US" sz="1500" b="1" dirty="0" smtClean="0">
                <a:latin typeface="Times New Roman" pitchFamily="18" charset="0"/>
                <a:cs typeface="Times New Roman" pitchFamily="18" charset="0"/>
              </a:rPr>
              <a:t>(semaphore s)</a:t>
            </a:r>
          </a:p>
          <a:p>
            <a:pPr algn="l" rtl="0">
              <a:buFontTx/>
              <a:buNone/>
            </a:pPr>
            <a:r>
              <a:rPr lang="en-US" sz="1500" dirty="0" smtClean="0">
                <a:latin typeface="Times New Roman" pitchFamily="18" charset="0"/>
                <a:cs typeface="Times New Roman" pitchFamily="18" charset="0"/>
              </a:rPr>
              <a:t>{ </a:t>
            </a:r>
            <a:r>
              <a:rPr lang="en-US" sz="1500" b="1" dirty="0" smtClean="0">
                <a:latin typeface="Times New Roman" pitchFamily="18" charset="0"/>
                <a:cs typeface="Times New Roman" pitchFamily="18" charset="0"/>
              </a:rPr>
              <a:t>    if (</a:t>
            </a:r>
            <a:r>
              <a:rPr lang="en-US" sz="1500" b="1" dirty="0" err="1" smtClean="0">
                <a:latin typeface="Times New Roman" pitchFamily="18" charset="0"/>
                <a:cs typeface="Times New Roman" pitchFamily="18" charset="0"/>
              </a:rPr>
              <a:t>s.queue</a:t>
            </a:r>
            <a:r>
              <a:rPr lang="en-US" sz="1500" b="1" dirty="0" smtClean="0">
                <a:latin typeface="Times New Roman" pitchFamily="18" charset="0"/>
                <a:cs typeface="Times New Roman" pitchFamily="18" charset="0"/>
              </a:rPr>
              <a:t> is empty( ))</a:t>
            </a:r>
          </a:p>
          <a:p>
            <a:pPr algn="l" rtl="0">
              <a:buFontTx/>
              <a:buNone/>
            </a:pPr>
            <a:r>
              <a:rPr lang="en-US" sz="1500" dirty="0" smtClean="0">
                <a:latin typeface="Times New Roman" pitchFamily="18" charset="0"/>
                <a:cs typeface="Times New Roman" pitchFamily="18" charset="0"/>
              </a:rPr>
              <a:t>             </a:t>
            </a:r>
            <a:r>
              <a:rPr lang="en-US" sz="1500" dirty="0" err="1" smtClean="0">
                <a:latin typeface="Times New Roman" pitchFamily="18" charset="0"/>
                <a:cs typeface="Times New Roman" pitchFamily="18" charset="0"/>
              </a:rPr>
              <a:t>s.value</a:t>
            </a:r>
            <a:r>
              <a:rPr lang="en-US" sz="1500" dirty="0" smtClean="0">
                <a:latin typeface="Times New Roman" pitchFamily="18" charset="0"/>
                <a:cs typeface="Times New Roman" pitchFamily="18" charset="0"/>
              </a:rPr>
              <a:t> = 1;</a:t>
            </a:r>
          </a:p>
          <a:p>
            <a:pPr algn="l" rtl="0">
              <a:buFontTx/>
              <a:buNone/>
            </a:pPr>
            <a:r>
              <a:rPr lang="en-US" sz="1500" b="1" dirty="0" smtClean="0">
                <a:latin typeface="Times New Roman" pitchFamily="18" charset="0"/>
                <a:cs typeface="Times New Roman" pitchFamily="18" charset="0"/>
              </a:rPr>
              <a:t>       else {</a:t>
            </a:r>
          </a:p>
          <a:p>
            <a:pPr algn="l" rtl="0">
              <a:buFontTx/>
              <a:buNone/>
            </a:pPr>
            <a:r>
              <a:rPr lang="en-US" sz="1500" dirty="0" smtClean="0">
                <a:latin typeface="Times New Roman" pitchFamily="18" charset="0"/>
                <a:cs typeface="Times New Roman" pitchFamily="18" charset="0"/>
              </a:rPr>
              <a:t>                remove a process P from </a:t>
            </a:r>
            <a:r>
              <a:rPr lang="en-US" sz="1500" dirty="0" err="1" smtClean="0">
                <a:latin typeface="Times New Roman" pitchFamily="18" charset="0"/>
                <a:cs typeface="Times New Roman" pitchFamily="18" charset="0"/>
              </a:rPr>
              <a:t>s.queue</a:t>
            </a:r>
            <a:r>
              <a:rPr lang="en-US" sz="1500" dirty="0" smtClean="0">
                <a:latin typeface="Times New Roman" pitchFamily="18" charset="0"/>
                <a:cs typeface="Times New Roman" pitchFamily="18" charset="0"/>
              </a:rPr>
              <a:t> */;</a:t>
            </a:r>
          </a:p>
          <a:p>
            <a:pPr algn="l" rtl="0">
              <a:buFontTx/>
              <a:buNone/>
            </a:pPr>
            <a:r>
              <a:rPr lang="en-US" sz="1500" dirty="0" smtClean="0">
                <a:latin typeface="Times New Roman" pitchFamily="18" charset="0"/>
                <a:cs typeface="Times New Roman" pitchFamily="18" charset="0"/>
              </a:rPr>
              <a:t>                place process P on ready list */;</a:t>
            </a:r>
          </a:p>
          <a:p>
            <a:pPr algn="l" rtl="0">
              <a:buFontTx/>
              <a:buNone/>
            </a:pPr>
            <a:r>
              <a:rPr lang="en-US" sz="1500" dirty="0" smtClean="0">
                <a:latin typeface="Times New Roman" pitchFamily="18" charset="0"/>
                <a:cs typeface="Times New Roman" pitchFamily="18" charset="0"/>
              </a:rPr>
              <a:t>              }</a:t>
            </a:r>
          </a:p>
          <a:p>
            <a:pPr algn="l" rtl="0">
              <a:buFontTx/>
              <a:buNone/>
            </a:pPr>
            <a:r>
              <a:rPr lang="en-US" sz="1500" dirty="0" smtClean="0">
                <a:latin typeface="Times New Roman" pitchFamily="18" charset="0"/>
                <a:cs typeface="Times New Roman" pitchFamily="18" charset="0"/>
              </a:rPr>
              <a:t>  }</a:t>
            </a:r>
            <a:endParaRPr lang="en-US" sz="1500" b="1" dirty="0" smtClean="0">
              <a:latin typeface="Times New Roman" pitchFamily="18" charset="0"/>
              <a:cs typeface="Times New Roman" pitchFamily="18" charset="0"/>
            </a:endParaRPr>
          </a:p>
        </p:txBody>
      </p:sp>
      <p:sp>
        <p:nvSpPr>
          <p:cNvPr id="2" name="Title 1"/>
          <p:cNvSpPr>
            <a:spLocks noGrp="1"/>
          </p:cNvSpPr>
          <p:nvPr>
            <p:ph type="title"/>
          </p:nvPr>
        </p:nvSpPr>
        <p:spPr>
          <a:xfrm>
            <a:off x="762000" y="457200"/>
            <a:ext cx="8229600" cy="1066800"/>
          </a:xfrm>
        </p:spPr>
        <p:txBody>
          <a:bodyPr/>
          <a:lstStyle/>
          <a:p>
            <a:r>
              <a:rPr lang="fa-IR" dirty="0"/>
              <a:t>سمافورها (راهنماها)</a:t>
            </a:r>
            <a:endParaRPr lang="en-US" dirty="0"/>
          </a:p>
        </p:txBody>
      </p:sp>
      <p:sp>
        <p:nvSpPr>
          <p:cNvPr id="3" name="Content Placeholder 2"/>
          <p:cNvSpPr>
            <a:spLocks noGrp="1"/>
          </p:cNvSpPr>
          <p:nvPr>
            <p:ph idx="1"/>
          </p:nvPr>
        </p:nvSpPr>
        <p:spPr>
          <a:xfrm>
            <a:off x="3962400" y="1905000"/>
            <a:ext cx="5029200" cy="4648200"/>
          </a:xfrm>
          <a:solidFill>
            <a:schemeClr val="bg1"/>
          </a:solidFill>
          <a:ln>
            <a:solidFill>
              <a:schemeClr val="tx1"/>
            </a:solidFill>
          </a:ln>
        </p:spPr>
        <p:txBody>
          <a:bodyPr>
            <a:normAutofit fontScale="92500" lnSpcReduction="20000"/>
          </a:bodyPr>
          <a:lstStyle/>
          <a:p>
            <a:pPr marL="0" indent="0" algn="just">
              <a:lnSpc>
                <a:spcPct val="130000"/>
              </a:lnSpc>
              <a:spcBef>
                <a:spcPct val="50000"/>
              </a:spcBef>
              <a:buNone/>
              <a:defRPr/>
            </a:pPr>
            <a:r>
              <a:rPr lang="fa-IR" sz="2000" dirty="0"/>
              <a:t>نوعي از سمافور به نام </a:t>
            </a:r>
            <a:r>
              <a:rPr lang="fa-IR" sz="1800" b="1" dirty="0"/>
              <a:t>سمافور دودويي</a:t>
            </a:r>
            <a:r>
              <a:rPr lang="fa-IR" sz="2000" dirty="0"/>
              <a:t> </a:t>
            </a:r>
            <a:r>
              <a:rPr lang="fa-IR" sz="2000" dirty="0" smtClean="0"/>
              <a:t>بصورت روبرو وجود دارد.</a:t>
            </a:r>
          </a:p>
          <a:p>
            <a:pPr marL="0" indent="0" algn="just">
              <a:lnSpc>
                <a:spcPct val="130000"/>
              </a:lnSpc>
              <a:spcBef>
                <a:spcPct val="50000"/>
              </a:spcBef>
              <a:buNone/>
              <a:defRPr/>
            </a:pPr>
            <a:r>
              <a:rPr lang="fa-IR" sz="2000" dirty="0" smtClean="0"/>
              <a:t>سمافور </a:t>
            </a:r>
            <a:r>
              <a:rPr lang="fa-IR" sz="2000" dirty="0"/>
              <a:t>دودويي فقط مقادير 0 و 1 را مي پذيرد و مي تواند با سه عمليات زير تعريف شود:</a:t>
            </a:r>
            <a:endParaRPr lang="en-US" sz="2000" dirty="0"/>
          </a:p>
          <a:p>
            <a:pPr marL="662940" lvl="1" indent="-342900" algn="just">
              <a:lnSpc>
                <a:spcPct val="150000"/>
              </a:lnSpc>
              <a:buFont typeface="+mj-lt"/>
              <a:buAutoNum type="arabicPeriod"/>
            </a:pPr>
            <a:r>
              <a:rPr lang="fa-IR" sz="1600" dirty="0"/>
              <a:t>مقادير اوليه سمافور دودويي مي </a:t>
            </a:r>
            <a:r>
              <a:rPr lang="fa-IR" sz="1600" dirty="0" smtClean="0"/>
              <a:t>تواند  </a:t>
            </a:r>
            <a:r>
              <a:rPr lang="fa-IR" sz="1600" dirty="0"/>
              <a:t>0 يا 1 تعيين شود.</a:t>
            </a:r>
            <a:endParaRPr lang="en-US" sz="1600" dirty="0"/>
          </a:p>
          <a:p>
            <a:pPr marL="662940" lvl="1" indent="-342900" algn="just">
              <a:lnSpc>
                <a:spcPct val="150000"/>
              </a:lnSpc>
              <a:buFont typeface="+mj-lt"/>
              <a:buAutoNum type="arabicPeriod"/>
            </a:pPr>
            <a:r>
              <a:rPr lang="fa-IR" sz="1600" dirty="0"/>
              <a:t>عمليات </a:t>
            </a:r>
            <a:r>
              <a:rPr lang="en-US" sz="1600" dirty="0" err="1"/>
              <a:t>WaitB</a:t>
            </a:r>
            <a:r>
              <a:rPr lang="fa-IR" sz="1600" dirty="0"/>
              <a:t> مقدار سمافور را بررسي مي كند. </a:t>
            </a:r>
          </a:p>
          <a:p>
            <a:pPr marL="880110" lvl="2" indent="-285750" algn="just">
              <a:lnSpc>
                <a:spcPct val="150000"/>
              </a:lnSpc>
            </a:pPr>
            <a:r>
              <a:rPr lang="fa-IR" sz="1600" dirty="0"/>
              <a:t>اگر مقدار آن صفر باشد،</a:t>
            </a:r>
            <a:r>
              <a:rPr lang="en-US" sz="1600" dirty="0"/>
              <a:t> </a:t>
            </a:r>
            <a:r>
              <a:rPr lang="fa-IR" sz="1600" dirty="0"/>
              <a:t>فرآيند اجراكننده  </a:t>
            </a:r>
            <a:r>
              <a:rPr lang="en-US" sz="1600" dirty="0" err="1"/>
              <a:t>WaitB</a:t>
            </a:r>
            <a:r>
              <a:rPr lang="fa-IR" sz="1600" dirty="0"/>
              <a:t> مسدود مي شود. </a:t>
            </a:r>
          </a:p>
          <a:p>
            <a:pPr marL="880110" lvl="2" indent="-285750" algn="just">
              <a:lnSpc>
                <a:spcPct val="150000"/>
              </a:lnSpc>
            </a:pPr>
            <a:r>
              <a:rPr lang="fa-IR" sz="1600" dirty="0"/>
              <a:t>اگر مقدار آن يك باشد، به صفر تغيير مي كند و اجراي فرآيند ادامه مي يابد.</a:t>
            </a:r>
            <a:endParaRPr lang="en-US" sz="1600" dirty="0"/>
          </a:p>
          <a:p>
            <a:pPr marL="662940" lvl="1" indent="-342900" algn="just">
              <a:lnSpc>
                <a:spcPct val="150000"/>
              </a:lnSpc>
              <a:buFont typeface="+mj-lt"/>
              <a:buAutoNum type="arabicPeriod"/>
            </a:pPr>
            <a:r>
              <a:rPr lang="fa-IR" sz="1600" dirty="0"/>
              <a:t>عمليات </a:t>
            </a:r>
            <a:r>
              <a:rPr lang="en-US" sz="1600" dirty="0" err="1"/>
              <a:t>SignalB</a:t>
            </a:r>
            <a:r>
              <a:rPr lang="fa-IR" sz="1600" dirty="0"/>
              <a:t> بررسي مي كند تا ببيند آيا فرآيندهايي بر روي اين سمافور مسدود هستند يا خير. </a:t>
            </a:r>
          </a:p>
          <a:p>
            <a:pPr marL="880110" lvl="2" indent="-285750" algn="just">
              <a:lnSpc>
                <a:spcPct val="150000"/>
              </a:lnSpc>
            </a:pPr>
            <a:r>
              <a:rPr lang="fa-IR" sz="1600" dirty="0" smtClean="0"/>
              <a:t>اگر </a:t>
            </a:r>
            <a:r>
              <a:rPr lang="fa-IR" sz="1600" dirty="0"/>
              <a:t>باشند، فرآيندي كه توسط عمليات </a:t>
            </a:r>
            <a:r>
              <a:rPr lang="en-US" sz="1600" dirty="0" err="1" smtClean="0"/>
              <a:t>WaitB</a:t>
            </a:r>
            <a:r>
              <a:rPr lang="fa-IR" sz="1600" dirty="0" smtClean="0"/>
              <a:t> </a:t>
            </a:r>
            <a:r>
              <a:rPr lang="fa-IR" sz="1600" dirty="0"/>
              <a:t>مسدود شده است ازحالت انسداد خارج مي شود</a:t>
            </a:r>
            <a:r>
              <a:rPr lang="fa-IR" sz="1600" dirty="0" smtClean="0"/>
              <a:t>.</a:t>
            </a:r>
          </a:p>
          <a:p>
            <a:pPr marL="880110" lvl="2" indent="-285750" algn="just">
              <a:lnSpc>
                <a:spcPct val="150000"/>
              </a:lnSpc>
            </a:pPr>
            <a:r>
              <a:rPr lang="fa-IR" sz="1600" dirty="0" smtClean="0"/>
              <a:t>اگر </a:t>
            </a:r>
            <a:r>
              <a:rPr lang="fa-IR" sz="1600" dirty="0"/>
              <a:t>هيچ فرآيندي مسدود نباشد، مقدار سمافور يك مي شود. </a:t>
            </a:r>
            <a:endParaRPr lang="en-US" sz="1600" dirty="0"/>
          </a:p>
        </p:txBody>
      </p:sp>
      <p:sp>
        <p:nvSpPr>
          <p:cNvPr id="4" name="Slide Number Placeholder 3"/>
          <p:cNvSpPr>
            <a:spLocks noGrp="1"/>
          </p:cNvSpPr>
          <p:nvPr>
            <p:ph type="sldNum" sz="quarter" idx="12"/>
          </p:nvPr>
        </p:nvSpPr>
        <p:spPr>
          <a:xfrm>
            <a:off x="8382000" y="6492875"/>
            <a:ext cx="762000" cy="365125"/>
          </a:xfrm>
        </p:spPr>
        <p:txBody>
          <a:bodyPr/>
          <a:lstStyle/>
          <a:p>
            <a:fld id="{B6F15528-21DE-4FAA-801E-634DDDAF4B2B}" type="slidenum">
              <a:rPr lang="en-US" smtClean="0"/>
              <a:pPr/>
              <a:t>46</a:t>
            </a:fld>
            <a:endParaRPr lang="en-US" dirty="0"/>
          </a:p>
        </p:txBody>
      </p:sp>
    </p:spTree>
    <p:extLst>
      <p:ext uri="{BB962C8B-B14F-4D97-AF65-F5344CB8AC3E}">
        <p14:creationId xmlns:p14="http://schemas.microsoft.com/office/powerpoint/2010/main" val="2250582610"/>
      </p:ext>
    </p:extLst>
  </p:cSld>
  <p:clrMapOvr>
    <a:masterClrMapping/>
  </p:clrMapOvr>
  <p:transition spd="slow">
    <p:cover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294914" y="6438446"/>
            <a:ext cx="762000" cy="365125"/>
          </a:xfrm>
        </p:spPr>
        <p:txBody>
          <a:bodyPr/>
          <a:lstStyle/>
          <a:p>
            <a:fld id="{B6F15528-21DE-4FAA-801E-634DDDAF4B2B}" type="slidenum">
              <a:rPr lang="en-US" smtClean="0"/>
              <a:pPr/>
              <a:t>47</a:t>
            </a:fld>
            <a:endParaRPr lang="en-US" dirty="0"/>
          </a:p>
        </p:txBody>
      </p:sp>
      <p:sp>
        <p:nvSpPr>
          <p:cNvPr id="3" name="Content Placeholder 2"/>
          <p:cNvSpPr>
            <a:spLocks noGrp="1"/>
          </p:cNvSpPr>
          <p:nvPr>
            <p:ph idx="1"/>
          </p:nvPr>
        </p:nvSpPr>
        <p:spPr>
          <a:xfrm>
            <a:off x="381000" y="533400"/>
            <a:ext cx="8164561" cy="5638800"/>
          </a:xfrm>
          <a:solidFill>
            <a:schemeClr val="bg1"/>
          </a:solidFill>
          <a:ln>
            <a:solidFill>
              <a:schemeClr val="bg1"/>
            </a:solidFill>
          </a:ln>
        </p:spPr>
        <p:txBody>
          <a:bodyPr>
            <a:normAutofit/>
          </a:bodyPr>
          <a:lstStyle/>
          <a:p>
            <a:pPr marL="0" indent="0" algn="just">
              <a:lnSpc>
                <a:spcPct val="150000"/>
              </a:lnSpc>
              <a:buNone/>
            </a:pPr>
            <a:r>
              <a:rPr lang="fa-IR" sz="3200" b="1" dirty="0">
                <a:solidFill>
                  <a:schemeClr val="tx1">
                    <a:lumMod val="95000"/>
                    <a:lumOff val="5000"/>
                  </a:schemeClr>
                </a:solidFill>
              </a:rPr>
              <a:t>سمافورها (راهنماها)</a:t>
            </a:r>
            <a:endParaRPr lang="en-US" sz="3200" b="1" dirty="0">
              <a:solidFill>
                <a:schemeClr val="tx1">
                  <a:lumMod val="95000"/>
                  <a:lumOff val="5000"/>
                </a:schemeClr>
              </a:solidFill>
            </a:endParaRPr>
          </a:p>
          <a:p>
            <a:pPr algn="just">
              <a:lnSpc>
                <a:spcPct val="150000"/>
              </a:lnSpc>
            </a:pPr>
            <a:endParaRPr lang="fa-IR" sz="900" dirty="0" smtClean="0"/>
          </a:p>
          <a:p>
            <a:pPr algn="just">
              <a:lnSpc>
                <a:spcPct val="150000"/>
              </a:lnSpc>
            </a:pPr>
            <a:r>
              <a:rPr lang="fa-IR" sz="2000" dirty="0" smtClean="0"/>
              <a:t>سمافور </a:t>
            </a:r>
            <a:r>
              <a:rPr lang="fa-IR" sz="2000" dirty="0"/>
              <a:t>غير دودويي معمولاً به نام هاي </a:t>
            </a:r>
            <a:r>
              <a:rPr lang="fa-IR" sz="1800" b="1" dirty="0"/>
              <a:t>سمافور </a:t>
            </a:r>
            <a:r>
              <a:rPr lang="fa-IR" sz="1800" b="1" dirty="0" smtClean="0"/>
              <a:t>شمارشي</a:t>
            </a:r>
            <a:r>
              <a:rPr lang="fa-IR" sz="2000" dirty="0" smtClean="0"/>
              <a:t> يا </a:t>
            </a:r>
            <a:r>
              <a:rPr lang="fa-IR" sz="1800" b="1" dirty="0"/>
              <a:t>سمافور عمومي</a:t>
            </a:r>
            <a:r>
              <a:rPr lang="fa-IR" sz="2000" dirty="0"/>
              <a:t> خوانده مي شود.</a:t>
            </a:r>
            <a:endParaRPr lang="en-US" sz="2000" dirty="0"/>
          </a:p>
          <a:p>
            <a:pPr algn="just">
              <a:lnSpc>
                <a:spcPct val="150000"/>
              </a:lnSpc>
            </a:pPr>
            <a:r>
              <a:rPr lang="fa-IR" sz="2000" dirty="0"/>
              <a:t>در هر نوع سمافور، صفي براي نگهداري فرآيندهاي منتظرِ سمافور به كار مي رود. </a:t>
            </a:r>
            <a:endParaRPr lang="fa-IR" sz="2000" dirty="0" smtClean="0"/>
          </a:p>
          <a:p>
            <a:pPr algn="just">
              <a:lnSpc>
                <a:spcPct val="150000"/>
              </a:lnSpc>
            </a:pPr>
            <a:r>
              <a:rPr lang="fa-IR" sz="2000" dirty="0" smtClean="0"/>
              <a:t>ترتيب </a:t>
            </a:r>
            <a:r>
              <a:rPr lang="fa-IR" sz="2000" dirty="0"/>
              <a:t>حذف شدن فرآيندها از اين صف</a:t>
            </a:r>
            <a:r>
              <a:rPr lang="fa-IR" sz="2000" dirty="0" smtClean="0"/>
              <a:t>، بايد </a:t>
            </a:r>
            <a:r>
              <a:rPr lang="fa-IR" sz="2000" dirty="0"/>
              <a:t>بررسي شود. </a:t>
            </a:r>
            <a:endParaRPr lang="fa-IR" sz="2000" dirty="0" smtClean="0"/>
          </a:p>
          <a:p>
            <a:pPr algn="just">
              <a:lnSpc>
                <a:spcPct val="150000"/>
              </a:lnSpc>
            </a:pPr>
            <a:r>
              <a:rPr lang="fa-IR" sz="2000" dirty="0" smtClean="0"/>
              <a:t>بهترين </a:t>
            </a:r>
            <a:r>
              <a:rPr lang="fa-IR" sz="2000" dirty="0"/>
              <a:t>سياست، خروج به ترتيب ورود است</a:t>
            </a:r>
            <a:r>
              <a:rPr lang="fa-IR" sz="2000" dirty="0" smtClean="0"/>
              <a:t>. يعني </a:t>
            </a:r>
            <a:r>
              <a:rPr lang="fa-IR" sz="2000" dirty="0"/>
              <a:t>فرآيندي كه مدت بيشتري مسدودشد</a:t>
            </a:r>
            <a:r>
              <a:rPr lang="fa-IR" sz="2000" dirty="0" smtClean="0"/>
              <a:t>، زودتر از صف </a:t>
            </a:r>
            <a:r>
              <a:rPr lang="fa-IR" sz="2000" dirty="0"/>
              <a:t>حذف مي شود</a:t>
            </a:r>
            <a:r>
              <a:rPr lang="fa-IR" sz="2000" dirty="0" smtClean="0"/>
              <a:t>. </a:t>
            </a:r>
          </a:p>
          <a:p>
            <a:pPr algn="just">
              <a:lnSpc>
                <a:spcPct val="150000"/>
              </a:lnSpc>
            </a:pPr>
            <a:r>
              <a:rPr lang="fa-IR" sz="2000" dirty="0" smtClean="0"/>
              <a:t>سمافوري </a:t>
            </a:r>
            <a:r>
              <a:rPr lang="fa-IR" sz="2000" dirty="0"/>
              <a:t>كه تعريفش حاوي اين سياست است، </a:t>
            </a:r>
            <a:r>
              <a:rPr lang="fa-IR" sz="1800" b="1" dirty="0"/>
              <a:t>سمافور قوي</a:t>
            </a:r>
            <a:r>
              <a:rPr lang="fa-IR" sz="2000" dirty="0"/>
              <a:t> نام دارد. </a:t>
            </a:r>
            <a:endParaRPr lang="fa-IR" sz="2000" dirty="0" smtClean="0"/>
          </a:p>
          <a:p>
            <a:pPr algn="just">
              <a:lnSpc>
                <a:spcPct val="150000"/>
              </a:lnSpc>
            </a:pPr>
            <a:r>
              <a:rPr lang="fa-IR" sz="2000" dirty="0" smtClean="0"/>
              <a:t>سمافوري </a:t>
            </a:r>
            <a:r>
              <a:rPr lang="fa-IR" sz="2000" dirty="0"/>
              <a:t>كه براي حذف فرآيندها از صف، سياست خاصي ندارد، </a:t>
            </a:r>
            <a:r>
              <a:rPr lang="fa-IR" sz="1800" b="1" dirty="0"/>
              <a:t>سمافور ضعيف</a:t>
            </a:r>
            <a:r>
              <a:rPr lang="fa-IR" sz="2000" dirty="0"/>
              <a:t> نام دارد. </a:t>
            </a:r>
            <a:endParaRPr lang="fa-IR" sz="2000" dirty="0" smtClean="0"/>
          </a:p>
        </p:txBody>
      </p:sp>
    </p:spTree>
    <p:extLst>
      <p:ext uri="{BB962C8B-B14F-4D97-AF65-F5344CB8AC3E}">
        <p14:creationId xmlns:p14="http://schemas.microsoft.com/office/powerpoint/2010/main" val="1711244330"/>
      </p:ext>
    </p:extLst>
  </p:cSld>
  <p:clrMapOvr>
    <a:masterClrMapping/>
  </p:clrMapOvr>
  <p:transition spd="slow">
    <p:cover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14800" y="381000"/>
            <a:ext cx="4876800" cy="5791200"/>
          </a:xfrm>
        </p:spPr>
        <p:txBody>
          <a:bodyPr>
            <a:normAutofit/>
          </a:bodyPr>
          <a:lstStyle/>
          <a:p>
            <a:pPr marL="0" indent="0" algn="just">
              <a:lnSpc>
                <a:spcPct val="120000"/>
              </a:lnSpc>
              <a:buNone/>
            </a:pPr>
            <a:r>
              <a:rPr lang="fa-IR" sz="1400" dirty="0"/>
              <a:t>در شکل روبرو نمونه اي از عمليات سمافور قوي است</a:t>
            </a:r>
            <a:r>
              <a:rPr lang="fa-IR" sz="1400" dirty="0" smtClean="0"/>
              <a:t>.</a:t>
            </a:r>
          </a:p>
          <a:p>
            <a:pPr marL="0" indent="0" algn="just">
              <a:lnSpc>
                <a:spcPct val="120000"/>
              </a:lnSpc>
              <a:buNone/>
            </a:pPr>
            <a:r>
              <a:rPr lang="fa-IR" sz="1400" dirty="0" smtClean="0"/>
              <a:t>در این مثال اجرای فرایندهای </a:t>
            </a:r>
            <a:r>
              <a:rPr lang="en-US" sz="1400" dirty="0" smtClean="0"/>
              <a:t>A, B, C</a:t>
            </a:r>
            <a:r>
              <a:rPr lang="fa-IR" sz="1400" dirty="0" smtClean="0"/>
              <a:t> به نتیجه ای از فرایند </a:t>
            </a:r>
            <a:r>
              <a:rPr lang="en-US" sz="1400" dirty="0" smtClean="0"/>
              <a:t>D</a:t>
            </a:r>
            <a:r>
              <a:rPr lang="fa-IR" sz="1400" dirty="0" smtClean="0"/>
              <a:t> وابسته است.</a:t>
            </a:r>
          </a:p>
          <a:p>
            <a:pPr marL="457200" indent="-457200" algn="just">
              <a:lnSpc>
                <a:spcPct val="120000"/>
              </a:lnSpc>
              <a:buFont typeface="+mj-lt"/>
              <a:buAutoNum type="arabicParenR"/>
            </a:pPr>
            <a:r>
              <a:rPr lang="en-US" sz="1400" dirty="0" smtClean="0"/>
              <a:t>A</a:t>
            </a:r>
            <a:r>
              <a:rPr lang="fa-IR" sz="1400" dirty="0" smtClean="0"/>
              <a:t> در حال اجرا و </a:t>
            </a:r>
            <a:r>
              <a:rPr lang="en-US" sz="1400" dirty="0" smtClean="0"/>
              <a:t>B, C, D</a:t>
            </a:r>
            <a:r>
              <a:rPr lang="fa-IR" sz="1400" dirty="0" smtClean="0"/>
              <a:t> آماده هستند. شمارشگر راهنما یعنی </a:t>
            </a:r>
            <a:r>
              <a:rPr lang="en-US" sz="1400" dirty="0" smtClean="0"/>
              <a:t>s</a:t>
            </a:r>
            <a:r>
              <a:rPr lang="fa-IR" sz="1400" dirty="0" smtClean="0"/>
              <a:t> مقدار </a:t>
            </a:r>
            <a:r>
              <a:rPr lang="en-US" sz="1400" dirty="0" smtClean="0"/>
              <a:t>1</a:t>
            </a:r>
            <a:r>
              <a:rPr lang="fa-IR" sz="1400" dirty="0" smtClean="0"/>
              <a:t> را دارد. وقتی </a:t>
            </a:r>
            <a:r>
              <a:rPr lang="en-US" sz="1400" dirty="0" smtClean="0"/>
              <a:t>A</a:t>
            </a:r>
            <a:r>
              <a:rPr lang="fa-IR" sz="1400" dirty="0" smtClean="0"/>
              <a:t> یک دستور </a:t>
            </a:r>
            <a:r>
              <a:rPr lang="en-US" sz="1400" dirty="0" smtClean="0"/>
              <a:t>wait</a:t>
            </a:r>
            <a:r>
              <a:rPr lang="fa-IR" sz="1400" dirty="0" smtClean="0"/>
              <a:t> را اجرا می کند، باعث کاهش یک واحدی شمارشگر راهنما شده و بلافاصله از راهنما عبور کرده و می تواند به اجرا ادامه دهد. در نتیجه مجدد به صف آماده ملحق می شود. سپس </a:t>
            </a:r>
            <a:r>
              <a:rPr lang="en-US" sz="1400" dirty="0" smtClean="0"/>
              <a:t>B</a:t>
            </a:r>
            <a:r>
              <a:rPr lang="fa-IR" sz="1400" dirty="0" smtClean="0"/>
              <a:t> اجرا می شود.</a:t>
            </a:r>
          </a:p>
          <a:p>
            <a:pPr marL="457200" indent="-457200" algn="just">
              <a:lnSpc>
                <a:spcPct val="120000"/>
              </a:lnSpc>
              <a:buFont typeface="+mj-lt"/>
              <a:buAutoNum type="arabicParenR"/>
            </a:pPr>
            <a:r>
              <a:rPr lang="en-US" sz="1400" dirty="0" smtClean="0"/>
              <a:t>B</a:t>
            </a:r>
            <a:r>
              <a:rPr lang="fa-IR" sz="1400" dirty="0" smtClean="0"/>
              <a:t> با اجرای دستور </a:t>
            </a:r>
            <a:r>
              <a:rPr lang="en-US" sz="1400" dirty="0" smtClean="0"/>
              <a:t>wait</a:t>
            </a:r>
            <a:r>
              <a:rPr lang="fa-IR" sz="1400" dirty="0" smtClean="0"/>
              <a:t> باعث می شود به صف مسدودشده ها منتقل گردد و متغیر </a:t>
            </a:r>
            <a:r>
              <a:rPr lang="en-US" sz="1400" dirty="0" smtClean="0"/>
              <a:t>s</a:t>
            </a:r>
            <a:r>
              <a:rPr lang="fa-IR" sz="1400" dirty="0" smtClean="0"/>
              <a:t> را </a:t>
            </a:r>
            <a:r>
              <a:rPr lang="en-US" sz="1400" dirty="0" smtClean="0"/>
              <a:t>-1</a:t>
            </a:r>
            <a:r>
              <a:rPr lang="fa-IR" sz="1400" dirty="0" smtClean="0"/>
              <a:t> می کند. بنابراین نوبت به اجرای </a:t>
            </a:r>
            <a:r>
              <a:rPr lang="en-US" sz="1400" dirty="0" smtClean="0"/>
              <a:t>D</a:t>
            </a:r>
            <a:r>
              <a:rPr lang="fa-IR" sz="1400" dirty="0" smtClean="0"/>
              <a:t> می رسد.</a:t>
            </a:r>
          </a:p>
          <a:p>
            <a:pPr marL="457200" indent="-457200" algn="just">
              <a:lnSpc>
                <a:spcPct val="120000"/>
              </a:lnSpc>
              <a:buFont typeface="+mj-lt"/>
              <a:buAutoNum type="arabicParenR"/>
            </a:pPr>
            <a:r>
              <a:rPr lang="en-US" sz="1400" dirty="0" smtClean="0"/>
              <a:t>D</a:t>
            </a:r>
            <a:r>
              <a:rPr lang="fa-IR" sz="1400" dirty="0" smtClean="0"/>
              <a:t> یک جواب جدید ایجاد کرده و با اجرای </a:t>
            </a:r>
            <a:r>
              <a:rPr lang="en-US" sz="1400" dirty="0" smtClean="0"/>
              <a:t>signal</a:t>
            </a:r>
            <a:r>
              <a:rPr lang="fa-IR" sz="1400" dirty="0" smtClean="0"/>
              <a:t> اجازه می دهد </a:t>
            </a:r>
            <a:r>
              <a:rPr lang="en-US" sz="1400" dirty="0" smtClean="0"/>
              <a:t>B</a:t>
            </a:r>
            <a:r>
              <a:rPr lang="fa-IR" sz="1400" dirty="0" smtClean="0"/>
              <a:t> به صف آماده منتقل گردد.</a:t>
            </a:r>
            <a:r>
              <a:rPr lang="en-US" sz="1400" dirty="0" smtClean="0"/>
              <a:t> </a:t>
            </a:r>
            <a:r>
              <a:rPr lang="fa-IR" sz="1400" dirty="0"/>
              <a:t> </a:t>
            </a:r>
            <a:r>
              <a:rPr lang="fa-IR" sz="1400" dirty="0" smtClean="0"/>
              <a:t>چون با اجرای </a:t>
            </a:r>
            <a:r>
              <a:rPr lang="en-US" sz="1400" dirty="0" smtClean="0"/>
              <a:t>signal</a:t>
            </a:r>
            <a:r>
              <a:rPr lang="fa-IR" sz="1400" dirty="0" smtClean="0"/>
              <a:t> متغیر </a:t>
            </a:r>
            <a:r>
              <a:rPr lang="en-US" sz="1400" dirty="0" smtClean="0"/>
              <a:t>s</a:t>
            </a:r>
            <a:r>
              <a:rPr lang="fa-IR" sz="1400" dirty="0" smtClean="0"/>
              <a:t> مقدار </a:t>
            </a:r>
            <a:r>
              <a:rPr lang="en-US" sz="1400" dirty="0" smtClean="0"/>
              <a:t>0</a:t>
            </a:r>
            <a:r>
              <a:rPr lang="fa-IR" sz="1400" dirty="0" smtClean="0"/>
              <a:t> می گیرد.</a:t>
            </a:r>
          </a:p>
          <a:p>
            <a:pPr marL="457200" indent="-457200" algn="just">
              <a:lnSpc>
                <a:spcPct val="120000"/>
              </a:lnSpc>
              <a:buFont typeface="+mj-lt"/>
              <a:buAutoNum type="arabicParenR"/>
            </a:pPr>
            <a:r>
              <a:rPr lang="fa-IR" sz="1400" dirty="0" smtClean="0"/>
              <a:t>پس از آن </a:t>
            </a:r>
            <a:r>
              <a:rPr lang="en-US" sz="1400" dirty="0" smtClean="0"/>
              <a:t>D</a:t>
            </a:r>
            <a:r>
              <a:rPr lang="fa-IR" sz="1400" dirty="0" smtClean="0"/>
              <a:t> به انتهای صف آماده منتقل می شود و پس از آن نوبت فرایند </a:t>
            </a:r>
            <a:r>
              <a:rPr lang="en-US" sz="1400" dirty="0" smtClean="0"/>
              <a:t>C</a:t>
            </a:r>
            <a:r>
              <a:rPr lang="fa-IR" sz="1400" dirty="0" smtClean="0"/>
              <a:t> است تا اجرا گردد.</a:t>
            </a:r>
          </a:p>
          <a:p>
            <a:pPr marL="457200" indent="-457200" algn="just">
              <a:lnSpc>
                <a:spcPct val="120000"/>
              </a:lnSpc>
              <a:buFont typeface="+mj-lt"/>
              <a:buAutoNum type="arabicParenR"/>
            </a:pPr>
            <a:r>
              <a:rPr lang="fa-IR" sz="1400" dirty="0" smtClean="0"/>
              <a:t>فرایند </a:t>
            </a:r>
            <a:r>
              <a:rPr lang="en-US" sz="1400" dirty="0" smtClean="0"/>
              <a:t>C</a:t>
            </a:r>
            <a:r>
              <a:rPr lang="fa-IR" sz="1400" dirty="0" smtClean="0"/>
              <a:t> با اجرای یک دستور </a:t>
            </a:r>
            <a:r>
              <a:rPr lang="en-US" sz="1400" dirty="0" smtClean="0"/>
              <a:t>wait</a:t>
            </a:r>
            <a:r>
              <a:rPr lang="fa-IR" sz="1400" dirty="0" smtClean="0"/>
              <a:t> باعث کاهش یک واحدی متغیر </a:t>
            </a:r>
            <a:r>
              <a:rPr lang="en-US" sz="1400" dirty="0" smtClean="0"/>
              <a:t>s</a:t>
            </a:r>
            <a:r>
              <a:rPr lang="fa-IR" sz="1400" dirty="0" smtClean="0"/>
              <a:t> می شود و به صف مسدودشده ها منتقل می گردد. </a:t>
            </a:r>
          </a:p>
          <a:p>
            <a:pPr marL="457200" indent="-457200" algn="just">
              <a:lnSpc>
                <a:spcPct val="120000"/>
              </a:lnSpc>
              <a:buFont typeface="+mj-lt"/>
              <a:buAutoNum type="arabicParenR"/>
            </a:pPr>
            <a:r>
              <a:rPr lang="fa-IR" sz="1400" dirty="0" smtClean="0"/>
              <a:t>بطور مشابه همین اتفاق برای </a:t>
            </a:r>
            <a:r>
              <a:rPr lang="en-US" sz="1400" dirty="0" smtClean="0"/>
              <a:t>A</a:t>
            </a:r>
            <a:r>
              <a:rPr lang="fa-IR" sz="1400" dirty="0" smtClean="0"/>
              <a:t> و </a:t>
            </a:r>
            <a:r>
              <a:rPr lang="en-US" sz="1400" dirty="0" smtClean="0"/>
              <a:t>B</a:t>
            </a:r>
            <a:r>
              <a:rPr lang="fa-IR" sz="1400" dirty="0" smtClean="0"/>
              <a:t> می افتد.</a:t>
            </a:r>
          </a:p>
          <a:p>
            <a:pPr marL="457200" indent="-457200" algn="just">
              <a:lnSpc>
                <a:spcPct val="120000"/>
              </a:lnSpc>
              <a:buFont typeface="+mj-lt"/>
              <a:buAutoNum type="arabicParenR"/>
            </a:pPr>
            <a:r>
              <a:rPr lang="fa-IR" sz="1400" dirty="0" smtClean="0"/>
              <a:t>با اجرای </a:t>
            </a:r>
            <a:r>
              <a:rPr lang="en-US" sz="1400" dirty="0" smtClean="0"/>
              <a:t>D</a:t>
            </a:r>
            <a:r>
              <a:rPr lang="fa-IR" sz="1400" dirty="0" smtClean="0"/>
              <a:t> و بکمک دستور </a:t>
            </a:r>
            <a:r>
              <a:rPr lang="en-US" sz="1400" dirty="0" smtClean="0"/>
              <a:t>signal</a:t>
            </a:r>
            <a:r>
              <a:rPr lang="fa-IR" sz="1400" dirty="0" smtClean="0"/>
              <a:t> متغیر </a:t>
            </a:r>
            <a:r>
              <a:rPr lang="en-US" sz="1400" dirty="0" smtClean="0"/>
              <a:t>s</a:t>
            </a:r>
            <a:r>
              <a:rPr lang="fa-IR" sz="1400" dirty="0" smtClean="0"/>
              <a:t> یک واحد افزایش می یابد و باعث می شود یک فرایند مثل </a:t>
            </a:r>
            <a:r>
              <a:rPr lang="en-US" sz="1400" dirty="0" smtClean="0"/>
              <a:t>C</a:t>
            </a:r>
            <a:r>
              <a:rPr lang="fa-IR" sz="1400" dirty="0" smtClean="0"/>
              <a:t> از صف مسدودشده ها به صف آماده منتقل گردد.</a:t>
            </a:r>
            <a:r>
              <a:rPr lang="en-US" sz="1400" dirty="0" smtClean="0"/>
              <a:t> </a:t>
            </a:r>
            <a:r>
              <a:rPr lang="fa-IR" sz="1400" dirty="0" smtClean="0"/>
              <a:t> چون </a:t>
            </a:r>
            <a:r>
              <a:rPr lang="en-US" sz="1400" dirty="0" smtClean="0"/>
              <a:t>C</a:t>
            </a:r>
            <a:r>
              <a:rPr lang="fa-IR" sz="1400" dirty="0" smtClean="0"/>
              <a:t> در بین فرایندهای مسدود قدمت بیشتری دارد و انتخاب فرایند برای انتقال به حالت آماده بر اساس استراتژی </a:t>
            </a:r>
            <a:r>
              <a:rPr lang="en-US" sz="1400" dirty="0" smtClean="0"/>
              <a:t>FIFO</a:t>
            </a:r>
            <a:r>
              <a:rPr lang="fa-IR" sz="1400" dirty="0" smtClean="0"/>
              <a:t> صورت گرفته است، عملیات از نوع سمافور قوی می باشد.</a:t>
            </a:r>
            <a:endParaRPr lang="en-US" sz="1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48</a:t>
            </a:fld>
            <a:endParaRPr lang="en-U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1000"/>
            <a:ext cx="4038600"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1321459"/>
      </p:ext>
    </p:extLst>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28600" y="6085114"/>
            <a:ext cx="3048000" cy="228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124200" y="1371600"/>
            <a:ext cx="5791200" cy="5334000"/>
          </a:xfrm>
          <a:solidFill>
            <a:schemeClr val="bg1"/>
          </a:solidFill>
          <a:ln>
            <a:solidFill>
              <a:schemeClr val="tx1"/>
            </a:solidFill>
          </a:ln>
        </p:spPr>
        <p:txBody>
          <a:bodyPr>
            <a:normAutofit lnSpcReduction="10000"/>
          </a:bodyPr>
          <a:lstStyle/>
          <a:p>
            <a:pPr marL="0" indent="0" algn="just">
              <a:lnSpc>
                <a:spcPct val="150000"/>
              </a:lnSpc>
              <a:spcBef>
                <a:spcPct val="50000"/>
              </a:spcBef>
              <a:buNone/>
              <a:defRPr/>
            </a:pPr>
            <a:r>
              <a:rPr lang="fa-IR" sz="1600" dirty="0" smtClean="0"/>
              <a:t>کد روبرو راه </a:t>
            </a:r>
            <a:r>
              <a:rPr lang="fa-IR" sz="1600" dirty="0"/>
              <a:t>حل ساده اي را براي مسئله </a:t>
            </a:r>
            <a:r>
              <a:rPr lang="fa-IR" sz="1600" dirty="0" smtClean="0"/>
              <a:t>انحصار متقابل </a:t>
            </a:r>
            <a:r>
              <a:rPr lang="fa-IR" sz="1600" dirty="0"/>
              <a:t>به وسيله سمافور </a:t>
            </a:r>
            <a:r>
              <a:rPr lang="en-US" sz="1600" dirty="0"/>
              <a:t>s</a:t>
            </a:r>
            <a:r>
              <a:rPr lang="fa-IR" sz="1600" dirty="0"/>
              <a:t> نشان مي </a:t>
            </a:r>
            <a:r>
              <a:rPr lang="fa-IR" sz="1600" dirty="0" smtClean="0"/>
              <a:t>دهد.</a:t>
            </a:r>
          </a:p>
          <a:p>
            <a:pPr marL="0" indent="0" algn="just">
              <a:lnSpc>
                <a:spcPct val="150000"/>
              </a:lnSpc>
              <a:spcBef>
                <a:spcPct val="50000"/>
              </a:spcBef>
              <a:buNone/>
              <a:defRPr/>
            </a:pPr>
            <a:r>
              <a:rPr lang="fa-IR" sz="1600" dirty="0" smtClean="0"/>
              <a:t>فرض کنید </a:t>
            </a:r>
            <a:r>
              <a:rPr lang="en-US" sz="1600" dirty="0" smtClean="0"/>
              <a:t>n</a:t>
            </a:r>
            <a:r>
              <a:rPr lang="fa-IR" sz="1600" dirty="0" smtClean="0"/>
              <a:t> فرایند در آرایه </a:t>
            </a:r>
            <a:r>
              <a:rPr lang="en-US" sz="1600" dirty="0" smtClean="0"/>
              <a:t>P(i)</a:t>
            </a:r>
            <a:r>
              <a:rPr lang="fa-IR" sz="1600" dirty="0" smtClean="0"/>
              <a:t> مشخص شده اند.</a:t>
            </a:r>
          </a:p>
          <a:p>
            <a:pPr marL="0" indent="0" algn="just">
              <a:lnSpc>
                <a:spcPct val="150000"/>
              </a:lnSpc>
              <a:spcBef>
                <a:spcPct val="50000"/>
              </a:spcBef>
              <a:buNone/>
              <a:defRPr/>
            </a:pPr>
            <a:r>
              <a:rPr lang="fa-IR" sz="1600" dirty="0" smtClean="0"/>
              <a:t>در هر فرایند یک عمل </a:t>
            </a:r>
            <a:r>
              <a:rPr lang="en-US" sz="1600" dirty="0" smtClean="0"/>
              <a:t>wait(s)</a:t>
            </a:r>
            <a:r>
              <a:rPr lang="fa-IR" sz="1600" dirty="0" smtClean="0"/>
              <a:t> قبل از ورود به ناحیه بحرانی آن اجرا می شود. در تابع </a:t>
            </a:r>
            <a:r>
              <a:rPr lang="en-US" sz="1600" dirty="0" smtClean="0"/>
              <a:t>wait</a:t>
            </a:r>
            <a:r>
              <a:rPr lang="fa-IR" sz="1600" dirty="0" smtClean="0"/>
              <a:t> اگر مقدار </a:t>
            </a:r>
            <a:r>
              <a:rPr lang="en-US" sz="1600" dirty="0" smtClean="0"/>
              <a:t>s</a:t>
            </a:r>
            <a:r>
              <a:rPr lang="fa-IR" sz="1600" dirty="0" smtClean="0"/>
              <a:t> منفی شود، این فرایند معلق می گردد. اگر مقدار </a:t>
            </a:r>
            <a:r>
              <a:rPr lang="en-US" sz="1600" dirty="0" smtClean="0"/>
              <a:t>s</a:t>
            </a:r>
            <a:r>
              <a:rPr lang="fa-IR" sz="1600" dirty="0" smtClean="0"/>
              <a:t> یک باشد به صفر تقلیل یافته و این فرایند بلافاصله وارد ناحیه بحرانی خود می شود. نظر به اینکه </a:t>
            </a:r>
            <a:r>
              <a:rPr lang="en-US" sz="1600" dirty="0" smtClean="0"/>
              <a:t>s</a:t>
            </a:r>
            <a:r>
              <a:rPr lang="fa-IR" sz="1600" dirty="0" smtClean="0"/>
              <a:t> دیگر مثبت نیست، هیچ فرایند دیگری قادر به ورود به بخش بحرانی خود نخواهد بود.</a:t>
            </a:r>
          </a:p>
          <a:p>
            <a:pPr marL="0" indent="0" algn="just">
              <a:lnSpc>
                <a:spcPct val="150000"/>
              </a:lnSpc>
              <a:spcBef>
                <a:spcPct val="50000"/>
              </a:spcBef>
              <a:buNone/>
              <a:defRPr/>
            </a:pPr>
            <a:r>
              <a:rPr lang="fa-IR" sz="1600" dirty="0" smtClean="0"/>
              <a:t>در اینجا مقدار اولیه </a:t>
            </a:r>
            <a:r>
              <a:rPr lang="en-US" sz="1600" dirty="0" smtClean="0"/>
              <a:t>s=1</a:t>
            </a:r>
            <a:r>
              <a:rPr lang="fa-IR" sz="1600" dirty="0" smtClean="0"/>
              <a:t> گذاشته شده است. پس اولین فرایند اجرا کننده </a:t>
            </a:r>
            <a:r>
              <a:rPr lang="en-US" sz="1600" dirty="0" smtClean="0"/>
              <a:t>wait</a:t>
            </a:r>
            <a:r>
              <a:rPr lang="fa-IR" sz="1600" dirty="0" smtClean="0"/>
              <a:t> قادر به ورود به ناحیه بحرانی خود خواهد بود.</a:t>
            </a:r>
          </a:p>
          <a:p>
            <a:pPr marL="0" indent="0" algn="just">
              <a:lnSpc>
                <a:spcPct val="150000"/>
              </a:lnSpc>
              <a:spcBef>
                <a:spcPct val="50000"/>
              </a:spcBef>
              <a:buNone/>
              <a:defRPr/>
            </a:pPr>
            <a:r>
              <a:rPr lang="fa-IR" sz="1600" dirty="0" smtClean="0"/>
              <a:t>ممکن است فرایندهای دیگری هم در تلاش برای ورود به ناحیه بحرانی خود متغیر</a:t>
            </a:r>
            <a:r>
              <a:rPr lang="en-US" sz="1600" dirty="0" smtClean="0"/>
              <a:t> </a:t>
            </a:r>
            <a:r>
              <a:rPr lang="fa-IR" sz="1600" dirty="0" smtClean="0"/>
              <a:t> </a:t>
            </a:r>
            <a:r>
              <a:rPr lang="en-US" sz="1600" dirty="0" smtClean="0"/>
              <a:t>s</a:t>
            </a:r>
            <a:r>
              <a:rPr lang="fa-IR" sz="1600" dirty="0" smtClean="0"/>
              <a:t> را هر کدام یک واحد کاهش دهند. و به صف مسدود اضافه شوند.</a:t>
            </a:r>
          </a:p>
          <a:p>
            <a:pPr marL="0" indent="0" algn="just">
              <a:lnSpc>
                <a:spcPct val="150000"/>
              </a:lnSpc>
              <a:spcBef>
                <a:spcPct val="50000"/>
              </a:spcBef>
              <a:buNone/>
              <a:defRPr/>
            </a:pPr>
            <a:r>
              <a:rPr lang="fa-IR" sz="1600" dirty="0" smtClean="0"/>
              <a:t>وقتی فرایند اول که در ناحیه بحرانی خود بود، کارش به اتمام برسد و ناحیه بحرانی خود را ترک کند، </a:t>
            </a:r>
            <a:r>
              <a:rPr lang="en-US" sz="1600" dirty="0" smtClean="0"/>
              <a:t>s</a:t>
            </a:r>
            <a:r>
              <a:rPr lang="fa-IR" sz="1600" dirty="0" smtClean="0"/>
              <a:t> را افزایش داده و باعث انتقال یکی از فرایند های مسدود به صف آماده می شود.</a:t>
            </a:r>
          </a:p>
          <a:p>
            <a:pPr marL="0" indent="0" algn="just">
              <a:lnSpc>
                <a:spcPct val="150000"/>
              </a:lnSpc>
              <a:spcBef>
                <a:spcPct val="50000"/>
              </a:spcBef>
              <a:buNone/>
              <a:defRPr/>
            </a:pPr>
            <a:r>
              <a:rPr lang="fa-IR" sz="1600" dirty="0" smtClean="0"/>
              <a:t>در زمانبندی بعدی این فرایند ممکن است وارد بخش بحرانی گردد.</a:t>
            </a:r>
          </a:p>
        </p:txBody>
      </p:sp>
      <p:sp>
        <p:nvSpPr>
          <p:cNvPr id="4" name="Slide Number Placeholder 3"/>
          <p:cNvSpPr>
            <a:spLocks noGrp="1"/>
          </p:cNvSpPr>
          <p:nvPr>
            <p:ph type="sldNum" sz="quarter" idx="12"/>
          </p:nvPr>
        </p:nvSpPr>
        <p:spPr>
          <a:xfrm>
            <a:off x="152400" y="6348013"/>
            <a:ext cx="762000" cy="365125"/>
          </a:xfrm>
        </p:spPr>
        <p:txBody>
          <a:bodyPr/>
          <a:lstStyle/>
          <a:p>
            <a:fld id="{B6F15528-21DE-4FAA-801E-634DDDAF4B2B}" type="slidenum">
              <a:rPr lang="en-US" smtClean="0"/>
              <a:pPr/>
              <a:t>49</a:t>
            </a:fld>
            <a:endParaRPr lang="en-US" dirty="0"/>
          </a:p>
        </p:txBody>
      </p:sp>
      <p:sp>
        <p:nvSpPr>
          <p:cNvPr id="6" name="Rectangle 5"/>
          <p:cNvSpPr/>
          <p:nvPr/>
        </p:nvSpPr>
        <p:spPr>
          <a:xfrm>
            <a:off x="3657600" y="541233"/>
            <a:ext cx="5182829" cy="584775"/>
          </a:xfrm>
          <a:prstGeom prst="rect">
            <a:avLst/>
          </a:prstGeom>
        </p:spPr>
        <p:txBody>
          <a:bodyPr wrap="none">
            <a:spAutoFit/>
          </a:bodyPr>
          <a:lstStyle/>
          <a:p>
            <a:pPr algn="r" rtl="1"/>
            <a:r>
              <a:rPr lang="fa-IR" sz="3200" b="1" dirty="0" smtClean="0">
                <a:cs typeface="B Nazanin" pitchFamily="2" charset="-78"/>
              </a:rPr>
              <a:t>انحصار متقابل : سمافورها </a:t>
            </a:r>
            <a:r>
              <a:rPr lang="fa-IR" sz="3200" b="1" dirty="0">
                <a:cs typeface="B Nazanin" pitchFamily="2" charset="-78"/>
              </a:rPr>
              <a:t>(راهنماها)</a:t>
            </a:r>
            <a:endParaRPr lang="en-US" sz="3200" b="1" dirty="0">
              <a:cs typeface="B Nazanin" pitchFamily="2" charset="-78"/>
            </a:endParaRPr>
          </a:p>
        </p:txBody>
      </p:sp>
      <p:sp>
        <p:nvSpPr>
          <p:cNvPr id="9" name="Content Placeholder 2"/>
          <p:cNvSpPr txBox="1">
            <a:spLocks/>
          </p:cNvSpPr>
          <p:nvPr/>
        </p:nvSpPr>
        <p:spPr>
          <a:xfrm>
            <a:off x="76200" y="457200"/>
            <a:ext cx="5410200" cy="5486400"/>
          </a:xfrm>
          <a:prstGeom prst="rect">
            <a:avLst/>
          </a:prstGeom>
        </p:spPr>
        <p:txBody>
          <a:bodyPr vert="horz" lIns="91440" tIns="45720" rIns="91440" bIns="45720" rtlCol="0" anchor="ctr" anchorCtr="0">
            <a:normAutofit/>
          </a:bodyPr>
          <a:lstStyle>
            <a:lvl1pPr marL="274320" indent="-274320" algn="r" defTabSz="914400" rtl="1" eaLnBrk="1" latinLnBrk="0" hangingPunct="1">
              <a:spcBef>
                <a:spcPct val="20000"/>
              </a:spcBef>
              <a:buClr>
                <a:schemeClr val="accent1"/>
              </a:buClr>
              <a:buFont typeface="Arial" pitchFamily="34" charset="0"/>
              <a:buChar char="•"/>
              <a:defRPr sz="2400" kern="1200">
                <a:solidFill>
                  <a:schemeClr val="tx1"/>
                </a:solidFill>
                <a:latin typeface="+mn-lt"/>
                <a:ea typeface="+mn-ea"/>
                <a:cs typeface="B Nazanin" pitchFamily="2" charset="-78"/>
              </a:defRPr>
            </a:lvl1pPr>
            <a:lvl2pPr marL="594360" indent="-27432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B Nazanin" pitchFamily="2" charset="-78"/>
              </a:defRPr>
            </a:lvl2pPr>
            <a:lvl3pPr marL="868680" indent="-228600" algn="r" defTabSz="914400" rtl="1" eaLnBrk="1" latinLnBrk="0" hangingPunct="1">
              <a:spcBef>
                <a:spcPct val="20000"/>
              </a:spcBef>
              <a:buClr>
                <a:schemeClr val="accent1"/>
              </a:buClr>
              <a:buFont typeface="Arial" pitchFamily="34" charset="0"/>
              <a:buChar char="•"/>
              <a:defRPr sz="2000" kern="1200">
                <a:solidFill>
                  <a:schemeClr val="tx1"/>
                </a:solidFill>
                <a:latin typeface="+mn-lt"/>
                <a:ea typeface="+mn-ea"/>
                <a:cs typeface="B Nazanin" pitchFamily="2" charset="-78"/>
              </a:defRPr>
            </a:lvl3pPr>
            <a:lvl4pPr marL="1143000" indent="-228600" algn="r" defTabSz="914400" rtl="1" eaLnBrk="1" latinLnBrk="0" hangingPunct="1">
              <a:spcBef>
                <a:spcPct val="20000"/>
              </a:spcBef>
              <a:buClr>
                <a:schemeClr val="accent1"/>
              </a:buClr>
              <a:buFont typeface="Arial" pitchFamily="34" charset="0"/>
              <a:buChar char="•"/>
              <a:defRPr sz="1800" kern="1200">
                <a:solidFill>
                  <a:schemeClr val="tx1"/>
                </a:solidFill>
                <a:latin typeface="+mn-lt"/>
                <a:ea typeface="+mn-ea"/>
                <a:cs typeface="B Nazanin" pitchFamily="2" charset="-78"/>
              </a:defRPr>
            </a:lvl4pPr>
            <a:lvl5pPr marL="1371600" indent="-228600" algn="r" defTabSz="914400" rtl="1" eaLnBrk="1" latinLnBrk="0" hangingPunct="1">
              <a:spcBef>
                <a:spcPct val="20000"/>
              </a:spcBef>
              <a:buClr>
                <a:schemeClr val="accent1"/>
              </a:buClr>
              <a:buFont typeface="Arial" pitchFamily="34" charset="0"/>
              <a:buChar char="•"/>
              <a:defRPr sz="1800" kern="1200" baseline="0">
                <a:solidFill>
                  <a:schemeClr val="tx1"/>
                </a:solidFill>
                <a:latin typeface="+mn-lt"/>
                <a:ea typeface="+mn-ea"/>
                <a:cs typeface="B Nazanin" pitchFamily="2" charset="-78"/>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algn="l">
              <a:buFontTx/>
              <a:buNone/>
            </a:pPr>
            <a:r>
              <a:rPr lang="fa-IR" sz="1600" b="1"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 program </a:t>
            </a:r>
            <a:r>
              <a:rPr lang="en-US" sz="1600" b="1" dirty="0" err="1" smtClean="0">
                <a:latin typeface="Times New Roman" pitchFamily="18" charset="0"/>
                <a:cs typeface="Times New Roman" pitchFamily="18" charset="0"/>
              </a:rPr>
              <a:t>mutualexclusion</a:t>
            </a:r>
            <a:r>
              <a:rPr lang="en-US" sz="1600" b="1" dirty="0" smtClean="0">
                <a:latin typeface="Times New Roman" pitchFamily="18" charset="0"/>
                <a:cs typeface="Times New Roman" pitchFamily="18" charset="0"/>
              </a:rPr>
              <a:t> */</a:t>
            </a:r>
          </a:p>
          <a:p>
            <a:pPr algn="l">
              <a:buFontTx/>
              <a:buNone/>
            </a:pPr>
            <a:r>
              <a:rPr lang="en-US" sz="1600" b="1" dirty="0" err="1" smtClean="0">
                <a:latin typeface="Times New Roman" pitchFamily="18" charset="0"/>
                <a:cs typeface="Times New Roman" pitchFamily="18" charset="0"/>
              </a:rPr>
              <a:t>int</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const</a:t>
            </a:r>
            <a:r>
              <a:rPr lang="en-US" sz="1600" b="1" dirty="0" smtClean="0">
                <a:latin typeface="Times New Roman" pitchFamily="18" charset="0"/>
                <a:cs typeface="Times New Roman" pitchFamily="18" charset="0"/>
              </a:rPr>
              <a:t> n = /* number of processes**/;</a:t>
            </a:r>
          </a:p>
          <a:p>
            <a:pPr algn="l">
              <a:buFontTx/>
              <a:buNone/>
            </a:pPr>
            <a:r>
              <a:rPr lang="en-US" sz="1600" b="1" dirty="0" smtClean="0">
                <a:latin typeface="Times New Roman" pitchFamily="18" charset="0"/>
                <a:cs typeface="Times New Roman" pitchFamily="18" charset="0"/>
              </a:rPr>
              <a:t>Semaphore s=1;</a:t>
            </a:r>
          </a:p>
          <a:p>
            <a:pPr algn="l">
              <a:buFontTx/>
              <a:buNone/>
            </a:pPr>
            <a:r>
              <a:rPr lang="en-US" sz="1600" b="1" dirty="0" smtClean="0">
                <a:latin typeface="Times New Roman" pitchFamily="18" charset="0"/>
                <a:cs typeface="Times New Roman" pitchFamily="18" charset="0"/>
              </a:rPr>
              <a:t>void P(</a:t>
            </a:r>
            <a:r>
              <a:rPr lang="en-US" sz="1600" b="1" dirty="0" err="1" smtClean="0">
                <a:latin typeface="Times New Roman" pitchFamily="18" charset="0"/>
                <a:cs typeface="Times New Roman" pitchFamily="18" charset="0"/>
              </a:rPr>
              <a:t>int</a:t>
            </a:r>
            <a:r>
              <a:rPr lang="en-US" sz="1600" b="1" dirty="0" smtClean="0">
                <a:latin typeface="Times New Roman" pitchFamily="18" charset="0"/>
                <a:cs typeface="Times New Roman" pitchFamily="18" charset="0"/>
              </a:rPr>
              <a:t> i)</a:t>
            </a:r>
          </a:p>
          <a:p>
            <a:pPr algn="l">
              <a:buFontTx/>
              <a:buNone/>
            </a:pPr>
            <a:r>
              <a:rPr lang="en-US" sz="1600" dirty="0" smtClean="0">
                <a:latin typeface="Times New Roman" pitchFamily="18" charset="0"/>
                <a:cs typeface="Times New Roman" pitchFamily="18" charset="0"/>
              </a:rPr>
              <a:t>{</a:t>
            </a:r>
          </a:p>
          <a:p>
            <a:pPr algn="l">
              <a:buFontTx/>
              <a:buNone/>
            </a:pPr>
            <a:r>
              <a:rPr lang="fa-IR" sz="1600" b="1"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while (true) </a:t>
            </a:r>
          </a:p>
          <a:p>
            <a:pPr algn="l">
              <a:buFontTx/>
              <a:buNone/>
            </a:pPr>
            <a:r>
              <a:rPr lang="en-US" sz="1600" b="1" dirty="0" smtClean="0">
                <a:latin typeface="Times New Roman" pitchFamily="18" charset="0"/>
                <a:cs typeface="Times New Roman" pitchFamily="18" charset="0"/>
              </a:rPr>
              <a:t>     {</a:t>
            </a:r>
          </a:p>
          <a:p>
            <a:pPr algn="l">
              <a:buFontTx/>
              <a:buNone/>
            </a:pPr>
            <a:r>
              <a:rPr lang="en-US" sz="1600" b="1" dirty="0" smtClean="0">
                <a:latin typeface="Times New Roman" pitchFamily="18" charset="0"/>
                <a:cs typeface="Times New Roman" pitchFamily="18" charset="0"/>
              </a:rPr>
              <a:t>        wait(s)</a:t>
            </a:r>
          </a:p>
          <a:p>
            <a:pPr algn="l">
              <a:buFontTx/>
              <a:buNone/>
            </a:pPr>
            <a:r>
              <a:rPr lang="en-US" sz="1600" dirty="0" smtClean="0">
                <a:latin typeface="Times New Roman" pitchFamily="18" charset="0"/>
                <a:cs typeface="Times New Roman" pitchFamily="18" charset="0"/>
              </a:rPr>
              <a:t>         /* critical section */;</a:t>
            </a:r>
          </a:p>
          <a:p>
            <a:pPr algn="l">
              <a:buFontTx/>
              <a:buNone/>
            </a:pPr>
            <a:r>
              <a:rPr lang="fa-IR" sz="1600" b="1"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        signal(s) ;</a:t>
            </a:r>
          </a:p>
          <a:p>
            <a:pPr algn="l">
              <a:buFontTx/>
              <a:buNone/>
            </a:pPr>
            <a:r>
              <a:rPr lang="en-US" sz="1600" b="1"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 remainder */;</a:t>
            </a:r>
          </a:p>
          <a:p>
            <a:pPr algn="l">
              <a:buFontTx/>
              <a:buNone/>
            </a:pPr>
            <a:r>
              <a:rPr lang="en-US" sz="1600" dirty="0" smtClean="0">
                <a:latin typeface="Times New Roman" pitchFamily="18" charset="0"/>
                <a:cs typeface="Times New Roman" pitchFamily="18" charset="0"/>
              </a:rPr>
              <a:t>    }</a:t>
            </a:r>
          </a:p>
          <a:p>
            <a:pPr algn="l">
              <a:buFontTx/>
              <a:buNone/>
            </a:pPr>
            <a:r>
              <a:rPr lang="en-US" sz="1600" dirty="0" smtClean="0">
                <a:latin typeface="Times New Roman" pitchFamily="18" charset="0"/>
                <a:cs typeface="Times New Roman" pitchFamily="18" charset="0"/>
              </a:rPr>
              <a:t>}</a:t>
            </a:r>
          </a:p>
          <a:p>
            <a:pPr algn="l">
              <a:buFontTx/>
              <a:buNone/>
            </a:pPr>
            <a:r>
              <a:rPr lang="en-US" sz="1600" b="1" dirty="0" smtClean="0">
                <a:latin typeface="Times New Roman" pitchFamily="18" charset="0"/>
                <a:cs typeface="Times New Roman" pitchFamily="18" charset="0"/>
              </a:rPr>
              <a:t>void main()</a:t>
            </a:r>
          </a:p>
          <a:p>
            <a:pPr algn="l">
              <a:buFontTx/>
              <a:buNone/>
            </a:pPr>
            <a:r>
              <a:rPr lang="en-US" sz="1600" dirty="0" smtClean="0">
                <a:latin typeface="Times New Roman" pitchFamily="18" charset="0"/>
                <a:cs typeface="Times New Roman" pitchFamily="18" charset="0"/>
              </a:rPr>
              <a:t>{</a:t>
            </a:r>
          </a:p>
          <a:p>
            <a:pPr algn="l">
              <a:buFontTx/>
              <a:buNone/>
            </a:pP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parbegin</a:t>
            </a:r>
            <a:r>
              <a:rPr lang="en-US" sz="1600" b="1" dirty="0" smtClean="0">
                <a:latin typeface="Times New Roman" pitchFamily="18" charset="0"/>
                <a:cs typeface="Times New Roman" pitchFamily="18" charset="0"/>
              </a:rPr>
              <a:t> (P(1), P(2), ..., P(n));</a:t>
            </a:r>
          </a:p>
          <a:p>
            <a:pPr algn="l">
              <a:buFontTx/>
              <a:buNone/>
            </a:pPr>
            <a:r>
              <a:rPr lang="en-US" sz="1600" b="1" dirty="0" smtClean="0">
                <a:latin typeface="Times New Roman" pitchFamily="18" charset="0"/>
                <a:cs typeface="Times New Roman" pitchFamily="18" charset="0"/>
              </a:rPr>
              <a:t>}</a:t>
            </a:r>
            <a:endParaRPr lang="en-US" sz="16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69082506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مشکلات همزمانی</a:t>
            </a:r>
            <a:endParaRPr lang="en-US" dirty="0"/>
          </a:p>
        </p:txBody>
      </p:sp>
      <p:sp>
        <p:nvSpPr>
          <p:cNvPr id="3" name="Content Placeholder 2"/>
          <p:cNvSpPr>
            <a:spLocks noGrp="1"/>
          </p:cNvSpPr>
          <p:nvPr>
            <p:ph idx="1"/>
          </p:nvPr>
        </p:nvSpPr>
        <p:spPr>
          <a:xfrm>
            <a:off x="381000" y="1676400"/>
            <a:ext cx="8458200" cy="4419600"/>
          </a:xfrm>
        </p:spPr>
        <p:txBody>
          <a:bodyPr>
            <a:normAutofit/>
          </a:bodyPr>
          <a:lstStyle/>
          <a:p>
            <a:pPr marL="457200" indent="-457200" algn="just">
              <a:buFont typeface="+mj-lt"/>
              <a:buAutoNum type="arabicPeriod"/>
            </a:pPr>
            <a:r>
              <a:rPr lang="fa-IR" sz="2000" b="1" dirty="0">
                <a:latin typeface="Tahoma" pitchFamily="34" charset="0"/>
              </a:rPr>
              <a:t>اشتراك منابع عمومي خطرساز است. </a:t>
            </a:r>
            <a:r>
              <a:rPr lang="fa-IR" sz="2000" dirty="0">
                <a:latin typeface="Tahoma" pitchFamily="34" charset="0"/>
              </a:rPr>
              <a:t>به عنوان مثال، اگر دو فرآيند از يك متغير عمومي استفاده كنند و اعمال خواندن و نوشتن را در آن انجام دهند، ترتيب خواندن و نوشتن از اهميت ويژه اي برخوردار است. نمونه اي از اين مسئله در بخش بعدي مطرح خواهد شد</a:t>
            </a:r>
            <a:r>
              <a:rPr lang="fa-IR" sz="2000" dirty="0" smtClean="0">
                <a:latin typeface="Tahoma" pitchFamily="34" charset="0"/>
              </a:rPr>
              <a:t>.</a:t>
            </a:r>
          </a:p>
          <a:p>
            <a:pPr marL="457200" indent="-457200" algn="just">
              <a:buFont typeface="+mj-lt"/>
              <a:buAutoNum type="arabicPeriod"/>
            </a:pPr>
            <a:endParaRPr lang="en-US" sz="2000" dirty="0">
              <a:latin typeface="Tahoma" pitchFamily="34" charset="0"/>
            </a:endParaRPr>
          </a:p>
          <a:p>
            <a:pPr marL="457200" indent="-457200" algn="just">
              <a:buFont typeface="+mj-lt"/>
              <a:buAutoNum type="arabicPeriod"/>
            </a:pPr>
            <a:r>
              <a:rPr lang="fa-IR" sz="2000" b="1" dirty="0">
                <a:latin typeface="Tahoma" pitchFamily="34" charset="0"/>
              </a:rPr>
              <a:t>سيستم عامل به سختي مي تواند تخصيص منابع را به طور بهينه مديريت كند. </a:t>
            </a:r>
            <a:r>
              <a:rPr lang="fa-IR" sz="2000" dirty="0">
                <a:latin typeface="Tahoma" pitchFamily="34" charset="0"/>
              </a:rPr>
              <a:t>به عنوان مثال، ممكن است فرآيند </a:t>
            </a:r>
            <a:r>
              <a:rPr lang="en-US" sz="1800" dirty="0"/>
              <a:t>A</a:t>
            </a:r>
            <a:r>
              <a:rPr lang="fa-IR" sz="2000" dirty="0">
                <a:latin typeface="Tahoma" pitchFamily="34" charset="0"/>
              </a:rPr>
              <a:t>، استفاده از كانال </a:t>
            </a:r>
            <a:r>
              <a:rPr lang="en-US" sz="1800" dirty="0"/>
              <a:t>I/O</a:t>
            </a:r>
            <a:r>
              <a:rPr lang="fa-IR" sz="2000" dirty="0">
                <a:latin typeface="Tahoma" pitchFamily="34" charset="0"/>
              </a:rPr>
              <a:t> خاصي را درخواست كند و آن را به دست آورد، ولي قبل از به كارگيري آن به حالت تعليق برود. مطلوب نيست كه سيستم عامل آن كانال را مسدود كند و آن را در اختيار ساير فرآيندها قرار ندهد. اين كار ممكن است منجر به بن بست شود</a:t>
            </a:r>
            <a:r>
              <a:rPr lang="fa-IR" sz="2000" dirty="0" smtClean="0">
                <a:latin typeface="Tahoma" pitchFamily="34" charset="0"/>
              </a:rPr>
              <a:t>.</a:t>
            </a:r>
          </a:p>
          <a:p>
            <a:pPr marL="457200" indent="-457200" algn="just">
              <a:buFont typeface="+mj-lt"/>
              <a:buAutoNum type="arabicPeriod"/>
            </a:pPr>
            <a:endParaRPr lang="en-US" sz="2000" dirty="0">
              <a:latin typeface="Tahoma" pitchFamily="34" charset="0"/>
            </a:endParaRPr>
          </a:p>
          <a:p>
            <a:pPr marL="457200" indent="-457200" algn="just">
              <a:buFont typeface="+mj-lt"/>
              <a:buAutoNum type="arabicPeriod"/>
            </a:pPr>
            <a:r>
              <a:rPr lang="fa-IR" sz="2000" dirty="0">
                <a:latin typeface="Tahoma" pitchFamily="34" charset="0"/>
              </a:rPr>
              <a:t>يافتن خطاهاي برنامه نويسي بسيار دشوار مي شود</a:t>
            </a:r>
            <a:r>
              <a:rPr lang="fa-IR" sz="2000" dirty="0" smtClean="0">
                <a:latin typeface="Tahoma" pitchFamily="34" charset="0"/>
              </a:rPr>
              <a:t>، زيرا </a:t>
            </a:r>
            <a:r>
              <a:rPr lang="fa-IR" sz="2000" b="1" dirty="0">
                <a:latin typeface="Tahoma" pitchFamily="34" charset="0"/>
              </a:rPr>
              <a:t>نتايج قطعي و قابل پيش بيني نيستند</a:t>
            </a:r>
            <a:r>
              <a:rPr lang="fa-IR" sz="2000" dirty="0">
                <a:latin typeface="Tahoma" pitchFamily="34" charset="0"/>
              </a:rPr>
              <a:t>. </a:t>
            </a:r>
            <a:endParaRPr lang="en-US" sz="2000" dirty="0">
              <a:latin typeface="Tahoma"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7701867"/>
      </p:ext>
    </p:extLst>
  </p:cSld>
  <p:clrMapOvr>
    <a:masterClrMapping/>
  </p:clrMapOvr>
  <p:transition spd="slow">
    <p:pull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381000"/>
            <a:ext cx="8763000" cy="1371600"/>
          </a:xfrm>
        </p:spPr>
        <p:txBody>
          <a:bodyPr/>
          <a:lstStyle/>
          <a:p>
            <a:pPr marL="0" indent="0">
              <a:buNone/>
            </a:pPr>
            <a:r>
              <a:rPr lang="fa-IR" dirty="0" smtClean="0"/>
              <a:t>شکل زیر يك </a:t>
            </a:r>
            <a:r>
              <a:rPr lang="fa-IR" dirty="0"/>
              <a:t>دنباله ممكن از سه فرآيند را با استفاده از نظام انحصار متقابل </a:t>
            </a:r>
            <a:r>
              <a:rPr lang="fa-IR" dirty="0" smtClean="0"/>
              <a:t>نشان </a:t>
            </a:r>
            <a:r>
              <a:rPr lang="fa-IR" dirty="0"/>
              <a:t>مي دهد.</a:t>
            </a:r>
            <a:endParaRPr lang="en-US" dirty="0"/>
          </a:p>
          <a:p>
            <a:pPr marL="0" indent="0">
              <a:buNone/>
            </a:pPr>
            <a:endParaRPr lang="en-US" dirty="0"/>
          </a:p>
        </p:txBody>
      </p:sp>
      <p:sp>
        <p:nvSpPr>
          <p:cNvPr id="4" name="Slide Number Placeholder 3"/>
          <p:cNvSpPr>
            <a:spLocks noGrp="1"/>
          </p:cNvSpPr>
          <p:nvPr>
            <p:ph type="sldNum" sz="quarter" idx="12"/>
          </p:nvPr>
        </p:nvSpPr>
        <p:spPr>
          <a:xfrm>
            <a:off x="8382000" y="6492875"/>
            <a:ext cx="762000" cy="365125"/>
          </a:xfrm>
        </p:spPr>
        <p:txBody>
          <a:bodyPr/>
          <a:lstStyle/>
          <a:p>
            <a:fld id="{B6F15528-21DE-4FAA-801E-634DDDAF4B2B}" type="slidenum">
              <a:rPr lang="en-US" smtClean="0"/>
              <a:pPr/>
              <a:t>50</a:t>
            </a:fld>
            <a:endParaRPr lang="en-US" dirty="0"/>
          </a:p>
        </p:txBody>
      </p:sp>
      <p:sp>
        <p:nvSpPr>
          <p:cNvPr id="7" name="Rectangle 6"/>
          <p:cNvSpPr/>
          <p:nvPr/>
        </p:nvSpPr>
        <p:spPr>
          <a:xfrm>
            <a:off x="5006125" y="4779"/>
            <a:ext cx="3300904" cy="400110"/>
          </a:xfrm>
          <a:prstGeom prst="rect">
            <a:avLst/>
          </a:prstGeom>
        </p:spPr>
        <p:txBody>
          <a:bodyPr wrap="none">
            <a:spAutoFit/>
          </a:bodyPr>
          <a:lstStyle/>
          <a:p>
            <a:pPr algn="r" rtl="1"/>
            <a:r>
              <a:rPr lang="fa-IR" sz="2000" b="1" dirty="0" smtClean="0">
                <a:solidFill>
                  <a:schemeClr val="bg1"/>
                </a:solidFill>
                <a:cs typeface="B Nazanin" pitchFamily="2" charset="-78"/>
              </a:rPr>
              <a:t>انحصار متقابل : سمافورها </a:t>
            </a:r>
            <a:r>
              <a:rPr lang="fa-IR" sz="2000" b="1" dirty="0">
                <a:solidFill>
                  <a:schemeClr val="bg1"/>
                </a:solidFill>
                <a:cs typeface="B Nazanin" pitchFamily="2" charset="-78"/>
              </a:rPr>
              <a:t>(راهنماها)</a:t>
            </a:r>
            <a:endParaRPr lang="en-US" sz="2000" b="1" dirty="0">
              <a:solidFill>
                <a:schemeClr val="bg1"/>
              </a:solidFill>
              <a:cs typeface="B Nazanin" pitchFamily="2" charset="-78"/>
            </a:endParaRPr>
          </a:p>
        </p:txBody>
      </p:sp>
      <p:sp>
        <p:nvSpPr>
          <p:cNvPr id="6" name="Rectangle 5"/>
          <p:cNvSpPr/>
          <p:nvPr/>
        </p:nvSpPr>
        <p:spPr>
          <a:xfrm>
            <a:off x="7010400" y="6019800"/>
            <a:ext cx="14478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5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599" y="1371600"/>
            <a:ext cx="7510463" cy="52844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7226244"/>
      </p:ext>
    </p:extLst>
  </p:cSld>
  <p:clrMapOvr>
    <a:masterClrMapping/>
  </p:clrMapOvr>
  <p:transition spd="slow">
    <p:push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62400" y="685800"/>
            <a:ext cx="4953000" cy="5410200"/>
          </a:xfrm>
        </p:spPr>
        <p:txBody>
          <a:bodyPr>
            <a:normAutofit/>
          </a:bodyPr>
          <a:lstStyle/>
          <a:p>
            <a:pPr marL="0" indent="0" algn="just">
              <a:buNone/>
            </a:pPr>
            <a:r>
              <a:rPr lang="fa-IR" sz="2000" b="1" dirty="0">
                <a:solidFill>
                  <a:schemeClr val="accent1">
                    <a:lumMod val="75000"/>
                  </a:schemeClr>
                </a:solidFill>
              </a:rPr>
              <a:t>برنامه </a:t>
            </a:r>
            <a:r>
              <a:rPr lang="fa-IR" sz="2000" b="1" dirty="0" smtClean="0">
                <a:solidFill>
                  <a:schemeClr val="accent1">
                    <a:lumMod val="75000"/>
                  </a:schemeClr>
                </a:solidFill>
              </a:rPr>
              <a:t>شکل فوق مي </a:t>
            </a:r>
            <a:r>
              <a:rPr lang="fa-IR" sz="2000" b="1" dirty="0">
                <a:solidFill>
                  <a:schemeClr val="accent1">
                    <a:lumMod val="75000"/>
                  </a:schemeClr>
                </a:solidFill>
              </a:rPr>
              <a:t>تواند ورود همزمان </a:t>
            </a:r>
            <a:r>
              <a:rPr lang="fa-IR" sz="2000" b="1" dirty="0" smtClean="0">
                <a:solidFill>
                  <a:schemeClr val="accent1">
                    <a:lumMod val="75000"/>
                  </a:schemeClr>
                </a:solidFill>
              </a:rPr>
              <a:t>چند فرآيند </a:t>
            </a:r>
            <a:r>
              <a:rPr lang="fa-IR" sz="2000" b="1" dirty="0">
                <a:solidFill>
                  <a:schemeClr val="accent1">
                    <a:lumMod val="75000"/>
                  </a:schemeClr>
                </a:solidFill>
              </a:rPr>
              <a:t>به بخش بحراني اش را اداره كند. براي اين كار، سمافور بايد مقدار اوليه </a:t>
            </a:r>
            <a:r>
              <a:rPr lang="fa-IR" sz="2000" b="1" dirty="0" smtClean="0">
                <a:solidFill>
                  <a:schemeClr val="accent1">
                    <a:lumMod val="75000"/>
                  </a:schemeClr>
                </a:solidFill>
              </a:rPr>
              <a:t>ويژه اي </a:t>
            </a:r>
            <a:r>
              <a:rPr lang="fa-IR" sz="2000" b="1" dirty="0">
                <a:solidFill>
                  <a:schemeClr val="accent1">
                    <a:lumMod val="75000"/>
                  </a:schemeClr>
                </a:solidFill>
              </a:rPr>
              <a:t>بگيرد. </a:t>
            </a:r>
            <a:endParaRPr lang="en-US" sz="2000" b="1" dirty="0" smtClean="0">
              <a:solidFill>
                <a:schemeClr val="accent1">
                  <a:lumMod val="75000"/>
                </a:schemeClr>
              </a:solidFill>
            </a:endParaRPr>
          </a:p>
          <a:p>
            <a:pPr marL="0" indent="0" algn="just">
              <a:buNone/>
            </a:pPr>
            <a:endParaRPr lang="fa-IR" sz="2000" dirty="0" smtClean="0"/>
          </a:p>
          <a:p>
            <a:pPr marL="0" indent="0" algn="just">
              <a:buNone/>
            </a:pPr>
            <a:r>
              <a:rPr lang="fa-IR" sz="2000" dirty="0" smtClean="0"/>
              <a:t>لذا</a:t>
            </a:r>
            <a:r>
              <a:rPr lang="fa-IR" sz="2000" dirty="0"/>
              <a:t>، در هر زمان مقدار </a:t>
            </a:r>
            <a:r>
              <a:rPr lang="en-US" sz="2000" dirty="0" err="1"/>
              <a:t>s.count</a:t>
            </a:r>
            <a:r>
              <a:rPr lang="fa-IR" sz="2000" dirty="0"/>
              <a:t> مي تواند به صورت زير تفسير شود:</a:t>
            </a:r>
            <a:endParaRPr lang="en-US" sz="2000" dirty="0"/>
          </a:p>
          <a:p>
            <a:pPr lvl="1" algn="just">
              <a:buFont typeface="Wingdings" pitchFamily="2" charset="2"/>
              <a:buChar char="ü"/>
            </a:pPr>
            <a:r>
              <a:rPr lang="en-US" sz="2000" b="1" dirty="0" err="1"/>
              <a:t>s.count</a:t>
            </a:r>
            <a:r>
              <a:rPr lang="en-US" sz="2000" b="1" dirty="0"/>
              <a:t> </a:t>
            </a:r>
            <a:r>
              <a:rPr lang="en-US" sz="2000" b="1" dirty="0" smtClean="0"/>
              <a:t>≥</a:t>
            </a:r>
            <a:r>
              <a:rPr lang="en-US" sz="2000" b="1" dirty="0"/>
              <a:t> </a:t>
            </a:r>
            <a:r>
              <a:rPr lang="en-US" sz="2000" b="1" dirty="0" smtClean="0"/>
              <a:t>0</a:t>
            </a:r>
            <a:r>
              <a:rPr lang="fa-IR" sz="2000" b="1" dirty="0" smtClean="0"/>
              <a:t>: </a:t>
            </a:r>
            <a:r>
              <a:rPr lang="fa-IR" sz="2000" dirty="0" smtClean="0"/>
              <a:t>مقدار </a:t>
            </a:r>
            <a:r>
              <a:rPr lang="en-US" sz="2000" dirty="0" err="1" smtClean="0"/>
              <a:t>s.count</a:t>
            </a:r>
            <a:r>
              <a:rPr lang="fa-IR" sz="2000" dirty="0" smtClean="0"/>
              <a:t> برابر با تعداد </a:t>
            </a:r>
            <a:r>
              <a:rPr lang="fa-IR" sz="2000" dirty="0"/>
              <a:t>فرآيندهايي است كه </a:t>
            </a:r>
            <a:r>
              <a:rPr lang="fa-IR" sz="2000" dirty="0" smtClean="0"/>
              <a:t>عمل </a:t>
            </a:r>
            <a:r>
              <a:rPr lang="en-US" sz="2000" dirty="0" smtClean="0"/>
              <a:t>Wait(s)</a:t>
            </a:r>
            <a:r>
              <a:rPr lang="fa-IR" sz="2000" dirty="0" smtClean="0"/>
              <a:t> را </a:t>
            </a:r>
            <a:r>
              <a:rPr lang="fa-IR" sz="2000" dirty="0"/>
              <a:t>بدون تعليق انجام مي دهند (اگر هيچ عمل </a:t>
            </a:r>
            <a:r>
              <a:rPr lang="en-US" sz="2000" dirty="0" smtClean="0"/>
              <a:t>Signal [s</a:t>
            </a:r>
            <a:r>
              <a:rPr lang="en-US" sz="2000" dirty="0"/>
              <a:t>]</a:t>
            </a:r>
            <a:r>
              <a:rPr lang="fa-IR" sz="2000" dirty="0"/>
              <a:t> در اين بين اجرا نشود). اين وضعيت به سمافورها اجازه مي دهد علاوه بر </a:t>
            </a:r>
            <a:r>
              <a:rPr lang="fa-IR" sz="2000" dirty="0" smtClean="0"/>
              <a:t>انحصار متقابل </a:t>
            </a:r>
            <a:r>
              <a:rPr lang="fa-IR" sz="2000" dirty="0"/>
              <a:t>از همگام سازي نيز پشتيباني كنند.</a:t>
            </a:r>
            <a:endParaRPr lang="en-US" sz="2000" dirty="0"/>
          </a:p>
          <a:p>
            <a:pPr lvl="1" algn="just">
              <a:buFont typeface="Wingdings" pitchFamily="2" charset="2"/>
              <a:buChar char="ü"/>
            </a:pPr>
            <a:r>
              <a:rPr lang="en-US" sz="2000" b="1" dirty="0" err="1"/>
              <a:t>s.count</a:t>
            </a:r>
            <a:r>
              <a:rPr lang="en-US" sz="2000" b="1" dirty="0"/>
              <a:t> &lt; </a:t>
            </a:r>
            <a:r>
              <a:rPr lang="en-US" sz="2000" b="1" dirty="0" smtClean="0"/>
              <a:t>0</a:t>
            </a:r>
            <a:r>
              <a:rPr lang="fa-IR" sz="2000" b="1" dirty="0" smtClean="0"/>
              <a:t>: </a:t>
            </a:r>
            <a:r>
              <a:rPr lang="fa-IR" sz="2000" dirty="0" smtClean="0"/>
              <a:t>مقدار </a:t>
            </a:r>
            <a:r>
              <a:rPr lang="en-US" sz="2000" dirty="0" err="1"/>
              <a:t>s.count</a:t>
            </a:r>
            <a:r>
              <a:rPr lang="fa-IR" sz="2000" dirty="0"/>
              <a:t> برابر با تعداد فرآيندهاي معلق در صف </a:t>
            </a:r>
            <a:r>
              <a:rPr lang="en-US" sz="2000" dirty="0" err="1"/>
              <a:t>s.queue</a:t>
            </a:r>
            <a:r>
              <a:rPr lang="fa-IR" sz="2000" dirty="0"/>
              <a:t> است</a:t>
            </a:r>
            <a:r>
              <a:rPr lang="fa-IR" sz="2000" dirty="0" smtClean="0"/>
              <a:t>.</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51</a:t>
            </a:fld>
            <a:endParaRPr lang="en-US"/>
          </a:p>
        </p:txBody>
      </p:sp>
      <p:sp>
        <p:nvSpPr>
          <p:cNvPr id="7" name="Rectangle 6"/>
          <p:cNvSpPr/>
          <p:nvPr/>
        </p:nvSpPr>
        <p:spPr>
          <a:xfrm>
            <a:off x="5006125" y="4779"/>
            <a:ext cx="3300904" cy="400110"/>
          </a:xfrm>
          <a:prstGeom prst="rect">
            <a:avLst/>
          </a:prstGeom>
        </p:spPr>
        <p:txBody>
          <a:bodyPr wrap="none">
            <a:spAutoFit/>
          </a:bodyPr>
          <a:lstStyle/>
          <a:p>
            <a:pPr algn="r" rtl="1"/>
            <a:r>
              <a:rPr lang="fa-IR" sz="2000" b="1" dirty="0" smtClean="0">
                <a:solidFill>
                  <a:schemeClr val="bg1"/>
                </a:solidFill>
                <a:cs typeface="B Nazanin" pitchFamily="2" charset="-78"/>
              </a:rPr>
              <a:t>انحصار متقابل : سمافورها </a:t>
            </a:r>
            <a:r>
              <a:rPr lang="fa-IR" sz="2000" b="1" dirty="0">
                <a:solidFill>
                  <a:schemeClr val="bg1"/>
                </a:solidFill>
                <a:cs typeface="B Nazanin" pitchFamily="2" charset="-78"/>
              </a:rPr>
              <a:t>(راهنماها)</a:t>
            </a:r>
            <a:endParaRPr lang="en-US" sz="2000" b="1" dirty="0">
              <a:solidFill>
                <a:schemeClr val="bg1"/>
              </a:solidFill>
              <a:cs typeface="B Nazanin" pitchFamily="2" charset="-78"/>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000806"/>
            <a:ext cx="3514725" cy="49434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56010341"/>
      </p:ext>
    </p:extLst>
  </p:cSld>
  <p:clrMapOvr>
    <a:masterClrMapping/>
  </p:clrMapOvr>
  <p:transition spd="slow">
    <p:push/>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514600"/>
            <a:ext cx="7543800" cy="1066800"/>
          </a:xfrm>
        </p:spPr>
        <p:txBody>
          <a:bodyPr/>
          <a:lstStyle/>
          <a:p>
            <a:r>
              <a:rPr lang="fa-IR" dirty="0" smtClean="0"/>
              <a:t> مسئله توليدكننده و مصرف كننده</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52</a:t>
            </a:fld>
            <a:endParaRPr lang="en-US"/>
          </a:p>
        </p:txBody>
      </p:sp>
    </p:spTree>
    <p:extLst>
      <p:ext uri="{BB962C8B-B14F-4D97-AF65-F5344CB8AC3E}">
        <p14:creationId xmlns:p14="http://schemas.microsoft.com/office/powerpoint/2010/main" val="245613885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مسئله توليدكننده و مصرف </a:t>
            </a:r>
            <a:r>
              <a:rPr lang="fa-IR" dirty="0" smtClean="0"/>
              <a:t>كننده</a:t>
            </a:r>
            <a:endParaRPr lang="en-US" dirty="0"/>
          </a:p>
        </p:txBody>
      </p:sp>
      <p:sp>
        <p:nvSpPr>
          <p:cNvPr id="3" name="Content Placeholder 2"/>
          <p:cNvSpPr>
            <a:spLocks noGrp="1"/>
          </p:cNvSpPr>
          <p:nvPr>
            <p:ph idx="1"/>
          </p:nvPr>
        </p:nvSpPr>
        <p:spPr>
          <a:xfrm>
            <a:off x="1066800" y="1676400"/>
            <a:ext cx="6934200" cy="4419600"/>
          </a:xfrm>
        </p:spPr>
        <p:txBody>
          <a:bodyPr>
            <a:normAutofit/>
          </a:bodyPr>
          <a:lstStyle/>
          <a:p>
            <a:pPr algn="just"/>
            <a:r>
              <a:rPr lang="fa-IR" sz="2000" dirty="0"/>
              <a:t>اكنون مسئله توليدكننده </a:t>
            </a:r>
            <a:r>
              <a:rPr lang="fa-IR" sz="2000" dirty="0" smtClean="0"/>
              <a:t>و مصرف </a:t>
            </a:r>
            <a:r>
              <a:rPr lang="fa-IR" sz="2000" dirty="0"/>
              <a:t>كننده را </a:t>
            </a:r>
            <a:r>
              <a:rPr lang="fa-IR" sz="2000" dirty="0" smtClean="0"/>
              <a:t>در نظر </a:t>
            </a:r>
            <a:r>
              <a:rPr lang="fa-IR" sz="2000" dirty="0"/>
              <a:t>مي گيريم كه يك مسئله متداول </a:t>
            </a:r>
            <a:r>
              <a:rPr lang="fa-IR" sz="2000" dirty="0" smtClean="0"/>
              <a:t>در پردازش </a:t>
            </a:r>
            <a:r>
              <a:rPr lang="fa-IR" sz="2000" dirty="0"/>
              <a:t>همزمان است. </a:t>
            </a:r>
            <a:endParaRPr lang="fa-IR" sz="2000" dirty="0" smtClean="0"/>
          </a:p>
          <a:p>
            <a:pPr algn="just"/>
            <a:endParaRPr lang="fa-IR" sz="2000" dirty="0" smtClean="0"/>
          </a:p>
          <a:p>
            <a:pPr algn="just"/>
            <a:r>
              <a:rPr lang="fa-IR" sz="2000" dirty="0" smtClean="0"/>
              <a:t>مسئله </a:t>
            </a:r>
            <a:r>
              <a:rPr lang="fa-IR" sz="2000" dirty="0"/>
              <a:t>به اين صورت است كه يك يا چند توليدكننده، داده هايي را (از نوع ركورد، كاركترها) توليد و در يك ميانگير قرار مي دهند. يك مصرف كننده، در هر زمان يك قلم از داده ها را از ميانگير برمي دارد. </a:t>
            </a:r>
            <a:endParaRPr lang="fa-IR" sz="2000" dirty="0" smtClean="0"/>
          </a:p>
          <a:p>
            <a:pPr algn="just"/>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53</a:t>
            </a:fld>
            <a:endParaRPr lang="en-US" dirty="0"/>
          </a:p>
        </p:txBody>
      </p:sp>
    </p:spTree>
    <p:extLst>
      <p:ext uri="{BB962C8B-B14F-4D97-AF65-F5344CB8AC3E}">
        <p14:creationId xmlns:p14="http://schemas.microsoft.com/office/powerpoint/2010/main" val="1505439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ChangeArrowheads="1"/>
          </p:cNvSpPr>
          <p:nvPr>
            <p:ph type="title"/>
          </p:nvPr>
        </p:nvSpPr>
        <p:spPr>
          <a:xfrm>
            <a:off x="685800" y="381000"/>
            <a:ext cx="7543800" cy="1066800"/>
          </a:xfrm>
        </p:spPr>
        <p:txBody>
          <a:bodyPr/>
          <a:lstStyle/>
          <a:p>
            <a:pPr>
              <a:lnSpc>
                <a:spcPct val="150000"/>
              </a:lnSpc>
              <a:defRPr/>
            </a:pPr>
            <a:r>
              <a:rPr kumimoji="1" lang="fa-IR" sz="3200" kern="1200" dirty="0">
                <a:solidFill>
                  <a:schemeClr val="tx1"/>
                </a:solidFill>
                <a:latin typeface="Times New Roman" pitchFamily="18" charset="0"/>
                <a:ea typeface="PMingLiU" pitchFamily="18" charset="-120"/>
                <a:cs typeface="B Nazanin" pitchFamily="2" charset="-78"/>
              </a:rPr>
              <a:t>مساله توليدکننده و مصرف کننده</a:t>
            </a:r>
            <a:r>
              <a:rPr kumimoji="1" lang="fa-IR" sz="3200" kern="1200" dirty="0" smtClean="0">
                <a:solidFill>
                  <a:schemeClr val="tx1"/>
                </a:solidFill>
                <a:latin typeface="Times New Roman" pitchFamily="18" charset="0"/>
                <a:ea typeface="PMingLiU" pitchFamily="18" charset="-120"/>
                <a:cs typeface="B Nazanin" pitchFamily="2" charset="-78"/>
              </a:rPr>
              <a:t>:</a:t>
            </a:r>
            <a:br>
              <a:rPr kumimoji="1" lang="fa-IR" sz="3200" kern="1200" dirty="0" smtClean="0">
                <a:solidFill>
                  <a:schemeClr val="tx1"/>
                </a:solidFill>
                <a:latin typeface="Times New Roman" pitchFamily="18" charset="0"/>
                <a:ea typeface="PMingLiU" pitchFamily="18" charset="-120"/>
                <a:cs typeface="B Nazanin" pitchFamily="2" charset="-78"/>
              </a:rPr>
            </a:br>
            <a:r>
              <a:rPr kumimoji="1" lang="fa-IR" sz="1600" b="0" kern="1200" dirty="0" smtClean="0">
                <a:solidFill>
                  <a:schemeClr val="tx1"/>
                </a:solidFill>
                <a:latin typeface="Times New Roman" pitchFamily="18" charset="0"/>
                <a:ea typeface="PMingLiU" pitchFamily="18" charset="-120"/>
                <a:cs typeface="B Nazanin" pitchFamily="2" charset="-78"/>
              </a:rPr>
              <a:t>در ابتدا </a:t>
            </a:r>
            <a:r>
              <a:rPr lang="fa-IR" sz="1600" b="0" dirty="0" smtClean="0"/>
              <a:t>فرض </a:t>
            </a:r>
            <a:r>
              <a:rPr lang="fa-IR" sz="1600" b="0" dirty="0"/>
              <a:t>مي كنيم ميانگير نامتناهي و شامل آرايه اي از عناصر است. </a:t>
            </a:r>
            <a:endParaRPr kumimoji="1" lang="en-US" sz="1600" b="0" kern="1200" dirty="0">
              <a:solidFill>
                <a:schemeClr val="tx1"/>
              </a:solidFill>
              <a:latin typeface="Times New Roman" pitchFamily="18" charset="0"/>
              <a:ea typeface="PMingLiU" pitchFamily="18" charset="-120"/>
            </a:endParaRPr>
          </a:p>
        </p:txBody>
      </p:sp>
      <p:sp>
        <p:nvSpPr>
          <p:cNvPr id="47108" name="Content Placeholder 2"/>
          <p:cNvSpPr>
            <a:spLocks noGrp="1"/>
          </p:cNvSpPr>
          <p:nvPr>
            <p:ph idx="1"/>
          </p:nvPr>
        </p:nvSpPr>
        <p:spPr>
          <a:xfrm>
            <a:off x="1066800" y="1676400"/>
            <a:ext cx="2895600" cy="2275115"/>
          </a:xfrm>
          <a:ln>
            <a:solidFill>
              <a:schemeClr val="bg1"/>
            </a:solidFill>
          </a:ln>
        </p:spPr>
        <p:txBody>
          <a:bodyPr/>
          <a:lstStyle/>
          <a:p>
            <a:pPr algn="l" rtl="0">
              <a:buFontTx/>
              <a:buNone/>
            </a:pPr>
            <a:r>
              <a:rPr lang="en-US" sz="1600" b="1" dirty="0" smtClean="0">
                <a:latin typeface="Times New Roman" pitchFamily="18" charset="0"/>
                <a:cs typeface="Times New Roman" pitchFamily="18" charset="0"/>
              </a:rPr>
              <a:t>producer:</a:t>
            </a:r>
          </a:p>
          <a:p>
            <a:pPr algn="l" rtl="0">
              <a:buFontTx/>
              <a:buNone/>
            </a:pPr>
            <a:r>
              <a:rPr lang="en-US" sz="1600" b="1" dirty="0" smtClean="0">
                <a:latin typeface="Times New Roman" pitchFamily="18" charset="0"/>
                <a:cs typeface="Times New Roman" pitchFamily="18" charset="0"/>
              </a:rPr>
              <a:t>while (true)</a:t>
            </a:r>
          </a:p>
          <a:p>
            <a:pPr algn="l" rtl="0">
              <a:buFontTx/>
              <a:buNone/>
            </a:pPr>
            <a:r>
              <a:rPr lang="en-US" sz="1600" b="1" dirty="0" smtClean="0">
                <a:latin typeface="Times New Roman" pitchFamily="18" charset="0"/>
                <a:cs typeface="Times New Roman" pitchFamily="18" charset="0"/>
              </a:rPr>
              <a:t>{</a:t>
            </a:r>
          </a:p>
          <a:p>
            <a:pPr algn="l" rtl="0">
              <a:buFontTx/>
              <a:buNone/>
            </a:pPr>
            <a:r>
              <a:rPr lang="en-US" sz="1600" b="1" dirty="0" smtClean="0">
                <a:latin typeface="Times New Roman" pitchFamily="18" charset="0"/>
                <a:cs typeface="Times New Roman" pitchFamily="18" charset="0"/>
              </a:rPr>
              <a:t>    /*produce item v*/</a:t>
            </a:r>
          </a:p>
          <a:p>
            <a:pPr algn="l" rtl="0">
              <a:buFontTx/>
              <a:buNone/>
            </a:pPr>
            <a:r>
              <a:rPr lang="en-US" sz="1600" b="1" dirty="0" smtClean="0">
                <a:latin typeface="Times New Roman" pitchFamily="18" charset="0"/>
                <a:cs typeface="Times New Roman" pitchFamily="18" charset="0"/>
              </a:rPr>
              <a:t>    b[in] = v ;</a:t>
            </a:r>
          </a:p>
          <a:p>
            <a:pPr algn="l" rtl="0">
              <a:buFontTx/>
              <a:buNone/>
            </a:pPr>
            <a:r>
              <a:rPr lang="en-US" sz="1600" b="1" dirty="0" smtClean="0">
                <a:latin typeface="Times New Roman" pitchFamily="18" charset="0"/>
                <a:cs typeface="Times New Roman" pitchFamily="18" charset="0"/>
              </a:rPr>
              <a:t>    in++;</a:t>
            </a:r>
          </a:p>
          <a:p>
            <a:pPr algn="l" rtl="0">
              <a:buFontTx/>
              <a:buNone/>
            </a:pPr>
            <a:r>
              <a:rPr lang="en-US" sz="1600" b="1" dirty="0" smtClean="0">
                <a:latin typeface="Times New Roman" pitchFamily="18" charset="0"/>
                <a:cs typeface="Times New Roman" pitchFamily="18" charset="0"/>
              </a:rPr>
              <a:t>}</a:t>
            </a:r>
            <a:endParaRPr lang="en-US" sz="1600" dirty="0" smtClean="0">
              <a:latin typeface="Times New Roman" pitchFamily="18" charset="0"/>
              <a:cs typeface="Times New Roman" pitchFamily="18" charset="0"/>
            </a:endParaRPr>
          </a:p>
        </p:txBody>
      </p:sp>
      <p:sp>
        <p:nvSpPr>
          <p:cNvPr id="6" name="Content Placeholder 2"/>
          <p:cNvSpPr txBox="1">
            <a:spLocks/>
          </p:cNvSpPr>
          <p:nvPr/>
        </p:nvSpPr>
        <p:spPr bwMode="auto">
          <a:xfrm>
            <a:off x="5029200" y="1676400"/>
            <a:ext cx="2743200" cy="2743200"/>
          </a:xfrm>
          <a:prstGeom prst="rect">
            <a:avLst/>
          </a:prstGeom>
          <a:noFill/>
          <a:ln w="9525">
            <a:solidFill>
              <a:schemeClr val="bg1"/>
            </a:solidFill>
            <a:miter lim="800000"/>
            <a:headEnd/>
            <a:tailEnd/>
          </a:ln>
        </p:spPr>
        <p:txBody>
          <a:bodyPr/>
          <a:lstStyle/>
          <a:p>
            <a:pPr marL="342900" indent="-342900" eaLnBrk="0" hangingPunct="0">
              <a:spcBef>
                <a:spcPct val="20000"/>
              </a:spcBef>
              <a:defRPr/>
            </a:pPr>
            <a:r>
              <a:rPr lang="en-US" sz="1600" b="1" kern="0" dirty="0">
                <a:latin typeface="Times New Roman" pitchFamily="18" charset="0"/>
                <a:cs typeface="Times New Roman" pitchFamily="18" charset="0"/>
              </a:rPr>
              <a:t>consumer:</a:t>
            </a:r>
          </a:p>
          <a:p>
            <a:pPr marL="342900" indent="-342900" eaLnBrk="0" hangingPunct="0">
              <a:spcBef>
                <a:spcPct val="20000"/>
              </a:spcBef>
              <a:defRPr/>
            </a:pPr>
            <a:r>
              <a:rPr lang="en-US" sz="1600" b="1" kern="0" dirty="0">
                <a:latin typeface="Times New Roman" pitchFamily="18" charset="0"/>
                <a:cs typeface="Times New Roman" pitchFamily="18" charset="0"/>
              </a:rPr>
              <a:t>while (true)</a:t>
            </a:r>
          </a:p>
          <a:p>
            <a:pPr marL="342900" indent="-342900" eaLnBrk="0" hangingPunct="0">
              <a:spcBef>
                <a:spcPct val="20000"/>
              </a:spcBef>
              <a:defRPr/>
            </a:pPr>
            <a:r>
              <a:rPr lang="en-US" sz="1600" b="1" kern="0" dirty="0">
                <a:latin typeface="Times New Roman" pitchFamily="18" charset="0"/>
                <a:cs typeface="Times New Roman" pitchFamily="18" charset="0"/>
              </a:rPr>
              <a:t>{</a:t>
            </a:r>
          </a:p>
          <a:p>
            <a:pPr marL="342900" indent="-342900" eaLnBrk="0" hangingPunct="0">
              <a:spcBef>
                <a:spcPct val="20000"/>
              </a:spcBef>
              <a:defRPr/>
            </a:pPr>
            <a:r>
              <a:rPr lang="en-US" sz="1600" b="1" kern="0" dirty="0">
                <a:latin typeface="Times New Roman" pitchFamily="18" charset="0"/>
                <a:cs typeface="Times New Roman" pitchFamily="18" charset="0"/>
              </a:rPr>
              <a:t>    while (in&lt;=out)  </a:t>
            </a:r>
          </a:p>
          <a:p>
            <a:pPr marL="342900" indent="-342900" eaLnBrk="0" hangingPunct="0">
              <a:spcBef>
                <a:spcPct val="20000"/>
              </a:spcBef>
              <a:defRPr/>
            </a:pPr>
            <a:r>
              <a:rPr lang="en-US" sz="1600" b="1" kern="0" dirty="0">
                <a:latin typeface="Times New Roman" pitchFamily="18" charset="0"/>
                <a:cs typeface="Times New Roman" pitchFamily="18" charset="0"/>
              </a:rPr>
              <a:t>           /*do nothing*/;</a:t>
            </a:r>
          </a:p>
          <a:p>
            <a:pPr marL="342900" indent="-342900" eaLnBrk="0" hangingPunct="0">
              <a:spcBef>
                <a:spcPct val="20000"/>
              </a:spcBef>
              <a:defRPr/>
            </a:pPr>
            <a:r>
              <a:rPr lang="en-US" sz="1600" b="1" kern="0" dirty="0">
                <a:latin typeface="Times New Roman" pitchFamily="18" charset="0"/>
                <a:cs typeface="Times New Roman" pitchFamily="18" charset="0"/>
              </a:rPr>
              <a:t>    w=b[out]  ;</a:t>
            </a:r>
          </a:p>
          <a:p>
            <a:pPr marL="342900" indent="-342900" eaLnBrk="0" hangingPunct="0">
              <a:spcBef>
                <a:spcPct val="20000"/>
              </a:spcBef>
              <a:defRPr/>
            </a:pPr>
            <a:r>
              <a:rPr lang="en-US" sz="1600" b="1" kern="0" dirty="0">
                <a:latin typeface="Times New Roman" pitchFamily="18" charset="0"/>
                <a:cs typeface="Times New Roman" pitchFamily="18" charset="0"/>
              </a:rPr>
              <a:t>     out++ ;</a:t>
            </a:r>
          </a:p>
          <a:p>
            <a:pPr marL="342900" indent="-342900" eaLnBrk="0" hangingPunct="0">
              <a:spcBef>
                <a:spcPct val="20000"/>
              </a:spcBef>
              <a:defRPr/>
            </a:pPr>
            <a:r>
              <a:rPr lang="en-US" sz="1600" b="1" kern="0" dirty="0">
                <a:latin typeface="Times New Roman" pitchFamily="18" charset="0"/>
                <a:cs typeface="Times New Roman" pitchFamily="18" charset="0"/>
              </a:rPr>
              <a:t>    /*consume item w*/ ;</a:t>
            </a:r>
          </a:p>
          <a:p>
            <a:pPr marL="342900" indent="-342900" eaLnBrk="0" hangingPunct="0">
              <a:spcBef>
                <a:spcPct val="20000"/>
              </a:spcBef>
              <a:defRPr/>
            </a:pPr>
            <a:r>
              <a:rPr lang="en-US" sz="1600" b="1" kern="0" dirty="0">
                <a:latin typeface="Times New Roman" pitchFamily="18" charset="0"/>
                <a:cs typeface="Times New Roman" pitchFamily="18" charset="0"/>
              </a:rPr>
              <a:t>}</a:t>
            </a:r>
            <a:endParaRPr lang="en-US" sz="1600" kern="0" dirty="0">
              <a:latin typeface="Times New Roman" pitchFamily="18" charset="0"/>
              <a:cs typeface="Times New Roman" pitchFamily="18" charset="0"/>
            </a:endParaRPr>
          </a:p>
        </p:txBody>
      </p:sp>
      <p:sp>
        <p:nvSpPr>
          <p:cNvPr id="2" name="TextBox 1"/>
          <p:cNvSpPr txBox="1"/>
          <p:nvPr/>
        </p:nvSpPr>
        <p:spPr>
          <a:xfrm>
            <a:off x="3624943" y="4876800"/>
            <a:ext cx="5290457" cy="1754326"/>
          </a:xfrm>
          <a:prstGeom prst="rect">
            <a:avLst/>
          </a:prstGeom>
          <a:solidFill>
            <a:srgbClr val="FFFF99"/>
          </a:solidFill>
        </p:spPr>
        <p:txBody>
          <a:bodyPr wrap="square" rtlCol="0">
            <a:spAutoFit/>
          </a:bodyPr>
          <a:lstStyle/>
          <a:p>
            <a:pPr algn="just" rtl="1">
              <a:lnSpc>
                <a:spcPct val="150000"/>
              </a:lnSpc>
            </a:pPr>
            <a:r>
              <a:rPr lang="fa-IR" dirty="0" smtClean="0">
                <a:cs typeface="B Nazanin" pitchFamily="2" charset="-78"/>
              </a:rPr>
              <a:t>تولید کننده با سرعت خود اقلامی را تولید و در میانگیر ذخیره می نماید. و هر بار شاخص میانگیر </a:t>
            </a:r>
            <a:r>
              <a:rPr lang="en-US" dirty="0" smtClean="0">
                <a:cs typeface="B Nazanin" pitchFamily="2" charset="-78"/>
              </a:rPr>
              <a:t>(in)</a:t>
            </a:r>
            <a:r>
              <a:rPr lang="fa-IR" dirty="0" smtClean="0">
                <a:cs typeface="B Nazanin" pitchFamily="2" charset="-78"/>
              </a:rPr>
              <a:t> یک واحد اضافه می شود.</a:t>
            </a:r>
          </a:p>
          <a:p>
            <a:pPr algn="just" rtl="1">
              <a:lnSpc>
                <a:spcPct val="150000"/>
              </a:lnSpc>
            </a:pPr>
            <a:r>
              <a:rPr lang="fa-IR" dirty="0" smtClean="0">
                <a:cs typeface="B Nazanin" pitchFamily="2" charset="-78"/>
              </a:rPr>
              <a:t>مصرف کننده نیز به شکل مشابهی جلو می رود ولی باید مطمئن شود که از میانگیر خالی نخواند. </a:t>
            </a:r>
            <a:r>
              <a:rPr lang="en-US" dirty="0" smtClean="0">
                <a:cs typeface="B Nazanin" pitchFamily="2" charset="-78"/>
              </a:rPr>
              <a:t>(in &gt; out)</a:t>
            </a:r>
            <a:r>
              <a:rPr lang="fa-IR" dirty="0" smtClean="0">
                <a:cs typeface="B Nazanin" pitchFamily="2" charset="-78"/>
              </a:rPr>
              <a:t> </a:t>
            </a:r>
            <a:endParaRPr lang="en-US" dirty="0">
              <a:cs typeface="B Nazanin" pitchFamily="2" charset="-78"/>
            </a:endParaRPr>
          </a:p>
        </p:txBody>
      </p:sp>
      <p:sp>
        <p:nvSpPr>
          <p:cNvPr id="3" name="Slide Number Placeholder 2"/>
          <p:cNvSpPr>
            <a:spLocks noGrp="1"/>
          </p:cNvSpPr>
          <p:nvPr>
            <p:ph type="sldNum" sz="quarter" idx="12"/>
          </p:nvPr>
        </p:nvSpPr>
        <p:spPr>
          <a:xfrm>
            <a:off x="8382000" y="6492875"/>
            <a:ext cx="762000" cy="365125"/>
          </a:xfrm>
        </p:spPr>
        <p:txBody>
          <a:bodyPr/>
          <a:lstStyle/>
          <a:p>
            <a:fld id="{B6F15528-21DE-4FAA-801E-634DDDAF4B2B}" type="slidenum">
              <a:rPr lang="en-US" smtClean="0"/>
              <a:pPr/>
              <a:t>54</a:t>
            </a:fld>
            <a:endParaRPr lang="en-US" dirty="0"/>
          </a:p>
        </p:txBody>
      </p:sp>
      <p:sp>
        <p:nvSpPr>
          <p:cNvPr id="4" name="Rectangle 3"/>
          <p:cNvSpPr/>
          <p:nvPr/>
        </p:nvSpPr>
        <p:spPr>
          <a:xfrm>
            <a:off x="435429" y="5006647"/>
            <a:ext cx="457200" cy="3810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b[1]</a:t>
            </a:r>
            <a:endParaRPr lang="en-US" sz="1200" dirty="0">
              <a:solidFill>
                <a:schemeClr val="tx1"/>
              </a:solidFill>
            </a:endParaRPr>
          </a:p>
        </p:txBody>
      </p:sp>
      <p:sp>
        <p:nvSpPr>
          <p:cNvPr id="9" name="Rectangle 8"/>
          <p:cNvSpPr/>
          <p:nvPr/>
        </p:nvSpPr>
        <p:spPr>
          <a:xfrm>
            <a:off x="892629" y="5006647"/>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b[2]</a:t>
            </a:r>
            <a:endParaRPr lang="en-US" sz="1200" dirty="0">
              <a:solidFill>
                <a:schemeClr val="tx1"/>
              </a:solidFill>
            </a:endParaRPr>
          </a:p>
        </p:txBody>
      </p:sp>
      <p:sp>
        <p:nvSpPr>
          <p:cNvPr id="10" name="Rectangle 9"/>
          <p:cNvSpPr/>
          <p:nvPr/>
        </p:nvSpPr>
        <p:spPr>
          <a:xfrm>
            <a:off x="1349829" y="5006647"/>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b[3]</a:t>
            </a:r>
            <a:endParaRPr lang="en-US" sz="1200" dirty="0">
              <a:solidFill>
                <a:schemeClr val="tx1"/>
              </a:solidFill>
            </a:endParaRPr>
          </a:p>
        </p:txBody>
      </p:sp>
      <p:sp>
        <p:nvSpPr>
          <p:cNvPr id="11" name="Rectangle 10"/>
          <p:cNvSpPr/>
          <p:nvPr/>
        </p:nvSpPr>
        <p:spPr>
          <a:xfrm>
            <a:off x="1807029" y="5006647"/>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b[4]</a:t>
            </a:r>
            <a:endParaRPr lang="en-US" sz="1200" dirty="0">
              <a:solidFill>
                <a:schemeClr val="tx1"/>
              </a:solidFill>
            </a:endParaRPr>
          </a:p>
        </p:txBody>
      </p:sp>
      <p:sp>
        <p:nvSpPr>
          <p:cNvPr id="12" name="Rectangle 11"/>
          <p:cNvSpPr/>
          <p:nvPr/>
        </p:nvSpPr>
        <p:spPr>
          <a:xfrm>
            <a:off x="2264229" y="5006647"/>
            <a:ext cx="457200" cy="3810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b[5]</a:t>
            </a:r>
            <a:endParaRPr lang="en-US" sz="1200" dirty="0">
              <a:solidFill>
                <a:schemeClr val="tx1"/>
              </a:solidFill>
            </a:endParaRPr>
          </a:p>
        </p:txBody>
      </p:sp>
      <p:sp>
        <p:nvSpPr>
          <p:cNvPr id="13" name="Rectangle 12"/>
          <p:cNvSpPr/>
          <p:nvPr/>
        </p:nvSpPr>
        <p:spPr>
          <a:xfrm>
            <a:off x="2721429" y="5006647"/>
            <a:ext cx="457200" cy="3810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t>
            </a:r>
            <a:endParaRPr lang="en-US" sz="1200" dirty="0">
              <a:solidFill>
                <a:schemeClr val="tx1"/>
              </a:solidFill>
            </a:endParaRPr>
          </a:p>
        </p:txBody>
      </p:sp>
      <p:sp>
        <p:nvSpPr>
          <p:cNvPr id="5" name="TextBox 4"/>
          <p:cNvSpPr txBox="1"/>
          <p:nvPr/>
        </p:nvSpPr>
        <p:spPr>
          <a:xfrm>
            <a:off x="513987" y="4637315"/>
            <a:ext cx="2664641" cy="369332"/>
          </a:xfrm>
          <a:prstGeom prst="rect">
            <a:avLst/>
          </a:prstGeom>
          <a:noFill/>
        </p:spPr>
        <p:txBody>
          <a:bodyPr wrap="square" rtlCol="0">
            <a:spAutoFit/>
          </a:bodyPr>
          <a:lstStyle/>
          <a:p>
            <a:r>
              <a:rPr lang="en-US" dirty="0" smtClean="0"/>
              <a:t>0      1      2      3     4    </a:t>
            </a:r>
            <a:endParaRPr lang="en-US" dirty="0"/>
          </a:p>
        </p:txBody>
      </p:sp>
      <p:cxnSp>
        <p:nvCxnSpPr>
          <p:cNvPr id="8" name="Straight Arrow Connector 7"/>
          <p:cNvCxnSpPr>
            <a:endCxn id="9" idx="2"/>
          </p:cNvCxnSpPr>
          <p:nvPr/>
        </p:nvCxnSpPr>
        <p:spPr>
          <a:xfrm flipV="1">
            <a:off x="1121229" y="5387647"/>
            <a:ext cx="0" cy="3701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826917" y="5746875"/>
            <a:ext cx="588623" cy="369332"/>
          </a:xfrm>
          <a:prstGeom prst="rect">
            <a:avLst/>
          </a:prstGeom>
          <a:noFill/>
        </p:spPr>
        <p:txBody>
          <a:bodyPr wrap="none" rtlCol="0">
            <a:spAutoFit/>
          </a:bodyPr>
          <a:lstStyle/>
          <a:p>
            <a:r>
              <a:rPr lang="en-US" dirty="0" smtClean="0"/>
              <a:t>Out </a:t>
            </a:r>
            <a:endParaRPr lang="en-US" dirty="0"/>
          </a:p>
        </p:txBody>
      </p:sp>
      <p:cxnSp>
        <p:nvCxnSpPr>
          <p:cNvPr id="18" name="Straight Arrow Connector 17"/>
          <p:cNvCxnSpPr/>
          <p:nvPr/>
        </p:nvCxnSpPr>
        <p:spPr>
          <a:xfrm flipV="1">
            <a:off x="2492829" y="5366267"/>
            <a:ext cx="0" cy="3701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198517" y="5725495"/>
            <a:ext cx="434734" cy="369332"/>
          </a:xfrm>
          <a:prstGeom prst="rect">
            <a:avLst/>
          </a:prstGeom>
          <a:noFill/>
        </p:spPr>
        <p:txBody>
          <a:bodyPr wrap="none" rtlCol="0">
            <a:spAutoFit/>
          </a:bodyPr>
          <a:lstStyle/>
          <a:p>
            <a:r>
              <a:rPr lang="en-US" dirty="0" smtClean="0"/>
              <a:t>In </a:t>
            </a:r>
            <a:endParaRPr lang="en-US" dirty="0"/>
          </a:p>
        </p:txBody>
      </p:sp>
    </p:spTree>
    <p:extLst>
      <p:ext uri="{BB962C8B-B14F-4D97-AF65-F5344CB8AC3E}">
        <p14:creationId xmlns:p14="http://schemas.microsoft.com/office/powerpoint/2010/main" val="21687876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457200"/>
          </a:xfrm>
        </p:spPr>
        <p:txBody>
          <a:bodyPr/>
          <a:lstStyle/>
          <a:p>
            <a:r>
              <a:rPr kumimoji="1" lang="fa-IR" sz="2800" dirty="0">
                <a:solidFill>
                  <a:schemeClr val="tx1"/>
                </a:solidFill>
                <a:latin typeface="Times New Roman" pitchFamily="18" charset="0"/>
                <a:ea typeface="PMingLiU" pitchFamily="18" charset="-120"/>
              </a:rPr>
              <a:t>مساله توليدکننده و مصرف </a:t>
            </a:r>
            <a:r>
              <a:rPr kumimoji="1" lang="fa-IR" sz="2800" dirty="0" smtClean="0">
                <a:solidFill>
                  <a:schemeClr val="tx1"/>
                </a:solidFill>
                <a:latin typeface="Times New Roman" pitchFamily="18" charset="0"/>
                <a:ea typeface="PMingLiU" pitchFamily="18" charset="-120"/>
              </a:rPr>
              <a:t>کننده </a:t>
            </a:r>
            <a:r>
              <a:rPr kumimoji="1" lang="fa-IR" sz="2800" dirty="0">
                <a:solidFill>
                  <a:schemeClr val="accent1"/>
                </a:solidFill>
                <a:latin typeface="Times New Roman" pitchFamily="18" charset="0"/>
                <a:ea typeface="PMingLiU" pitchFamily="18" charset="-120"/>
              </a:rPr>
              <a:t>(راه حل </a:t>
            </a:r>
            <a:r>
              <a:rPr kumimoji="1" lang="fa-IR" sz="2800" dirty="0" smtClean="0">
                <a:solidFill>
                  <a:schemeClr val="accent1"/>
                </a:solidFill>
                <a:latin typeface="Times New Roman" pitchFamily="18" charset="0"/>
                <a:ea typeface="PMingLiU" pitchFamily="18" charset="-120"/>
              </a:rPr>
              <a:t>ناقص)</a:t>
            </a:r>
            <a:r>
              <a:rPr kumimoji="1" lang="fa-IR" sz="2800" dirty="0" smtClean="0">
                <a:solidFill>
                  <a:schemeClr val="tx1"/>
                </a:solidFill>
                <a:latin typeface="Times New Roman" pitchFamily="18" charset="0"/>
                <a:ea typeface="PMingLiU" pitchFamily="18" charset="-120"/>
              </a:rPr>
              <a:t>:</a:t>
            </a:r>
            <a:endParaRPr lang="en-US" sz="2800" dirty="0"/>
          </a:p>
        </p:txBody>
      </p:sp>
      <p:sp>
        <p:nvSpPr>
          <p:cNvPr id="3" name="Content Placeholder 2"/>
          <p:cNvSpPr>
            <a:spLocks noGrp="1"/>
          </p:cNvSpPr>
          <p:nvPr>
            <p:ph idx="1"/>
          </p:nvPr>
        </p:nvSpPr>
        <p:spPr>
          <a:xfrm>
            <a:off x="457201" y="1219200"/>
            <a:ext cx="8305800" cy="1828800"/>
          </a:xfrm>
        </p:spPr>
        <p:txBody>
          <a:bodyPr>
            <a:normAutofit/>
          </a:bodyPr>
          <a:lstStyle/>
          <a:p>
            <a:pPr marL="0" indent="0" algn="just">
              <a:buNone/>
            </a:pPr>
            <a:r>
              <a:rPr lang="fa-IR" sz="2000" dirty="0"/>
              <a:t>سعي مي كنيم اين سيستم را با استفاده از سمافورهاي دودويي پياده سازي كنيم. </a:t>
            </a:r>
            <a:r>
              <a:rPr lang="fa-IR" sz="2000" dirty="0" smtClean="0"/>
              <a:t>در اولين تلاش، به </a:t>
            </a:r>
            <a:r>
              <a:rPr lang="fa-IR" sz="2000" dirty="0"/>
              <a:t>جاي استفاده از انديس هاي </a:t>
            </a:r>
            <a:r>
              <a:rPr lang="en-US" sz="2000" dirty="0"/>
              <a:t>in</a:t>
            </a:r>
            <a:r>
              <a:rPr lang="fa-IR" sz="2000" dirty="0"/>
              <a:t> و </a:t>
            </a:r>
            <a:r>
              <a:rPr lang="en-US" sz="2000" dirty="0"/>
              <a:t>out</a:t>
            </a:r>
            <a:r>
              <a:rPr lang="fa-IR" sz="2000" dirty="0"/>
              <a:t>، از متغير صحيح </a:t>
            </a:r>
            <a:r>
              <a:rPr lang="en-US" sz="2000" dirty="0" smtClean="0"/>
              <a:t>n</a:t>
            </a:r>
            <a:r>
              <a:rPr lang="fa-IR" sz="2000" dirty="0" smtClean="0"/>
              <a:t>  </a:t>
            </a:r>
            <a:r>
              <a:rPr lang="en-US" sz="2000" dirty="0"/>
              <a:t>n = in – out)</a:t>
            </a:r>
            <a:r>
              <a:rPr lang="fa-IR" sz="2000" dirty="0"/>
              <a:t>) براي نگهداري تعداد اقلام موجود در ميانگير استفاده مي كنيم.</a:t>
            </a:r>
            <a:endParaRPr lang="en-US" sz="2000" dirty="0"/>
          </a:p>
          <a:p>
            <a:pPr algn="just"/>
            <a:endParaRPr lang="en-US" sz="2000" dirty="0"/>
          </a:p>
        </p:txBody>
      </p:sp>
      <p:sp>
        <p:nvSpPr>
          <p:cNvPr id="4" name="Slide Number Placeholder 3"/>
          <p:cNvSpPr>
            <a:spLocks noGrp="1"/>
          </p:cNvSpPr>
          <p:nvPr>
            <p:ph type="sldNum" sz="quarter" idx="12"/>
          </p:nvPr>
        </p:nvSpPr>
        <p:spPr>
          <a:xfrm>
            <a:off x="8382000" y="6492875"/>
            <a:ext cx="762000" cy="365125"/>
          </a:xfrm>
        </p:spPr>
        <p:txBody>
          <a:bodyPr/>
          <a:lstStyle/>
          <a:p>
            <a:fld id="{B6F15528-21DE-4FAA-801E-634DDDAF4B2B}" type="slidenum">
              <a:rPr lang="en-US" smtClean="0"/>
              <a:pPr/>
              <a:t>55</a:t>
            </a:fld>
            <a:endParaRPr lang="en-US" dirty="0"/>
          </a:p>
        </p:txBody>
      </p:sp>
      <p:sp>
        <p:nvSpPr>
          <p:cNvPr id="5" name="Content Placeholder 2"/>
          <p:cNvSpPr txBox="1">
            <a:spLocks/>
          </p:cNvSpPr>
          <p:nvPr/>
        </p:nvSpPr>
        <p:spPr>
          <a:xfrm>
            <a:off x="76200" y="2286000"/>
            <a:ext cx="3733800" cy="4267200"/>
          </a:xfrm>
          <a:prstGeom prst="rect">
            <a:avLst/>
          </a:prstGeom>
          <a:solidFill>
            <a:schemeClr val="accent2"/>
          </a:solidFill>
          <a:ln>
            <a:noFill/>
          </a:ln>
        </p:spPr>
        <p:txBody>
          <a:bodyPr vert="horz" lIns="91440" tIns="45720" rIns="91440" bIns="45720" rtlCol="0" anchor="ctr" anchorCtr="0">
            <a:normAutofit lnSpcReduction="10000"/>
          </a:bodyPr>
          <a:lstStyle>
            <a:lvl1pPr marL="274320" indent="-274320" algn="r" defTabSz="914400" rtl="1" eaLnBrk="1" latinLnBrk="0" hangingPunct="1">
              <a:spcBef>
                <a:spcPct val="20000"/>
              </a:spcBef>
              <a:buClr>
                <a:schemeClr val="accent1"/>
              </a:buClr>
              <a:buFont typeface="Arial" pitchFamily="34" charset="0"/>
              <a:buChar char="•"/>
              <a:defRPr sz="2400" kern="1200">
                <a:solidFill>
                  <a:schemeClr val="tx1"/>
                </a:solidFill>
                <a:latin typeface="+mn-lt"/>
                <a:ea typeface="+mn-ea"/>
                <a:cs typeface="B Nazanin" pitchFamily="2" charset="-78"/>
              </a:defRPr>
            </a:lvl1pPr>
            <a:lvl2pPr marL="594360" indent="-27432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B Nazanin" pitchFamily="2" charset="-78"/>
              </a:defRPr>
            </a:lvl2pPr>
            <a:lvl3pPr marL="868680" indent="-228600" algn="r" defTabSz="914400" rtl="1" eaLnBrk="1" latinLnBrk="0" hangingPunct="1">
              <a:spcBef>
                <a:spcPct val="20000"/>
              </a:spcBef>
              <a:buClr>
                <a:schemeClr val="accent1"/>
              </a:buClr>
              <a:buFont typeface="Arial" pitchFamily="34" charset="0"/>
              <a:buChar char="•"/>
              <a:defRPr sz="2000" kern="1200">
                <a:solidFill>
                  <a:schemeClr val="tx1"/>
                </a:solidFill>
                <a:latin typeface="+mn-lt"/>
                <a:ea typeface="+mn-ea"/>
                <a:cs typeface="B Nazanin" pitchFamily="2" charset="-78"/>
              </a:defRPr>
            </a:lvl3pPr>
            <a:lvl4pPr marL="1143000" indent="-228600" algn="r" defTabSz="914400" rtl="1" eaLnBrk="1" latinLnBrk="0" hangingPunct="1">
              <a:spcBef>
                <a:spcPct val="20000"/>
              </a:spcBef>
              <a:buClr>
                <a:schemeClr val="accent1"/>
              </a:buClr>
              <a:buFont typeface="Arial" pitchFamily="34" charset="0"/>
              <a:buChar char="•"/>
              <a:defRPr sz="1800" kern="1200">
                <a:solidFill>
                  <a:schemeClr val="tx1"/>
                </a:solidFill>
                <a:latin typeface="+mn-lt"/>
                <a:ea typeface="+mn-ea"/>
                <a:cs typeface="B Nazanin" pitchFamily="2" charset="-78"/>
              </a:defRPr>
            </a:lvl4pPr>
            <a:lvl5pPr marL="1371600" indent="-228600" algn="r" defTabSz="914400" rtl="1" eaLnBrk="1" latinLnBrk="0" hangingPunct="1">
              <a:spcBef>
                <a:spcPct val="20000"/>
              </a:spcBef>
              <a:buClr>
                <a:schemeClr val="accent1"/>
              </a:buClr>
              <a:buFont typeface="Arial" pitchFamily="34" charset="0"/>
              <a:buChar char="•"/>
              <a:defRPr sz="1800" kern="1200" baseline="0">
                <a:solidFill>
                  <a:schemeClr val="tx1"/>
                </a:solidFill>
                <a:latin typeface="+mn-lt"/>
                <a:ea typeface="+mn-ea"/>
                <a:cs typeface="B Nazanin" pitchFamily="2" charset="-78"/>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algn="l" rtl="0">
              <a:buFontTx/>
              <a:buNone/>
            </a:pPr>
            <a:r>
              <a:rPr lang="en-US" sz="1600"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program </a:t>
            </a:r>
            <a:r>
              <a:rPr lang="en-US" sz="1600" b="1" dirty="0" err="1" smtClean="0">
                <a:latin typeface="Times New Roman" pitchFamily="18" charset="0"/>
                <a:cs typeface="Times New Roman" pitchFamily="18" charset="0"/>
              </a:rPr>
              <a:t>producerconsumer</a:t>
            </a:r>
            <a:r>
              <a:rPr lang="en-US" sz="1600" b="1" dirty="0" smtClean="0">
                <a:latin typeface="Times New Roman" pitchFamily="18" charset="0"/>
                <a:cs typeface="Times New Roman" pitchFamily="18" charset="0"/>
              </a:rPr>
              <a:t> */</a:t>
            </a:r>
          </a:p>
          <a:p>
            <a:pPr algn="l" rtl="0">
              <a:buFontTx/>
              <a:buNone/>
            </a:pPr>
            <a:r>
              <a:rPr lang="en-US" sz="1600" b="1" dirty="0" err="1" smtClean="0">
                <a:latin typeface="Times New Roman" pitchFamily="18" charset="0"/>
                <a:cs typeface="Times New Roman" pitchFamily="18" charset="0"/>
              </a:rPr>
              <a:t>int</a:t>
            </a:r>
            <a:r>
              <a:rPr lang="en-US" sz="1600" b="1" dirty="0" smtClean="0">
                <a:latin typeface="Times New Roman" pitchFamily="18" charset="0"/>
                <a:cs typeface="Times New Roman" pitchFamily="18" charset="0"/>
              </a:rPr>
              <a:t> n;</a:t>
            </a:r>
          </a:p>
          <a:p>
            <a:pPr algn="l" rtl="0">
              <a:buFontTx/>
              <a:buNone/>
            </a:pPr>
            <a:r>
              <a:rPr lang="en-US" sz="1600" dirty="0" err="1" smtClean="0">
                <a:latin typeface="Times New Roman" pitchFamily="18" charset="0"/>
                <a:cs typeface="Times New Roman" pitchFamily="18" charset="0"/>
              </a:rPr>
              <a:t>binary_semaphore</a:t>
            </a:r>
            <a:r>
              <a:rPr lang="en-US" sz="1600" dirty="0" smtClean="0">
                <a:latin typeface="Times New Roman" pitchFamily="18" charset="0"/>
                <a:cs typeface="Times New Roman" pitchFamily="18" charset="0"/>
              </a:rPr>
              <a:t> s = 1, delay = 0;</a:t>
            </a:r>
          </a:p>
          <a:p>
            <a:pPr algn="l" rtl="0">
              <a:buFontTx/>
              <a:buNone/>
            </a:pPr>
            <a:r>
              <a:rPr lang="en-US" sz="1600" b="1" dirty="0" smtClean="0">
                <a:latin typeface="Times New Roman" pitchFamily="18" charset="0"/>
                <a:cs typeface="Times New Roman" pitchFamily="18" charset="0"/>
              </a:rPr>
              <a:t>void producer()</a:t>
            </a:r>
          </a:p>
          <a:p>
            <a:pPr algn="l" rtl="0">
              <a:buFontTx/>
              <a:buNone/>
            </a:pPr>
            <a:r>
              <a:rPr lang="en-US" sz="1600" dirty="0" smtClean="0">
                <a:latin typeface="Times New Roman" pitchFamily="18" charset="0"/>
                <a:cs typeface="Times New Roman" pitchFamily="18" charset="0"/>
              </a:rPr>
              <a:t>{</a:t>
            </a:r>
          </a:p>
          <a:p>
            <a:pPr algn="l" rtl="0">
              <a:buFontTx/>
              <a:buNone/>
            </a:pPr>
            <a:r>
              <a:rPr lang="en-US" sz="1600" b="1" dirty="0" smtClean="0">
                <a:latin typeface="Times New Roman" pitchFamily="18" charset="0"/>
                <a:cs typeface="Times New Roman" pitchFamily="18" charset="0"/>
              </a:rPr>
              <a:t>  while (true) </a:t>
            </a:r>
          </a:p>
          <a:p>
            <a:pPr algn="l" rtl="0">
              <a:buFontTx/>
              <a:buNone/>
            </a:pPr>
            <a:r>
              <a:rPr lang="en-US" sz="1600" b="1" dirty="0" smtClean="0">
                <a:latin typeface="Times New Roman" pitchFamily="18" charset="0"/>
                <a:cs typeface="Times New Roman" pitchFamily="18" charset="0"/>
              </a:rPr>
              <a:t>   {</a:t>
            </a:r>
          </a:p>
          <a:p>
            <a:pPr algn="l" rtl="0">
              <a:buFontTx/>
              <a:buNone/>
            </a:pPr>
            <a:r>
              <a:rPr lang="en-US" sz="1600" dirty="0" smtClean="0">
                <a:latin typeface="Times New Roman" pitchFamily="18" charset="0"/>
                <a:cs typeface="Times New Roman" pitchFamily="18" charset="0"/>
              </a:rPr>
              <a:t>          produce ( );</a:t>
            </a:r>
          </a:p>
          <a:p>
            <a:pPr algn="l" rtl="0">
              <a:buFontTx/>
              <a:buNone/>
            </a:pP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waitB</a:t>
            </a:r>
            <a:r>
              <a:rPr lang="en-US" sz="1600" dirty="0" smtClean="0">
                <a:latin typeface="Times New Roman" pitchFamily="18" charset="0"/>
                <a:cs typeface="Times New Roman" pitchFamily="18" charset="0"/>
              </a:rPr>
              <a:t>(s);</a:t>
            </a:r>
          </a:p>
          <a:p>
            <a:pPr algn="l" rtl="0">
              <a:buFontTx/>
              <a:buNone/>
            </a:pPr>
            <a:r>
              <a:rPr lang="en-US" sz="1600" dirty="0" smtClean="0">
                <a:latin typeface="Times New Roman" pitchFamily="18" charset="0"/>
                <a:cs typeface="Times New Roman" pitchFamily="18" charset="0"/>
              </a:rPr>
              <a:t>          append ( );</a:t>
            </a:r>
          </a:p>
          <a:p>
            <a:pPr algn="l" rtl="0">
              <a:buFontTx/>
              <a:buNone/>
            </a:pPr>
            <a:r>
              <a:rPr lang="en-US" sz="1600" dirty="0" smtClean="0">
                <a:latin typeface="Times New Roman" pitchFamily="18" charset="0"/>
                <a:cs typeface="Times New Roman" pitchFamily="18" charset="0"/>
              </a:rPr>
              <a:t>          n++;</a:t>
            </a:r>
          </a:p>
          <a:p>
            <a:pPr algn="l" rtl="0">
              <a:buFontTx/>
              <a:buNone/>
            </a:pPr>
            <a:r>
              <a:rPr lang="en-US" sz="1600" b="1" dirty="0" smtClean="0">
                <a:latin typeface="Times New Roman" pitchFamily="18" charset="0"/>
                <a:cs typeface="Times New Roman" pitchFamily="18" charset="0"/>
              </a:rPr>
              <a:t>         if (n = = 1)   </a:t>
            </a:r>
            <a:r>
              <a:rPr lang="en-US" sz="1600" b="1" dirty="0" err="1" smtClean="0">
                <a:latin typeface="Times New Roman" pitchFamily="18" charset="0"/>
                <a:cs typeface="Times New Roman" pitchFamily="18" charset="0"/>
              </a:rPr>
              <a:t>signalB</a:t>
            </a:r>
            <a:r>
              <a:rPr lang="en-US" sz="1600" b="1" dirty="0" smtClean="0">
                <a:latin typeface="Times New Roman" pitchFamily="18" charset="0"/>
                <a:cs typeface="Times New Roman" pitchFamily="18" charset="0"/>
              </a:rPr>
              <a:t>(delay);</a:t>
            </a:r>
          </a:p>
          <a:p>
            <a:pPr algn="l" rtl="0">
              <a:buFontTx/>
              <a:buNone/>
            </a:pP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signalB</a:t>
            </a:r>
            <a:r>
              <a:rPr lang="en-US" sz="1600" dirty="0" smtClean="0">
                <a:latin typeface="Times New Roman" pitchFamily="18" charset="0"/>
                <a:cs typeface="Times New Roman" pitchFamily="18" charset="0"/>
              </a:rPr>
              <a:t>(s);</a:t>
            </a:r>
          </a:p>
          <a:p>
            <a:pPr algn="l" rtl="0">
              <a:buFontTx/>
              <a:buNone/>
            </a:pPr>
            <a:r>
              <a:rPr lang="en-US" sz="1600" dirty="0" smtClean="0">
                <a:latin typeface="Times New Roman" pitchFamily="18" charset="0"/>
                <a:cs typeface="Times New Roman" pitchFamily="18" charset="0"/>
              </a:rPr>
              <a:t>   }</a:t>
            </a:r>
          </a:p>
          <a:p>
            <a:pPr algn="l" rtl="0">
              <a:buFontTx/>
              <a:buNone/>
            </a:pPr>
            <a:r>
              <a:rPr lang="en-US" sz="1600" dirty="0" smtClean="0">
                <a:latin typeface="Times New Roman" pitchFamily="18" charset="0"/>
                <a:cs typeface="Times New Roman" pitchFamily="18" charset="0"/>
              </a:rPr>
              <a:t>}</a:t>
            </a:r>
          </a:p>
        </p:txBody>
      </p:sp>
      <p:sp>
        <p:nvSpPr>
          <p:cNvPr id="6" name="Content Placeholder 2"/>
          <p:cNvSpPr txBox="1">
            <a:spLocks/>
          </p:cNvSpPr>
          <p:nvPr/>
        </p:nvSpPr>
        <p:spPr bwMode="auto">
          <a:xfrm>
            <a:off x="3646714" y="2860431"/>
            <a:ext cx="2973421" cy="3692769"/>
          </a:xfrm>
          <a:prstGeom prst="rect">
            <a:avLst/>
          </a:prstGeom>
          <a:solidFill>
            <a:schemeClr val="accent2"/>
          </a:solidFill>
          <a:ln w="9525">
            <a:noFill/>
            <a:miter lim="800000"/>
            <a:headEnd/>
            <a:tailEnd/>
          </a:ln>
        </p:spPr>
        <p:txBody>
          <a:bodyPr/>
          <a:lstStyle/>
          <a:p>
            <a:pPr marL="342900" indent="-342900" eaLnBrk="0" hangingPunct="0">
              <a:spcBef>
                <a:spcPct val="20000"/>
              </a:spcBef>
              <a:defRPr/>
            </a:pPr>
            <a:r>
              <a:rPr lang="en-US" sz="1600" b="1" kern="0" dirty="0">
                <a:latin typeface="Times New Roman" pitchFamily="18" charset="0"/>
                <a:cs typeface="Times New Roman" pitchFamily="18" charset="0"/>
              </a:rPr>
              <a:t>void consumer()</a:t>
            </a:r>
          </a:p>
          <a:p>
            <a:pPr marL="342900" indent="-342900" eaLnBrk="0" hangingPunct="0">
              <a:spcBef>
                <a:spcPct val="20000"/>
              </a:spcBef>
              <a:defRPr/>
            </a:pPr>
            <a:r>
              <a:rPr lang="en-US" sz="1600" kern="0" dirty="0">
                <a:latin typeface="Times New Roman" pitchFamily="18" charset="0"/>
                <a:cs typeface="Times New Roman" pitchFamily="18" charset="0"/>
              </a:rPr>
              <a:t>{</a:t>
            </a:r>
          </a:p>
          <a:p>
            <a:pPr marL="342900" indent="-342900" eaLnBrk="0" hangingPunct="0">
              <a:spcBef>
                <a:spcPct val="20000"/>
              </a:spcBef>
              <a:defRPr/>
            </a:pPr>
            <a:r>
              <a:rPr lang="en-US" sz="1600" kern="0" dirty="0">
                <a:latin typeface="Times New Roman" pitchFamily="18" charset="0"/>
                <a:cs typeface="Times New Roman" pitchFamily="18" charset="0"/>
              </a:rPr>
              <a:t>   </a:t>
            </a:r>
            <a:r>
              <a:rPr lang="en-US" sz="1600" kern="0" dirty="0" err="1">
                <a:latin typeface="Times New Roman" pitchFamily="18" charset="0"/>
                <a:cs typeface="Times New Roman" pitchFamily="18" charset="0"/>
              </a:rPr>
              <a:t>waitB</a:t>
            </a:r>
            <a:r>
              <a:rPr lang="en-US" sz="1600" kern="0" dirty="0">
                <a:latin typeface="Times New Roman" pitchFamily="18" charset="0"/>
                <a:cs typeface="Times New Roman" pitchFamily="18" charset="0"/>
              </a:rPr>
              <a:t>(delay);</a:t>
            </a:r>
          </a:p>
          <a:p>
            <a:pPr marL="342900" indent="-342900" eaLnBrk="0" hangingPunct="0">
              <a:spcBef>
                <a:spcPct val="20000"/>
              </a:spcBef>
              <a:defRPr/>
            </a:pPr>
            <a:r>
              <a:rPr lang="en-US" sz="1600" b="1" kern="0" dirty="0">
                <a:latin typeface="Times New Roman" pitchFamily="18" charset="0"/>
                <a:cs typeface="Times New Roman" pitchFamily="18" charset="0"/>
              </a:rPr>
              <a:t>   while (true)</a:t>
            </a:r>
          </a:p>
          <a:p>
            <a:pPr marL="342900" indent="-342900" eaLnBrk="0" hangingPunct="0">
              <a:spcBef>
                <a:spcPct val="20000"/>
              </a:spcBef>
              <a:defRPr/>
            </a:pPr>
            <a:r>
              <a:rPr lang="en-US" sz="1600" b="1" kern="0" dirty="0">
                <a:latin typeface="Times New Roman" pitchFamily="18" charset="0"/>
                <a:cs typeface="Times New Roman" pitchFamily="18" charset="0"/>
              </a:rPr>
              <a:t>   {</a:t>
            </a:r>
          </a:p>
          <a:p>
            <a:pPr marL="342900" indent="-342900" eaLnBrk="0" hangingPunct="0">
              <a:spcBef>
                <a:spcPct val="20000"/>
              </a:spcBef>
              <a:defRPr/>
            </a:pPr>
            <a:r>
              <a:rPr lang="en-US" sz="1600" kern="0" dirty="0">
                <a:latin typeface="Times New Roman" pitchFamily="18" charset="0"/>
                <a:cs typeface="Times New Roman" pitchFamily="18" charset="0"/>
              </a:rPr>
              <a:t>      </a:t>
            </a:r>
            <a:r>
              <a:rPr lang="en-US" sz="1600" kern="0" dirty="0" err="1">
                <a:latin typeface="Times New Roman" pitchFamily="18" charset="0"/>
                <a:cs typeface="Times New Roman" pitchFamily="18" charset="0"/>
              </a:rPr>
              <a:t>waitB</a:t>
            </a:r>
            <a:r>
              <a:rPr lang="en-US" sz="1600" kern="0" dirty="0">
                <a:latin typeface="Times New Roman" pitchFamily="18" charset="0"/>
                <a:cs typeface="Times New Roman" pitchFamily="18" charset="0"/>
              </a:rPr>
              <a:t>(s);</a:t>
            </a:r>
          </a:p>
          <a:p>
            <a:pPr marL="342900" indent="-342900" eaLnBrk="0" hangingPunct="0">
              <a:spcBef>
                <a:spcPct val="20000"/>
              </a:spcBef>
              <a:defRPr/>
            </a:pPr>
            <a:r>
              <a:rPr lang="en-US" sz="1600" kern="0" dirty="0">
                <a:latin typeface="Times New Roman" pitchFamily="18" charset="0"/>
                <a:cs typeface="Times New Roman" pitchFamily="18" charset="0"/>
              </a:rPr>
              <a:t>      </a:t>
            </a:r>
            <a:r>
              <a:rPr lang="en-US" sz="1600" kern="0" dirty="0" smtClean="0">
                <a:latin typeface="Times New Roman" pitchFamily="18" charset="0"/>
                <a:cs typeface="Times New Roman" pitchFamily="18" charset="0"/>
              </a:rPr>
              <a:t>take ( );</a:t>
            </a:r>
            <a:endParaRPr lang="en-US" sz="1600" kern="0" dirty="0">
              <a:latin typeface="Times New Roman" pitchFamily="18" charset="0"/>
              <a:cs typeface="Times New Roman" pitchFamily="18" charset="0"/>
            </a:endParaRPr>
          </a:p>
          <a:p>
            <a:pPr marL="342900" indent="-342900" eaLnBrk="0" hangingPunct="0">
              <a:spcBef>
                <a:spcPct val="20000"/>
              </a:spcBef>
              <a:defRPr/>
            </a:pPr>
            <a:r>
              <a:rPr lang="en-US" sz="1600" kern="0" dirty="0">
                <a:latin typeface="Times New Roman" pitchFamily="18" charset="0"/>
                <a:cs typeface="Times New Roman" pitchFamily="18" charset="0"/>
              </a:rPr>
              <a:t>      n--;</a:t>
            </a:r>
          </a:p>
          <a:p>
            <a:pPr marL="342900" indent="-342900" eaLnBrk="0" hangingPunct="0">
              <a:spcBef>
                <a:spcPct val="20000"/>
              </a:spcBef>
              <a:defRPr/>
            </a:pPr>
            <a:r>
              <a:rPr lang="en-US" sz="1600" kern="0" dirty="0">
                <a:latin typeface="Times New Roman" pitchFamily="18" charset="0"/>
                <a:cs typeface="Times New Roman" pitchFamily="18" charset="0"/>
              </a:rPr>
              <a:t>      </a:t>
            </a:r>
            <a:r>
              <a:rPr lang="en-US" sz="1600" kern="0" dirty="0" err="1">
                <a:latin typeface="Times New Roman" pitchFamily="18" charset="0"/>
                <a:cs typeface="Times New Roman" pitchFamily="18" charset="0"/>
              </a:rPr>
              <a:t>signalB</a:t>
            </a:r>
            <a:r>
              <a:rPr lang="en-US" sz="1600" kern="0" dirty="0">
                <a:latin typeface="Times New Roman" pitchFamily="18" charset="0"/>
                <a:cs typeface="Times New Roman" pitchFamily="18" charset="0"/>
              </a:rPr>
              <a:t>(s);</a:t>
            </a:r>
          </a:p>
          <a:p>
            <a:pPr marL="342900" indent="-342900" eaLnBrk="0" hangingPunct="0">
              <a:spcBef>
                <a:spcPct val="20000"/>
              </a:spcBef>
              <a:defRPr/>
            </a:pPr>
            <a:r>
              <a:rPr lang="en-US" sz="1600" kern="0" dirty="0">
                <a:latin typeface="Times New Roman" pitchFamily="18" charset="0"/>
                <a:cs typeface="Times New Roman" pitchFamily="18" charset="0"/>
              </a:rPr>
              <a:t>      </a:t>
            </a:r>
            <a:r>
              <a:rPr lang="en-US" sz="1600" kern="0" dirty="0" smtClean="0">
                <a:latin typeface="Times New Roman" pitchFamily="18" charset="0"/>
                <a:cs typeface="Times New Roman" pitchFamily="18" charset="0"/>
              </a:rPr>
              <a:t>consume ( );</a:t>
            </a:r>
            <a:endParaRPr lang="en-US" sz="1600" kern="0" dirty="0">
              <a:latin typeface="Times New Roman" pitchFamily="18" charset="0"/>
              <a:cs typeface="Times New Roman" pitchFamily="18" charset="0"/>
            </a:endParaRPr>
          </a:p>
          <a:p>
            <a:pPr marL="342900" indent="-342900" eaLnBrk="0" hangingPunct="0">
              <a:spcBef>
                <a:spcPct val="20000"/>
              </a:spcBef>
              <a:defRPr/>
            </a:pPr>
            <a:r>
              <a:rPr lang="en-US" sz="1600" b="1" kern="0" dirty="0">
                <a:latin typeface="Times New Roman" pitchFamily="18" charset="0"/>
                <a:cs typeface="Times New Roman" pitchFamily="18" charset="0"/>
              </a:rPr>
              <a:t>      if (</a:t>
            </a:r>
            <a:r>
              <a:rPr lang="en-US" sz="1600" b="1" kern="0" dirty="0" smtClean="0">
                <a:latin typeface="Times New Roman" pitchFamily="18" charset="0"/>
                <a:cs typeface="Times New Roman" pitchFamily="18" charset="0"/>
              </a:rPr>
              <a:t>n = = 0</a:t>
            </a:r>
            <a:r>
              <a:rPr lang="en-US" sz="1600" b="1" kern="0" dirty="0">
                <a:latin typeface="Times New Roman" pitchFamily="18" charset="0"/>
                <a:cs typeface="Times New Roman" pitchFamily="18" charset="0"/>
              </a:rPr>
              <a:t>) </a:t>
            </a:r>
            <a:r>
              <a:rPr lang="en-US" sz="1600" b="1" kern="0" dirty="0" err="1">
                <a:latin typeface="Times New Roman" pitchFamily="18" charset="0"/>
                <a:cs typeface="Times New Roman" pitchFamily="18" charset="0"/>
              </a:rPr>
              <a:t>waitB</a:t>
            </a:r>
            <a:r>
              <a:rPr lang="en-US" sz="1600" b="1" kern="0" dirty="0">
                <a:latin typeface="Times New Roman" pitchFamily="18" charset="0"/>
                <a:cs typeface="Times New Roman" pitchFamily="18" charset="0"/>
              </a:rPr>
              <a:t>(delay);</a:t>
            </a:r>
          </a:p>
          <a:p>
            <a:pPr marL="342900" indent="-342900" eaLnBrk="0" hangingPunct="0">
              <a:spcBef>
                <a:spcPct val="20000"/>
              </a:spcBef>
              <a:defRPr/>
            </a:pPr>
            <a:r>
              <a:rPr lang="en-US" sz="1600" kern="0" dirty="0">
                <a:latin typeface="Times New Roman" pitchFamily="18" charset="0"/>
                <a:cs typeface="Times New Roman" pitchFamily="18" charset="0"/>
              </a:rPr>
              <a:t>    }</a:t>
            </a:r>
          </a:p>
          <a:p>
            <a:pPr marL="342900" indent="-342900" eaLnBrk="0" hangingPunct="0">
              <a:spcBef>
                <a:spcPct val="20000"/>
              </a:spcBef>
              <a:defRPr/>
            </a:pPr>
            <a:r>
              <a:rPr lang="en-US" sz="1600" kern="0" dirty="0">
                <a:latin typeface="Times New Roman" pitchFamily="18" charset="0"/>
                <a:cs typeface="Times New Roman" pitchFamily="18" charset="0"/>
              </a:rPr>
              <a:t>}</a:t>
            </a:r>
          </a:p>
        </p:txBody>
      </p:sp>
      <p:sp>
        <p:nvSpPr>
          <p:cNvPr id="7" name="Content Placeholder 2"/>
          <p:cNvSpPr txBox="1">
            <a:spLocks/>
          </p:cNvSpPr>
          <p:nvPr/>
        </p:nvSpPr>
        <p:spPr bwMode="auto">
          <a:xfrm>
            <a:off x="6620135" y="4711000"/>
            <a:ext cx="2307772" cy="1765999"/>
          </a:xfrm>
          <a:prstGeom prst="rect">
            <a:avLst/>
          </a:prstGeom>
          <a:solidFill>
            <a:schemeClr val="accent2"/>
          </a:solidFill>
          <a:ln w="9525">
            <a:noFill/>
            <a:miter lim="800000"/>
            <a:headEnd/>
            <a:tailEnd/>
          </a:ln>
        </p:spPr>
        <p:txBody>
          <a:bodyPr/>
          <a:lstStyle/>
          <a:p>
            <a:pPr marL="342900" indent="-342900" eaLnBrk="0" hangingPunct="0">
              <a:spcBef>
                <a:spcPct val="20000"/>
              </a:spcBef>
              <a:defRPr/>
            </a:pPr>
            <a:r>
              <a:rPr lang="en-US" sz="1600" b="1" kern="0" dirty="0">
                <a:latin typeface="Times New Roman" pitchFamily="18" charset="0"/>
                <a:cs typeface="Times New Roman" pitchFamily="18" charset="0"/>
              </a:rPr>
              <a:t>void main()</a:t>
            </a:r>
          </a:p>
          <a:p>
            <a:pPr marL="342900" indent="-342900" eaLnBrk="0" hangingPunct="0">
              <a:spcBef>
                <a:spcPct val="20000"/>
              </a:spcBef>
              <a:defRPr/>
            </a:pPr>
            <a:r>
              <a:rPr lang="en-US" sz="1600" kern="0" dirty="0">
                <a:latin typeface="Times New Roman" pitchFamily="18" charset="0"/>
                <a:cs typeface="Times New Roman" pitchFamily="18" charset="0"/>
              </a:rPr>
              <a:t>{</a:t>
            </a:r>
          </a:p>
          <a:p>
            <a:pPr marL="342900" indent="-342900" eaLnBrk="0" hangingPunct="0">
              <a:spcBef>
                <a:spcPct val="20000"/>
              </a:spcBef>
              <a:defRPr/>
            </a:pPr>
            <a:r>
              <a:rPr lang="en-US" sz="1600" kern="0" dirty="0">
                <a:latin typeface="Times New Roman" pitchFamily="18" charset="0"/>
                <a:cs typeface="Times New Roman" pitchFamily="18" charset="0"/>
              </a:rPr>
              <a:t>    n = 0;</a:t>
            </a:r>
          </a:p>
          <a:p>
            <a:pPr marL="342900" indent="-342900" eaLnBrk="0" hangingPunct="0">
              <a:spcBef>
                <a:spcPct val="20000"/>
              </a:spcBef>
              <a:defRPr/>
            </a:pPr>
            <a:r>
              <a:rPr lang="en-US" sz="1600" b="1" kern="0" dirty="0">
                <a:latin typeface="Times New Roman" pitchFamily="18" charset="0"/>
                <a:cs typeface="Times New Roman" pitchFamily="18" charset="0"/>
              </a:rPr>
              <a:t> </a:t>
            </a:r>
            <a:r>
              <a:rPr lang="en-US" sz="1600" b="1" kern="0" dirty="0" err="1">
                <a:latin typeface="Times New Roman" pitchFamily="18" charset="0"/>
                <a:cs typeface="Times New Roman" pitchFamily="18" charset="0"/>
              </a:rPr>
              <a:t>parbegin</a:t>
            </a:r>
            <a:r>
              <a:rPr lang="en-US" sz="1600" b="1" kern="0" dirty="0">
                <a:latin typeface="Times New Roman" pitchFamily="18" charset="0"/>
                <a:cs typeface="Times New Roman" pitchFamily="18" charset="0"/>
              </a:rPr>
              <a:t> (producer, consumer);</a:t>
            </a:r>
          </a:p>
          <a:p>
            <a:pPr marL="342900" indent="-342900" eaLnBrk="0" hangingPunct="0">
              <a:spcBef>
                <a:spcPct val="20000"/>
              </a:spcBef>
              <a:defRPr/>
            </a:pPr>
            <a:r>
              <a:rPr lang="en-US" sz="1600" kern="0" dirty="0">
                <a:latin typeface="Times New Roman" pitchFamily="18" charset="0"/>
                <a:cs typeface="Times New Roman" pitchFamily="18" charset="0"/>
              </a:rPr>
              <a:t>}</a:t>
            </a:r>
          </a:p>
        </p:txBody>
      </p:sp>
      <p:cxnSp>
        <p:nvCxnSpPr>
          <p:cNvPr id="9" name="Straight Connector 8"/>
          <p:cNvCxnSpPr/>
          <p:nvPr/>
        </p:nvCxnSpPr>
        <p:spPr>
          <a:xfrm>
            <a:off x="3429000" y="2514600"/>
            <a:ext cx="0" cy="434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477000" y="4038600"/>
            <a:ext cx="0" cy="2819399"/>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39863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Slide Number Placeholder 4"/>
          <p:cNvSpPr>
            <a:spLocks noGrp="1"/>
          </p:cNvSpPr>
          <p:nvPr>
            <p:ph type="sldNum" sz="quarter" idx="4294967295"/>
          </p:nvPr>
        </p:nvSpPr>
        <p:spPr>
          <a:xfrm>
            <a:off x="67183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C00EFE59-E435-4B73-AD80-5634DC317F43}" type="slidenum">
              <a:rPr lang="ar-SA" smtClean="0">
                <a:latin typeface="Comic Sans MS" pitchFamily="66" charset="0"/>
              </a:rPr>
              <a:pPr eaLnBrk="1" hangingPunct="1"/>
              <a:t>56</a:t>
            </a:fld>
            <a:endParaRPr lang="en-US" smtClean="0">
              <a:latin typeface="Comic Sans MS" pitchFamily="66" charset="0"/>
            </a:endParaRPr>
          </a:p>
        </p:txBody>
      </p:sp>
      <p:sp>
        <p:nvSpPr>
          <p:cNvPr id="48134" name="Rectangle 2"/>
          <p:cNvSpPr>
            <a:spLocks noGrp="1" noChangeArrowheads="1"/>
          </p:cNvSpPr>
          <p:nvPr>
            <p:ph type="title"/>
          </p:nvPr>
        </p:nvSpPr>
        <p:spPr>
          <a:xfrm>
            <a:off x="762000" y="381000"/>
            <a:ext cx="7543800" cy="838200"/>
          </a:xfrm>
        </p:spPr>
        <p:txBody>
          <a:bodyPr/>
          <a:lstStyle/>
          <a:p>
            <a:pPr eaLnBrk="1" hangingPunct="1">
              <a:defRPr/>
            </a:pPr>
            <a:r>
              <a:rPr kumimoji="1" lang="fa-IR" sz="3200" kern="1200" dirty="0">
                <a:solidFill>
                  <a:schemeClr val="tx1"/>
                </a:solidFill>
                <a:latin typeface="Times New Roman" pitchFamily="18" charset="0"/>
                <a:ea typeface="PMingLiU" pitchFamily="18" charset="-120"/>
                <a:cs typeface="B Nazanin" pitchFamily="2" charset="-78"/>
              </a:rPr>
              <a:t>مساله توليدکننده و مصرف کننده </a:t>
            </a:r>
            <a:r>
              <a:rPr kumimoji="1" lang="fa-IR" sz="3200" kern="1200" dirty="0">
                <a:solidFill>
                  <a:schemeClr val="accent1"/>
                </a:solidFill>
                <a:latin typeface="Times New Roman" pitchFamily="18" charset="0"/>
                <a:ea typeface="PMingLiU" pitchFamily="18" charset="-120"/>
                <a:cs typeface="B Nazanin" pitchFamily="2" charset="-78"/>
              </a:rPr>
              <a:t>(راه حل </a:t>
            </a:r>
            <a:r>
              <a:rPr kumimoji="1" lang="fa-IR" sz="3200" kern="1200" dirty="0" smtClean="0">
                <a:solidFill>
                  <a:schemeClr val="accent1"/>
                </a:solidFill>
                <a:latin typeface="Times New Roman" pitchFamily="18" charset="0"/>
                <a:ea typeface="PMingLiU" pitchFamily="18" charset="-120"/>
                <a:cs typeface="B Nazanin" pitchFamily="2" charset="-78"/>
              </a:rPr>
              <a:t>ناقص)</a:t>
            </a:r>
            <a:r>
              <a:rPr kumimoji="1" lang="fa-IR" sz="3200" kern="1200" dirty="0" smtClean="0">
                <a:solidFill>
                  <a:schemeClr val="tx1"/>
                </a:solidFill>
                <a:latin typeface="Times New Roman" pitchFamily="18" charset="0"/>
                <a:ea typeface="PMingLiU" pitchFamily="18" charset="-120"/>
                <a:cs typeface="B Nazanin" pitchFamily="2" charset="-78"/>
              </a:rPr>
              <a:t>:</a:t>
            </a:r>
            <a:endParaRPr kumimoji="1" lang="en-US" sz="3200" kern="1200" dirty="0">
              <a:solidFill>
                <a:schemeClr val="tx1"/>
              </a:solidFill>
              <a:latin typeface="Times New Roman" pitchFamily="18" charset="0"/>
              <a:ea typeface="PMingLiU" pitchFamily="18" charset="-120"/>
              <a:cs typeface="B Nazanin" pitchFamily="2" charset="-78"/>
            </a:endParaRPr>
          </a:p>
        </p:txBody>
      </p:sp>
      <p:sp>
        <p:nvSpPr>
          <p:cNvPr id="2" name="Content Placeholder 1"/>
          <p:cNvSpPr>
            <a:spLocks noGrp="1"/>
          </p:cNvSpPr>
          <p:nvPr>
            <p:ph idx="1"/>
          </p:nvPr>
        </p:nvSpPr>
        <p:spPr>
          <a:xfrm>
            <a:off x="3810000" y="1676400"/>
            <a:ext cx="4495800" cy="4419600"/>
          </a:xfrm>
        </p:spPr>
        <p:txBody>
          <a:bodyPr>
            <a:normAutofit/>
          </a:bodyPr>
          <a:lstStyle/>
          <a:p>
            <a:pPr algn="just"/>
            <a:r>
              <a:rPr lang="fa-IR" sz="2000" dirty="0" smtClean="0"/>
              <a:t>تولید کننده آزاد است تا هر زمانی به میانگیر اضافه نماید. قبل از اضافه کردن </a:t>
            </a:r>
            <a:r>
              <a:rPr lang="en-US" sz="2000" dirty="0">
                <a:latin typeface="Times New Roman" pitchFamily="18" charset="0"/>
              </a:rPr>
              <a:t> </a:t>
            </a:r>
            <a:r>
              <a:rPr lang="en-US" sz="2000" dirty="0" err="1" smtClean="0">
                <a:latin typeface="Times New Roman" pitchFamily="18" charset="0"/>
              </a:rPr>
              <a:t>waitB</a:t>
            </a:r>
            <a:r>
              <a:rPr lang="en-US" sz="2000" dirty="0" smtClean="0">
                <a:latin typeface="Times New Roman" pitchFamily="18" charset="0"/>
              </a:rPr>
              <a:t>(s)</a:t>
            </a:r>
            <a:r>
              <a:rPr lang="fa-IR" sz="2000" dirty="0" smtClean="0">
                <a:latin typeface="Times New Roman" pitchFamily="18" charset="0"/>
              </a:rPr>
              <a:t>و بعد از اضافه کردن </a:t>
            </a:r>
            <a:r>
              <a:rPr lang="en-US" sz="2000" dirty="0">
                <a:latin typeface="Times New Roman" pitchFamily="18" charset="0"/>
              </a:rPr>
              <a:t> </a:t>
            </a:r>
            <a:r>
              <a:rPr lang="en-US" sz="2000" dirty="0" err="1" smtClean="0">
                <a:latin typeface="Times New Roman" pitchFamily="18" charset="0"/>
              </a:rPr>
              <a:t>signalB</a:t>
            </a:r>
            <a:r>
              <a:rPr lang="en-US" sz="2000" dirty="0" smtClean="0">
                <a:latin typeface="Times New Roman" pitchFamily="18" charset="0"/>
              </a:rPr>
              <a:t>(s)</a:t>
            </a:r>
            <a:r>
              <a:rPr lang="fa-IR" sz="2000" dirty="0" smtClean="0">
                <a:latin typeface="Times New Roman" pitchFamily="18" charset="0"/>
              </a:rPr>
              <a:t> را انجام می دهد تا از دسترسی مصرف کننده یا تولید کنندگان دیگر به میانگیر، در حین عمل اضافه کردن جلوگیری نماید.</a:t>
            </a:r>
          </a:p>
          <a:p>
            <a:pPr algn="just"/>
            <a:endParaRPr lang="fa-IR" sz="2000" dirty="0" smtClean="0">
              <a:latin typeface="Times New Roman" pitchFamily="18" charset="0"/>
            </a:endParaRPr>
          </a:p>
          <a:p>
            <a:pPr algn="just"/>
            <a:r>
              <a:rPr lang="fa-IR" sz="2000" dirty="0" smtClean="0">
                <a:latin typeface="Times New Roman" pitchFamily="18" charset="0"/>
              </a:rPr>
              <a:t>اگر بعد از اضافه کردن به میانگیر، تعداد اقلام مساوی یک شد </a:t>
            </a:r>
            <a:r>
              <a:rPr lang="en-US" sz="2000" dirty="0" smtClean="0">
                <a:latin typeface="Times New Roman" pitchFamily="18" charset="0"/>
              </a:rPr>
              <a:t>(</a:t>
            </a:r>
            <a:r>
              <a:rPr lang="en-US" sz="2000" dirty="0" smtClean="0">
                <a:latin typeface="SimSun" pitchFamily="2" charset="-122"/>
                <a:ea typeface="SimSun" pitchFamily="2" charset="-122"/>
              </a:rPr>
              <a:t>n==1</a:t>
            </a:r>
            <a:r>
              <a:rPr lang="en-US" sz="2000" dirty="0" smtClean="0">
                <a:latin typeface="Times New Roman" pitchFamily="18" charset="0"/>
              </a:rPr>
              <a:t>)</a:t>
            </a:r>
            <a:r>
              <a:rPr lang="fa-IR" sz="2000" dirty="0" smtClean="0">
                <a:latin typeface="Times New Roman" pitchFamily="18" charset="0"/>
              </a:rPr>
              <a:t>، در این صورت قبل از این اضافه کردن، میانگیر خالی بوده است. پس تولید کننده با عمل </a:t>
            </a:r>
            <a:r>
              <a:rPr lang="en-US" sz="2000" dirty="0" err="1" smtClean="0">
                <a:latin typeface="Times New Roman" pitchFamily="18" charset="0"/>
              </a:rPr>
              <a:t>signalB</a:t>
            </a:r>
            <a:r>
              <a:rPr lang="en-US" sz="2000" dirty="0" smtClean="0">
                <a:latin typeface="Times New Roman" pitchFamily="18" charset="0"/>
              </a:rPr>
              <a:t>(delay)</a:t>
            </a:r>
            <a:r>
              <a:rPr lang="fa-IR" sz="2000" dirty="0" smtClean="0">
                <a:latin typeface="Times New Roman" pitchFamily="18" charset="0"/>
              </a:rPr>
              <a:t>، مصرف کننده را از این حقیقت آگاه می سازد.</a:t>
            </a:r>
            <a:endParaRPr lang="en-US" sz="2000" dirty="0"/>
          </a:p>
        </p:txBody>
      </p:sp>
      <p:sp>
        <p:nvSpPr>
          <p:cNvPr id="8" name="Content Placeholder 2"/>
          <p:cNvSpPr txBox="1">
            <a:spLocks/>
          </p:cNvSpPr>
          <p:nvPr/>
        </p:nvSpPr>
        <p:spPr>
          <a:xfrm>
            <a:off x="76200" y="1524000"/>
            <a:ext cx="3657600" cy="4953000"/>
          </a:xfrm>
          <a:prstGeom prst="rect">
            <a:avLst/>
          </a:prstGeom>
          <a:solidFill>
            <a:schemeClr val="bg1"/>
          </a:solidFill>
          <a:ln>
            <a:solidFill>
              <a:schemeClr val="tx1"/>
            </a:solidFill>
          </a:ln>
        </p:spPr>
        <p:txBody>
          <a:bodyPr vert="horz" lIns="91440" tIns="45720" rIns="91440" bIns="45720" rtlCol="0" anchor="ctr" anchorCtr="0">
            <a:noAutofit/>
          </a:bodyPr>
          <a:lstStyle>
            <a:lvl1pPr marL="274320" indent="-274320" algn="r" defTabSz="914400" rtl="1" eaLnBrk="1" latinLnBrk="0" hangingPunct="1">
              <a:spcBef>
                <a:spcPct val="20000"/>
              </a:spcBef>
              <a:buClr>
                <a:schemeClr val="accent1"/>
              </a:buClr>
              <a:buFont typeface="Arial" pitchFamily="34" charset="0"/>
              <a:buChar char="•"/>
              <a:defRPr sz="2400" kern="1200">
                <a:solidFill>
                  <a:schemeClr val="tx1"/>
                </a:solidFill>
                <a:latin typeface="+mn-lt"/>
                <a:ea typeface="+mn-ea"/>
                <a:cs typeface="B Nazanin" pitchFamily="2" charset="-78"/>
              </a:defRPr>
            </a:lvl1pPr>
            <a:lvl2pPr marL="594360" indent="-27432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B Nazanin" pitchFamily="2" charset="-78"/>
              </a:defRPr>
            </a:lvl2pPr>
            <a:lvl3pPr marL="868680" indent="-228600" algn="r" defTabSz="914400" rtl="1" eaLnBrk="1" latinLnBrk="0" hangingPunct="1">
              <a:spcBef>
                <a:spcPct val="20000"/>
              </a:spcBef>
              <a:buClr>
                <a:schemeClr val="accent1"/>
              </a:buClr>
              <a:buFont typeface="Arial" pitchFamily="34" charset="0"/>
              <a:buChar char="•"/>
              <a:defRPr sz="2000" kern="1200">
                <a:solidFill>
                  <a:schemeClr val="tx1"/>
                </a:solidFill>
                <a:latin typeface="+mn-lt"/>
                <a:ea typeface="+mn-ea"/>
                <a:cs typeface="B Nazanin" pitchFamily="2" charset="-78"/>
              </a:defRPr>
            </a:lvl3pPr>
            <a:lvl4pPr marL="1143000" indent="-228600" algn="r" defTabSz="914400" rtl="1" eaLnBrk="1" latinLnBrk="0" hangingPunct="1">
              <a:spcBef>
                <a:spcPct val="20000"/>
              </a:spcBef>
              <a:buClr>
                <a:schemeClr val="accent1"/>
              </a:buClr>
              <a:buFont typeface="Arial" pitchFamily="34" charset="0"/>
              <a:buChar char="•"/>
              <a:defRPr sz="1800" kern="1200">
                <a:solidFill>
                  <a:schemeClr val="tx1"/>
                </a:solidFill>
                <a:latin typeface="+mn-lt"/>
                <a:ea typeface="+mn-ea"/>
                <a:cs typeface="B Nazanin" pitchFamily="2" charset="-78"/>
              </a:defRPr>
            </a:lvl4pPr>
            <a:lvl5pPr marL="1371600" indent="-228600" algn="r" defTabSz="914400" rtl="1" eaLnBrk="1" latinLnBrk="0" hangingPunct="1">
              <a:spcBef>
                <a:spcPct val="20000"/>
              </a:spcBef>
              <a:buClr>
                <a:schemeClr val="accent1"/>
              </a:buClr>
              <a:buFont typeface="Arial" pitchFamily="34" charset="0"/>
              <a:buChar char="•"/>
              <a:defRPr sz="1800" kern="1200" baseline="0">
                <a:solidFill>
                  <a:schemeClr val="tx1"/>
                </a:solidFill>
                <a:latin typeface="+mn-lt"/>
                <a:ea typeface="+mn-ea"/>
                <a:cs typeface="B Nazanin" pitchFamily="2" charset="-78"/>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algn="l" rtl="0">
              <a:buFontTx/>
              <a:buNone/>
            </a:pPr>
            <a:r>
              <a:rPr lang="en-US" sz="1800" dirty="0" smtClean="0">
                <a:latin typeface="Times New Roman" pitchFamily="18" charset="0"/>
                <a:cs typeface="Times New Roman" pitchFamily="18" charset="0"/>
              </a:rPr>
              <a:t>/* </a:t>
            </a:r>
            <a:r>
              <a:rPr lang="en-US" sz="1800" b="1" dirty="0" smtClean="0">
                <a:latin typeface="Times New Roman" pitchFamily="18" charset="0"/>
                <a:cs typeface="Times New Roman" pitchFamily="18" charset="0"/>
              </a:rPr>
              <a:t>program </a:t>
            </a:r>
            <a:r>
              <a:rPr lang="en-US" sz="1800" b="1" dirty="0" err="1" smtClean="0">
                <a:latin typeface="Times New Roman" pitchFamily="18" charset="0"/>
                <a:cs typeface="Times New Roman" pitchFamily="18" charset="0"/>
              </a:rPr>
              <a:t>producerconsumer</a:t>
            </a:r>
            <a:r>
              <a:rPr lang="en-US" sz="1800" b="1" dirty="0" smtClean="0">
                <a:latin typeface="Times New Roman" pitchFamily="18" charset="0"/>
                <a:cs typeface="Times New Roman" pitchFamily="18" charset="0"/>
              </a:rPr>
              <a:t> */</a:t>
            </a:r>
          </a:p>
          <a:p>
            <a:pPr algn="l" rtl="0">
              <a:buFontTx/>
              <a:buNone/>
            </a:pPr>
            <a:r>
              <a:rPr lang="en-US" sz="1800" b="1" dirty="0" err="1" smtClean="0">
                <a:latin typeface="Times New Roman" pitchFamily="18" charset="0"/>
                <a:cs typeface="Times New Roman" pitchFamily="18" charset="0"/>
              </a:rPr>
              <a:t>int</a:t>
            </a:r>
            <a:r>
              <a:rPr lang="en-US" sz="1800" b="1" dirty="0" smtClean="0">
                <a:latin typeface="Times New Roman" pitchFamily="18" charset="0"/>
                <a:cs typeface="Times New Roman" pitchFamily="18" charset="0"/>
              </a:rPr>
              <a:t> n;</a:t>
            </a:r>
          </a:p>
          <a:p>
            <a:pPr algn="l" rtl="0">
              <a:buFontTx/>
              <a:buNone/>
            </a:pPr>
            <a:r>
              <a:rPr lang="en-US" sz="1800" dirty="0" err="1" smtClean="0">
                <a:latin typeface="Times New Roman" pitchFamily="18" charset="0"/>
                <a:cs typeface="Times New Roman" pitchFamily="18" charset="0"/>
              </a:rPr>
              <a:t>binary_semaphore</a:t>
            </a:r>
            <a:r>
              <a:rPr lang="en-US" sz="1800" dirty="0" smtClean="0">
                <a:latin typeface="Times New Roman" pitchFamily="18" charset="0"/>
                <a:cs typeface="Times New Roman" pitchFamily="18" charset="0"/>
              </a:rPr>
              <a:t> s = 1, delay = 0;</a:t>
            </a:r>
          </a:p>
          <a:p>
            <a:pPr algn="l" rtl="0">
              <a:buFontTx/>
              <a:buNone/>
            </a:pPr>
            <a:r>
              <a:rPr lang="en-US" sz="1800" b="1" dirty="0" smtClean="0">
                <a:latin typeface="Times New Roman" pitchFamily="18" charset="0"/>
                <a:cs typeface="Times New Roman" pitchFamily="18" charset="0"/>
              </a:rPr>
              <a:t>void producer()</a:t>
            </a:r>
          </a:p>
          <a:p>
            <a:pPr algn="l" rtl="0">
              <a:buFontTx/>
              <a:buNone/>
            </a:pPr>
            <a:r>
              <a:rPr lang="en-US" sz="1800" dirty="0" smtClean="0">
                <a:latin typeface="Times New Roman" pitchFamily="18" charset="0"/>
                <a:cs typeface="Times New Roman" pitchFamily="18" charset="0"/>
              </a:rPr>
              <a:t>{</a:t>
            </a:r>
          </a:p>
          <a:p>
            <a:pPr algn="l" rtl="0">
              <a:buFontTx/>
              <a:buNone/>
            </a:pPr>
            <a:r>
              <a:rPr lang="en-US" sz="1800" b="1" dirty="0" smtClean="0">
                <a:latin typeface="Times New Roman" pitchFamily="18" charset="0"/>
                <a:cs typeface="Times New Roman" pitchFamily="18" charset="0"/>
              </a:rPr>
              <a:t>  while (true) </a:t>
            </a:r>
          </a:p>
          <a:p>
            <a:pPr algn="l" rtl="0">
              <a:buFontTx/>
              <a:buNone/>
            </a:pPr>
            <a:r>
              <a:rPr lang="en-US" sz="1800" b="1" dirty="0" smtClean="0">
                <a:latin typeface="Times New Roman" pitchFamily="18" charset="0"/>
                <a:cs typeface="Times New Roman" pitchFamily="18" charset="0"/>
              </a:rPr>
              <a:t>   {</a:t>
            </a:r>
          </a:p>
          <a:p>
            <a:pPr algn="l" rtl="0">
              <a:buFontTx/>
              <a:buNone/>
            </a:pPr>
            <a:r>
              <a:rPr lang="en-US" sz="1800" dirty="0" smtClean="0">
                <a:latin typeface="Times New Roman" pitchFamily="18" charset="0"/>
                <a:cs typeface="Times New Roman" pitchFamily="18" charset="0"/>
              </a:rPr>
              <a:t>          produce ( );</a:t>
            </a:r>
          </a:p>
          <a:p>
            <a:pPr algn="l" rtl="0">
              <a:buFontTx/>
              <a:buNone/>
            </a:pP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waitB</a:t>
            </a:r>
            <a:r>
              <a:rPr lang="en-US" sz="1800" dirty="0" smtClean="0">
                <a:latin typeface="Times New Roman" pitchFamily="18" charset="0"/>
                <a:cs typeface="Times New Roman" pitchFamily="18" charset="0"/>
              </a:rPr>
              <a:t>(s);</a:t>
            </a:r>
          </a:p>
          <a:p>
            <a:pPr algn="l" rtl="0">
              <a:buFontTx/>
              <a:buNone/>
            </a:pPr>
            <a:r>
              <a:rPr lang="en-US" sz="1800" dirty="0" smtClean="0">
                <a:latin typeface="Times New Roman" pitchFamily="18" charset="0"/>
                <a:cs typeface="Times New Roman" pitchFamily="18" charset="0"/>
              </a:rPr>
              <a:t>          append ( );</a:t>
            </a:r>
          </a:p>
          <a:p>
            <a:pPr algn="l" rtl="0">
              <a:buFontTx/>
              <a:buNone/>
            </a:pPr>
            <a:r>
              <a:rPr lang="en-US" sz="1800" dirty="0" smtClean="0">
                <a:latin typeface="Times New Roman" pitchFamily="18" charset="0"/>
                <a:cs typeface="Times New Roman" pitchFamily="18" charset="0"/>
              </a:rPr>
              <a:t>          n++;</a:t>
            </a:r>
          </a:p>
          <a:p>
            <a:pPr algn="l" rtl="0">
              <a:buFontTx/>
              <a:buNone/>
            </a:pPr>
            <a:r>
              <a:rPr lang="en-US" sz="1800" b="1" dirty="0" smtClean="0">
                <a:latin typeface="Times New Roman" pitchFamily="18" charset="0"/>
                <a:cs typeface="Times New Roman" pitchFamily="18" charset="0"/>
              </a:rPr>
              <a:t>         if (n = = 1)   </a:t>
            </a:r>
            <a:r>
              <a:rPr lang="en-US" sz="1800" b="1" dirty="0" err="1" smtClean="0">
                <a:latin typeface="Times New Roman" pitchFamily="18" charset="0"/>
                <a:cs typeface="Times New Roman" pitchFamily="18" charset="0"/>
              </a:rPr>
              <a:t>signalB</a:t>
            </a:r>
            <a:r>
              <a:rPr lang="en-US" sz="1800" b="1" dirty="0" smtClean="0">
                <a:latin typeface="Times New Roman" pitchFamily="18" charset="0"/>
                <a:cs typeface="Times New Roman" pitchFamily="18" charset="0"/>
              </a:rPr>
              <a:t>(delay);</a:t>
            </a:r>
          </a:p>
          <a:p>
            <a:pPr algn="l" rtl="0">
              <a:buFontTx/>
              <a:buNone/>
            </a:pP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signalB</a:t>
            </a:r>
            <a:r>
              <a:rPr lang="en-US" sz="1800" dirty="0" smtClean="0">
                <a:latin typeface="Times New Roman" pitchFamily="18" charset="0"/>
                <a:cs typeface="Times New Roman" pitchFamily="18" charset="0"/>
              </a:rPr>
              <a:t>(s);</a:t>
            </a:r>
          </a:p>
          <a:p>
            <a:pPr algn="l" rtl="0">
              <a:buFontTx/>
              <a:buNone/>
            </a:pPr>
            <a:r>
              <a:rPr lang="en-US" sz="1800" dirty="0" smtClean="0">
                <a:latin typeface="Times New Roman" pitchFamily="18" charset="0"/>
                <a:cs typeface="Times New Roman" pitchFamily="18" charset="0"/>
              </a:rPr>
              <a:t>   }</a:t>
            </a:r>
          </a:p>
          <a:p>
            <a:pPr algn="l" rtl="0">
              <a:buFontTx/>
              <a:buNone/>
            </a:pPr>
            <a:r>
              <a:rPr lang="en-US" sz="1800" dirty="0" smtClean="0">
                <a:latin typeface="Times New Roman" pitchFamily="18" charset="0"/>
                <a:cs typeface="Times New Roman" pitchFamily="18" charset="0"/>
              </a:rPr>
              <a:t>}</a:t>
            </a:r>
          </a:p>
        </p:txBody>
      </p:sp>
    </p:spTree>
    <p:extLst>
      <p:ext uri="{BB962C8B-B14F-4D97-AF65-F5344CB8AC3E}">
        <p14:creationId xmlns:p14="http://schemas.microsoft.com/office/powerpoint/2010/main" val="200090803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Slide Number Placeholder 4"/>
          <p:cNvSpPr>
            <a:spLocks noGrp="1"/>
          </p:cNvSpPr>
          <p:nvPr>
            <p:ph type="sldNum" sz="quarter" idx="4294967295"/>
          </p:nvPr>
        </p:nvSpPr>
        <p:spPr>
          <a:xfrm>
            <a:off x="67183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C00EFE59-E435-4B73-AD80-5634DC317F43}" type="slidenum">
              <a:rPr lang="ar-SA" smtClean="0">
                <a:latin typeface="Comic Sans MS" pitchFamily="66" charset="0"/>
              </a:rPr>
              <a:pPr eaLnBrk="1" hangingPunct="1"/>
              <a:t>57</a:t>
            </a:fld>
            <a:endParaRPr lang="en-US" smtClean="0">
              <a:latin typeface="Comic Sans MS" pitchFamily="66" charset="0"/>
            </a:endParaRPr>
          </a:p>
        </p:txBody>
      </p:sp>
      <p:sp>
        <p:nvSpPr>
          <p:cNvPr id="6" name="Content Placeholder 2"/>
          <p:cNvSpPr txBox="1">
            <a:spLocks/>
          </p:cNvSpPr>
          <p:nvPr/>
        </p:nvSpPr>
        <p:spPr bwMode="auto">
          <a:xfrm>
            <a:off x="228600" y="1447800"/>
            <a:ext cx="2667000" cy="4724400"/>
          </a:xfrm>
          <a:prstGeom prst="rect">
            <a:avLst/>
          </a:prstGeom>
          <a:solidFill>
            <a:schemeClr val="bg1"/>
          </a:solidFill>
          <a:ln w="9525">
            <a:solidFill>
              <a:schemeClr val="tx1"/>
            </a:solidFill>
            <a:miter lim="800000"/>
            <a:headEnd/>
            <a:tailEnd/>
          </a:ln>
        </p:spPr>
        <p:txBody>
          <a:bodyPr/>
          <a:lstStyle/>
          <a:p>
            <a:pPr marL="342900" indent="-342900" eaLnBrk="0" hangingPunct="0">
              <a:spcBef>
                <a:spcPct val="20000"/>
              </a:spcBef>
              <a:defRPr/>
            </a:pPr>
            <a:r>
              <a:rPr lang="en-US" b="1" kern="0" dirty="0">
                <a:latin typeface="Times New Roman" pitchFamily="18" charset="0"/>
                <a:cs typeface="Times New Roman" pitchFamily="18" charset="0"/>
              </a:rPr>
              <a:t>void consumer()</a:t>
            </a:r>
          </a:p>
          <a:p>
            <a:pPr marL="342900" indent="-342900" eaLnBrk="0" hangingPunct="0">
              <a:spcBef>
                <a:spcPct val="20000"/>
              </a:spcBef>
              <a:defRPr/>
            </a:pPr>
            <a:r>
              <a:rPr lang="en-US" kern="0" dirty="0">
                <a:latin typeface="Times New Roman" pitchFamily="18" charset="0"/>
                <a:cs typeface="Times New Roman" pitchFamily="18" charset="0"/>
              </a:rPr>
              <a:t>{</a:t>
            </a: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err="1">
                <a:latin typeface="Times New Roman" pitchFamily="18" charset="0"/>
                <a:cs typeface="Times New Roman" pitchFamily="18" charset="0"/>
              </a:rPr>
              <a:t>waitB</a:t>
            </a:r>
            <a:r>
              <a:rPr lang="en-US" kern="0" dirty="0">
                <a:latin typeface="Times New Roman" pitchFamily="18" charset="0"/>
                <a:cs typeface="Times New Roman" pitchFamily="18" charset="0"/>
              </a:rPr>
              <a:t>(delay);</a:t>
            </a:r>
          </a:p>
          <a:p>
            <a:pPr marL="342900" indent="-342900" eaLnBrk="0" hangingPunct="0">
              <a:spcBef>
                <a:spcPct val="20000"/>
              </a:spcBef>
              <a:defRPr/>
            </a:pPr>
            <a:r>
              <a:rPr lang="en-US" b="1" kern="0" dirty="0">
                <a:latin typeface="Times New Roman" pitchFamily="18" charset="0"/>
                <a:cs typeface="Times New Roman" pitchFamily="18" charset="0"/>
              </a:rPr>
              <a:t>   while (true)</a:t>
            </a:r>
          </a:p>
          <a:p>
            <a:pPr marL="342900" indent="-342900" eaLnBrk="0" hangingPunct="0">
              <a:spcBef>
                <a:spcPct val="20000"/>
              </a:spcBef>
              <a:defRPr/>
            </a:pPr>
            <a:r>
              <a:rPr lang="en-US" b="1" kern="0" dirty="0">
                <a:latin typeface="Times New Roman" pitchFamily="18" charset="0"/>
                <a:cs typeface="Times New Roman" pitchFamily="18" charset="0"/>
              </a:rPr>
              <a:t>   {</a:t>
            </a: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err="1">
                <a:latin typeface="Times New Roman" pitchFamily="18" charset="0"/>
                <a:cs typeface="Times New Roman" pitchFamily="18" charset="0"/>
              </a:rPr>
              <a:t>waitB</a:t>
            </a:r>
            <a:r>
              <a:rPr lang="en-US" kern="0" dirty="0">
                <a:latin typeface="Times New Roman" pitchFamily="18" charset="0"/>
                <a:cs typeface="Times New Roman" pitchFamily="18" charset="0"/>
              </a:rPr>
              <a:t>(s);</a:t>
            </a: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smtClean="0">
                <a:latin typeface="Times New Roman" pitchFamily="18" charset="0"/>
                <a:cs typeface="Times New Roman" pitchFamily="18" charset="0"/>
              </a:rPr>
              <a:t>take ( );</a:t>
            </a:r>
            <a:endParaRPr lang="en-US"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      n--;</a:t>
            </a: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err="1">
                <a:latin typeface="Times New Roman" pitchFamily="18" charset="0"/>
                <a:cs typeface="Times New Roman" pitchFamily="18" charset="0"/>
              </a:rPr>
              <a:t>signalB</a:t>
            </a:r>
            <a:r>
              <a:rPr lang="en-US" kern="0" dirty="0">
                <a:latin typeface="Times New Roman" pitchFamily="18" charset="0"/>
                <a:cs typeface="Times New Roman" pitchFamily="18" charset="0"/>
              </a:rPr>
              <a:t>(s);</a:t>
            </a: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smtClean="0">
                <a:latin typeface="Times New Roman" pitchFamily="18" charset="0"/>
                <a:cs typeface="Times New Roman" pitchFamily="18" charset="0"/>
              </a:rPr>
              <a:t>consume ( );</a:t>
            </a:r>
            <a:endParaRPr lang="en-US" kern="0" dirty="0">
              <a:latin typeface="Times New Roman" pitchFamily="18" charset="0"/>
              <a:cs typeface="Times New Roman" pitchFamily="18" charset="0"/>
            </a:endParaRPr>
          </a:p>
          <a:p>
            <a:pPr marL="342900" indent="-342900" eaLnBrk="0" hangingPunct="0">
              <a:spcBef>
                <a:spcPct val="20000"/>
              </a:spcBef>
              <a:defRPr/>
            </a:pPr>
            <a:r>
              <a:rPr lang="en-US" b="1" kern="0" dirty="0">
                <a:latin typeface="Times New Roman" pitchFamily="18" charset="0"/>
                <a:cs typeface="Times New Roman" pitchFamily="18" charset="0"/>
              </a:rPr>
              <a:t>      if (</a:t>
            </a:r>
            <a:r>
              <a:rPr lang="en-US" b="1" kern="0" dirty="0" smtClean="0">
                <a:latin typeface="Times New Roman" pitchFamily="18" charset="0"/>
                <a:cs typeface="Times New Roman" pitchFamily="18" charset="0"/>
              </a:rPr>
              <a:t>n = = 0</a:t>
            </a:r>
            <a:r>
              <a:rPr lang="en-US" b="1" kern="0" dirty="0">
                <a:latin typeface="Times New Roman" pitchFamily="18" charset="0"/>
                <a:cs typeface="Times New Roman" pitchFamily="18" charset="0"/>
              </a:rPr>
              <a:t>) </a:t>
            </a:r>
            <a:r>
              <a:rPr lang="en-US" b="1" kern="0" dirty="0" err="1">
                <a:latin typeface="Times New Roman" pitchFamily="18" charset="0"/>
                <a:cs typeface="Times New Roman" pitchFamily="18" charset="0"/>
              </a:rPr>
              <a:t>waitB</a:t>
            </a:r>
            <a:r>
              <a:rPr lang="en-US" b="1" kern="0" dirty="0">
                <a:latin typeface="Times New Roman" pitchFamily="18" charset="0"/>
                <a:cs typeface="Times New Roman" pitchFamily="18" charset="0"/>
              </a:rPr>
              <a:t>(delay);</a:t>
            </a:r>
          </a:p>
          <a:p>
            <a:pPr marL="342900" indent="-342900" eaLnBrk="0" hangingPunct="0">
              <a:spcBef>
                <a:spcPct val="20000"/>
              </a:spcBef>
              <a:defRPr/>
            </a:pPr>
            <a:r>
              <a:rPr lang="en-US" kern="0" dirty="0">
                <a:latin typeface="Times New Roman" pitchFamily="18" charset="0"/>
                <a:cs typeface="Times New Roman" pitchFamily="18" charset="0"/>
              </a:rPr>
              <a:t>    }</a:t>
            </a:r>
          </a:p>
          <a:p>
            <a:pPr marL="342900" indent="-342900" eaLnBrk="0" hangingPunct="0">
              <a:spcBef>
                <a:spcPct val="20000"/>
              </a:spcBef>
              <a:defRPr/>
            </a:pPr>
            <a:r>
              <a:rPr lang="en-US" kern="0" dirty="0">
                <a:latin typeface="Times New Roman" pitchFamily="18" charset="0"/>
                <a:cs typeface="Times New Roman" pitchFamily="18" charset="0"/>
              </a:rPr>
              <a:t>}</a:t>
            </a:r>
          </a:p>
        </p:txBody>
      </p:sp>
      <p:sp>
        <p:nvSpPr>
          <p:cNvPr id="48134" name="Rectangle 2"/>
          <p:cNvSpPr>
            <a:spLocks noGrp="1" noChangeArrowheads="1"/>
          </p:cNvSpPr>
          <p:nvPr>
            <p:ph type="title"/>
          </p:nvPr>
        </p:nvSpPr>
        <p:spPr>
          <a:xfrm>
            <a:off x="762000" y="381000"/>
            <a:ext cx="7543800" cy="838200"/>
          </a:xfrm>
        </p:spPr>
        <p:txBody>
          <a:bodyPr/>
          <a:lstStyle/>
          <a:p>
            <a:pPr eaLnBrk="1" hangingPunct="1">
              <a:defRPr/>
            </a:pPr>
            <a:r>
              <a:rPr kumimoji="1" lang="fa-IR" sz="3200" kern="1200" dirty="0">
                <a:solidFill>
                  <a:schemeClr val="tx1"/>
                </a:solidFill>
                <a:latin typeface="Times New Roman" pitchFamily="18" charset="0"/>
                <a:ea typeface="PMingLiU" pitchFamily="18" charset="-120"/>
                <a:cs typeface="B Nazanin" pitchFamily="2" charset="-78"/>
              </a:rPr>
              <a:t>مساله توليدکننده و مصرف کننده </a:t>
            </a:r>
            <a:r>
              <a:rPr kumimoji="1" lang="fa-IR" sz="3200" kern="1200" dirty="0">
                <a:solidFill>
                  <a:schemeClr val="accent1"/>
                </a:solidFill>
                <a:latin typeface="Times New Roman" pitchFamily="18" charset="0"/>
                <a:ea typeface="PMingLiU" pitchFamily="18" charset="-120"/>
                <a:cs typeface="B Nazanin" pitchFamily="2" charset="-78"/>
              </a:rPr>
              <a:t>(راه حل </a:t>
            </a:r>
            <a:r>
              <a:rPr kumimoji="1" lang="fa-IR" sz="3200" kern="1200" dirty="0" smtClean="0">
                <a:solidFill>
                  <a:schemeClr val="accent1"/>
                </a:solidFill>
                <a:latin typeface="Times New Roman" pitchFamily="18" charset="0"/>
                <a:ea typeface="PMingLiU" pitchFamily="18" charset="-120"/>
                <a:cs typeface="B Nazanin" pitchFamily="2" charset="-78"/>
              </a:rPr>
              <a:t>ناقص)</a:t>
            </a:r>
            <a:r>
              <a:rPr kumimoji="1" lang="fa-IR" sz="3200" kern="1200" dirty="0" smtClean="0">
                <a:solidFill>
                  <a:schemeClr val="tx1"/>
                </a:solidFill>
                <a:latin typeface="Times New Roman" pitchFamily="18" charset="0"/>
                <a:ea typeface="PMingLiU" pitchFamily="18" charset="-120"/>
                <a:cs typeface="B Nazanin" pitchFamily="2" charset="-78"/>
              </a:rPr>
              <a:t>:</a:t>
            </a:r>
            <a:endParaRPr kumimoji="1" lang="en-US" sz="3200" kern="1200" dirty="0">
              <a:solidFill>
                <a:schemeClr val="tx1"/>
              </a:solidFill>
              <a:latin typeface="Times New Roman" pitchFamily="18" charset="0"/>
              <a:ea typeface="PMingLiU" pitchFamily="18" charset="-120"/>
              <a:cs typeface="B Nazanin" pitchFamily="2" charset="-78"/>
            </a:endParaRPr>
          </a:p>
        </p:txBody>
      </p:sp>
      <p:sp>
        <p:nvSpPr>
          <p:cNvPr id="2" name="Content Placeholder 1"/>
          <p:cNvSpPr>
            <a:spLocks noGrp="1"/>
          </p:cNvSpPr>
          <p:nvPr>
            <p:ph idx="1"/>
          </p:nvPr>
        </p:nvSpPr>
        <p:spPr>
          <a:xfrm>
            <a:off x="3048000" y="2209800"/>
            <a:ext cx="5562600" cy="3429000"/>
          </a:xfrm>
        </p:spPr>
        <p:txBody>
          <a:bodyPr/>
          <a:lstStyle/>
          <a:p>
            <a:pPr algn="just"/>
            <a:r>
              <a:rPr lang="fa-IR" dirty="0" smtClean="0"/>
              <a:t>مصرف کننده با استفاده از </a:t>
            </a:r>
            <a:r>
              <a:rPr lang="en-US" kern="0" dirty="0" err="1">
                <a:latin typeface="Times New Roman" pitchFamily="18" charset="0"/>
              </a:rPr>
              <a:t>waitB</a:t>
            </a:r>
            <a:r>
              <a:rPr lang="en-US" kern="0" dirty="0">
                <a:latin typeface="Times New Roman" pitchFamily="18" charset="0"/>
              </a:rPr>
              <a:t>(delay</a:t>
            </a:r>
            <a:r>
              <a:rPr lang="en-US" kern="0" dirty="0" smtClean="0">
                <a:latin typeface="Times New Roman" pitchFamily="18" charset="0"/>
              </a:rPr>
              <a:t>)</a:t>
            </a:r>
            <a:r>
              <a:rPr lang="fa-IR" kern="0" dirty="0" smtClean="0">
                <a:latin typeface="Times New Roman" pitchFamily="18" charset="0"/>
              </a:rPr>
              <a:t> با انتظار برای اولین عنصر، شروع می کند. </a:t>
            </a:r>
          </a:p>
          <a:p>
            <a:pPr algn="just"/>
            <a:r>
              <a:rPr lang="fa-IR" kern="0" dirty="0" smtClean="0">
                <a:latin typeface="Times New Roman" pitchFamily="18" charset="0"/>
              </a:rPr>
              <a:t>سپس یک عنصر را گرفته و در بخش بحرانی خود، یک واحد از  </a:t>
            </a:r>
            <a:r>
              <a:rPr lang="en-US" kern="0" dirty="0" smtClean="0">
                <a:latin typeface="Times New Roman" pitchFamily="18" charset="0"/>
              </a:rPr>
              <a:t>n</a:t>
            </a:r>
            <a:r>
              <a:rPr lang="fa-IR" kern="0" dirty="0" smtClean="0">
                <a:latin typeface="Times New Roman" pitchFamily="18" charset="0"/>
              </a:rPr>
              <a:t> کم می کند.</a:t>
            </a:r>
          </a:p>
          <a:p>
            <a:pPr algn="just"/>
            <a:r>
              <a:rPr lang="fa-IR" kern="0" dirty="0" smtClean="0">
                <a:latin typeface="Times New Roman" pitchFamily="18" charset="0"/>
              </a:rPr>
              <a:t>اگر تولید کننده قادر باشد جلوتر از مصرف کننده بماند (وضع متداول)، در این صورت مصرف کننده به ندرت روی راهنمای </a:t>
            </a:r>
            <a:r>
              <a:rPr lang="en-US" kern="0" dirty="0" smtClean="0">
                <a:latin typeface="Times New Roman" pitchFamily="18" charset="0"/>
              </a:rPr>
              <a:t>delay</a:t>
            </a:r>
            <a:r>
              <a:rPr lang="fa-IR" kern="0" dirty="0" smtClean="0">
                <a:latin typeface="Times New Roman" pitchFamily="18" charset="0"/>
              </a:rPr>
              <a:t> مسدود می ماند. چون </a:t>
            </a:r>
            <a:r>
              <a:rPr lang="en-US" kern="0" dirty="0" smtClean="0">
                <a:latin typeface="Times New Roman" pitchFamily="18" charset="0"/>
              </a:rPr>
              <a:t>n</a:t>
            </a:r>
            <a:r>
              <a:rPr lang="fa-IR" kern="0" dirty="0" smtClean="0">
                <a:latin typeface="Times New Roman" pitchFamily="18" charset="0"/>
              </a:rPr>
              <a:t> معمولاً مثبت خواهد بود.</a:t>
            </a:r>
            <a:endParaRPr lang="en-US" kern="0" dirty="0">
              <a:latin typeface="Times New Roman" pitchFamily="18" charset="0"/>
            </a:endParaRPr>
          </a:p>
          <a:p>
            <a:pPr algn="just"/>
            <a:endParaRPr lang="en-US" dirty="0"/>
          </a:p>
        </p:txBody>
      </p:sp>
    </p:spTree>
    <p:extLst>
      <p:ext uri="{BB962C8B-B14F-4D97-AF65-F5344CB8AC3E}">
        <p14:creationId xmlns:p14="http://schemas.microsoft.com/office/powerpoint/2010/main" val="22359388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Slide Number Placeholder 4"/>
          <p:cNvSpPr>
            <a:spLocks noGrp="1"/>
          </p:cNvSpPr>
          <p:nvPr>
            <p:ph type="sldNum" sz="quarter" idx="4294967295"/>
          </p:nvPr>
        </p:nvSpPr>
        <p:spPr>
          <a:xfrm>
            <a:off x="67183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C00EFE59-E435-4B73-AD80-5634DC317F43}" type="slidenum">
              <a:rPr lang="ar-SA" smtClean="0">
                <a:latin typeface="Comic Sans MS" pitchFamily="66" charset="0"/>
              </a:rPr>
              <a:pPr eaLnBrk="1" hangingPunct="1"/>
              <a:t>58</a:t>
            </a:fld>
            <a:endParaRPr lang="en-US" smtClean="0">
              <a:latin typeface="Comic Sans MS" pitchFamily="66" charset="0"/>
            </a:endParaRPr>
          </a:p>
        </p:txBody>
      </p:sp>
      <p:sp>
        <p:nvSpPr>
          <p:cNvPr id="6" name="Content Placeholder 2"/>
          <p:cNvSpPr txBox="1">
            <a:spLocks/>
          </p:cNvSpPr>
          <p:nvPr/>
        </p:nvSpPr>
        <p:spPr bwMode="auto">
          <a:xfrm>
            <a:off x="152400" y="1447800"/>
            <a:ext cx="2667000" cy="4648200"/>
          </a:xfrm>
          <a:prstGeom prst="rect">
            <a:avLst/>
          </a:prstGeom>
          <a:noFill/>
          <a:ln w="9525">
            <a:solidFill>
              <a:schemeClr val="tx1"/>
            </a:solidFill>
            <a:miter lim="800000"/>
            <a:headEnd/>
            <a:tailEnd/>
          </a:ln>
        </p:spPr>
        <p:txBody>
          <a:bodyPr/>
          <a:lstStyle/>
          <a:p>
            <a:pPr marL="342900" indent="-342900" eaLnBrk="0" hangingPunct="0">
              <a:spcBef>
                <a:spcPct val="20000"/>
              </a:spcBef>
              <a:defRPr/>
            </a:pPr>
            <a:r>
              <a:rPr lang="en-US" b="1" kern="0" dirty="0">
                <a:latin typeface="Times New Roman" pitchFamily="18" charset="0"/>
                <a:cs typeface="Times New Roman" pitchFamily="18" charset="0"/>
              </a:rPr>
              <a:t>void consumer()</a:t>
            </a:r>
          </a:p>
          <a:p>
            <a:pPr marL="342900" indent="-342900" eaLnBrk="0" hangingPunct="0">
              <a:spcBef>
                <a:spcPct val="20000"/>
              </a:spcBef>
              <a:defRPr/>
            </a:pPr>
            <a:r>
              <a:rPr lang="en-US" kern="0" dirty="0">
                <a:latin typeface="Times New Roman" pitchFamily="18" charset="0"/>
                <a:cs typeface="Times New Roman" pitchFamily="18" charset="0"/>
              </a:rPr>
              <a:t>{</a:t>
            </a: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err="1">
                <a:latin typeface="Times New Roman" pitchFamily="18" charset="0"/>
                <a:cs typeface="Times New Roman" pitchFamily="18" charset="0"/>
              </a:rPr>
              <a:t>waitB</a:t>
            </a:r>
            <a:r>
              <a:rPr lang="en-US" kern="0" dirty="0">
                <a:latin typeface="Times New Roman" pitchFamily="18" charset="0"/>
                <a:cs typeface="Times New Roman" pitchFamily="18" charset="0"/>
              </a:rPr>
              <a:t>(delay);</a:t>
            </a:r>
          </a:p>
          <a:p>
            <a:pPr marL="342900" indent="-342900" eaLnBrk="0" hangingPunct="0">
              <a:spcBef>
                <a:spcPct val="20000"/>
              </a:spcBef>
              <a:defRPr/>
            </a:pPr>
            <a:r>
              <a:rPr lang="en-US" b="1" kern="0" dirty="0">
                <a:latin typeface="Times New Roman" pitchFamily="18" charset="0"/>
                <a:cs typeface="Times New Roman" pitchFamily="18" charset="0"/>
              </a:rPr>
              <a:t>   while (true)</a:t>
            </a:r>
          </a:p>
          <a:p>
            <a:pPr marL="342900" indent="-342900" eaLnBrk="0" hangingPunct="0">
              <a:spcBef>
                <a:spcPct val="20000"/>
              </a:spcBef>
              <a:defRPr/>
            </a:pPr>
            <a:r>
              <a:rPr lang="en-US" b="1" kern="0" dirty="0">
                <a:latin typeface="Times New Roman" pitchFamily="18" charset="0"/>
                <a:cs typeface="Times New Roman" pitchFamily="18" charset="0"/>
              </a:rPr>
              <a:t>   {</a:t>
            </a: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err="1">
                <a:latin typeface="Times New Roman" pitchFamily="18" charset="0"/>
                <a:cs typeface="Times New Roman" pitchFamily="18" charset="0"/>
              </a:rPr>
              <a:t>waitB</a:t>
            </a:r>
            <a:r>
              <a:rPr lang="en-US" kern="0" dirty="0">
                <a:latin typeface="Times New Roman" pitchFamily="18" charset="0"/>
                <a:cs typeface="Times New Roman" pitchFamily="18" charset="0"/>
              </a:rPr>
              <a:t>(s);</a:t>
            </a: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smtClean="0">
                <a:latin typeface="Times New Roman" pitchFamily="18" charset="0"/>
                <a:cs typeface="Times New Roman" pitchFamily="18" charset="0"/>
              </a:rPr>
              <a:t>take ( );</a:t>
            </a:r>
            <a:endParaRPr lang="en-US"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      n--;</a:t>
            </a: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err="1">
                <a:latin typeface="Times New Roman" pitchFamily="18" charset="0"/>
                <a:cs typeface="Times New Roman" pitchFamily="18" charset="0"/>
              </a:rPr>
              <a:t>signalB</a:t>
            </a:r>
            <a:r>
              <a:rPr lang="en-US" kern="0" dirty="0">
                <a:latin typeface="Times New Roman" pitchFamily="18" charset="0"/>
                <a:cs typeface="Times New Roman" pitchFamily="18" charset="0"/>
              </a:rPr>
              <a:t>(s);</a:t>
            </a: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smtClean="0">
                <a:latin typeface="Times New Roman" pitchFamily="18" charset="0"/>
                <a:cs typeface="Times New Roman" pitchFamily="18" charset="0"/>
              </a:rPr>
              <a:t>consume ( );</a:t>
            </a:r>
            <a:endParaRPr lang="en-US" kern="0" dirty="0">
              <a:latin typeface="Times New Roman" pitchFamily="18" charset="0"/>
              <a:cs typeface="Times New Roman" pitchFamily="18" charset="0"/>
            </a:endParaRPr>
          </a:p>
          <a:p>
            <a:pPr marL="342900" indent="-342900" eaLnBrk="0" hangingPunct="0">
              <a:spcBef>
                <a:spcPct val="20000"/>
              </a:spcBef>
              <a:defRPr/>
            </a:pPr>
            <a:r>
              <a:rPr lang="en-US" b="1" kern="0" dirty="0">
                <a:latin typeface="Times New Roman" pitchFamily="18" charset="0"/>
                <a:cs typeface="Times New Roman" pitchFamily="18" charset="0"/>
              </a:rPr>
              <a:t>      if (</a:t>
            </a:r>
            <a:r>
              <a:rPr lang="en-US" b="1" kern="0" dirty="0" smtClean="0">
                <a:latin typeface="Times New Roman" pitchFamily="18" charset="0"/>
                <a:cs typeface="Times New Roman" pitchFamily="18" charset="0"/>
              </a:rPr>
              <a:t>n = = 0</a:t>
            </a:r>
            <a:r>
              <a:rPr lang="en-US" b="1" kern="0" dirty="0">
                <a:latin typeface="Times New Roman" pitchFamily="18" charset="0"/>
                <a:cs typeface="Times New Roman" pitchFamily="18" charset="0"/>
              </a:rPr>
              <a:t>) </a:t>
            </a:r>
            <a:r>
              <a:rPr lang="en-US" b="1" kern="0" dirty="0" err="1">
                <a:latin typeface="Times New Roman" pitchFamily="18" charset="0"/>
                <a:cs typeface="Times New Roman" pitchFamily="18" charset="0"/>
              </a:rPr>
              <a:t>waitB</a:t>
            </a:r>
            <a:r>
              <a:rPr lang="en-US" b="1" kern="0" dirty="0">
                <a:latin typeface="Times New Roman" pitchFamily="18" charset="0"/>
                <a:cs typeface="Times New Roman" pitchFamily="18" charset="0"/>
              </a:rPr>
              <a:t>(delay);</a:t>
            </a:r>
          </a:p>
          <a:p>
            <a:pPr marL="342900" indent="-342900" eaLnBrk="0" hangingPunct="0">
              <a:spcBef>
                <a:spcPct val="20000"/>
              </a:spcBef>
              <a:defRPr/>
            </a:pPr>
            <a:r>
              <a:rPr lang="en-US" kern="0" dirty="0">
                <a:latin typeface="Times New Roman" pitchFamily="18" charset="0"/>
                <a:cs typeface="Times New Roman" pitchFamily="18" charset="0"/>
              </a:rPr>
              <a:t>    }</a:t>
            </a:r>
          </a:p>
          <a:p>
            <a:pPr marL="342900" indent="-342900" eaLnBrk="0" hangingPunct="0">
              <a:spcBef>
                <a:spcPct val="20000"/>
              </a:spcBef>
              <a:defRPr/>
            </a:pPr>
            <a:r>
              <a:rPr lang="en-US" kern="0" dirty="0">
                <a:latin typeface="Times New Roman" pitchFamily="18" charset="0"/>
                <a:cs typeface="Times New Roman" pitchFamily="18" charset="0"/>
              </a:rPr>
              <a:t>}</a:t>
            </a:r>
          </a:p>
        </p:txBody>
      </p:sp>
      <p:sp>
        <p:nvSpPr>
          <p:cNvPr id="48134" name="Rectangle 2"/>
          <p:cNvSpPr>
            <a:spLocks noGrp="1" noChangeArrowheads="1"/>
          </p:cNvSpPr>
          <p:nvPr>
            <p:ph type="title"/>
          </p:nvPr>
        </p:nvSpPr>
        <p:spPr>
          <a:xfrm>
            <a:off x="762000" y="381000"/>
            <a:ext cx="7543800" cy="838200"/>
          </a:xfrm>
        </p:spPr>
        <p:txBody>
          <a:bodyPr/>
          <a:lstStyle/>
          <a:p>
            <a:pPr eaLnBrk="1" hangingPunct="1">
              <a:defRPr/>
            </a:pPr>
            <a:r>
              <a:rPr kumimoji="1" lang="fa-IR" sz="3200" kern="1200" dirty="0">
                <a:solidFill>
                  <a:schemeClr val="tx1"/>
                </a:solidFill>
                <a:latin typeface="Times New Roman" pitchFamily="18" charset="0"/>
                <a:ea typeface="PMingLiU" pitchFamily="18" charset="-120"/>
                <a:cs typeface="B Nazanin" pitchFamily="2" charset="-78"/>
              </a:rPr>
              <a:t>مساله توليدکننده و مصرف کننده</a:t>
            </a:r>
            <a:r>
              <a:rPr kumimoji="1" lang="fa-IR" sz="3200" kern="1200" dirty="0">
                <a:solidFill>
                  <a:schemeClr val="accent1"/>
                </a:solidFill>
                <a:latin typeface="Times New Roman" pitchFamily="18" charset="0"/>
                <a:ea typeface="PMingLiU" pitchFamily="18" charset="-120"/>
                <a:cs typeface="B Nazanin" pitchFamily="2" charset="-78"/>
              </a:rPr>
              <a:t> (راه حل </a:t>
            </a:r>
            <a:r>
              <a:rPr kumimoji="1" lang="fa-IR" sz="3200" kern="1200" dirty="0" smtClean="0">
                <a:solidFill>
                  <a:schemeClr val="accent1"/>
                </a:solidFill>
                <a:latin typeface="Times New Roman" pitchFamily="18" charset="0"/>
                <a:ea typeface="PMingLiU" pitchFamily="18" charset="-120"/>
                <a:cs typeface="B Nazanin" pitchFamily="2" charset="-78"/>
              </a:rPr>
              <a:t>ناقص)</a:t>
            </a:r>
            <a:r>
              <a:rPr kumimoji="1" lang="fa-IR" sz="3200" kern="1200" dirty="0" smtClean="0">
                <a:solidFill>
                  <a:schemeClr val="tx1"/>
                </a:solidFill>
                <a:latin typeface="Times New Roman" pitchFamily="18" charset="0"/>
                <a:ea typeface="PMingLiU" pitchFamily="18" charset="-120"/>
                <a:cs typeface="B Nazanin" pitchFamily="2" charset="-78"/>
              </a:rPr>
              <a:t>:</a:t>
            </a:r>
            <a:endParaRPr kumimoji="1" lang="en-US" sz="3200" kern="1200" dirty="0">
              <a:solidFill>
                <a:schemeClr val="tx1"/>
              </a:solidFill>
              <a:latin typeface="Times New Roman" pitchFamily="18" charset="0"/>
              <a:ea typeface="PMingLiU" pitchFamily="18" charset="-120"/>
              <a:cs typeface="B Nazanin" pitchFamily="2" charset="-78"/>
            </a:endParaRPr>
          </a:p>
        </p:txBody>
      </p:sp>
      <p:sp>
        <p:nvSpPr>
          <p:cNvPr id="2" name="Content Placeholder 1"/>
          <p:cNvSpPr>
            <a:spLocks noGrp="1"/>
          </p:cNvSpPr>
          <p:nvPr>
            <p:ph idx="1"/>
          </p:nvPr>
        </p:nvSpPr>
        <p:spPr>
          <a:xfrm>
            <a:off x="3200400" y="2057400"/>
            <a:ext cx="5181600" cy="3352800"/>
          </a:xfrm>
        </p:spPr>
        <p:txBody>
          <a:bodyPr/>
          <a:lstStyle/>
          <a:p>
            <a:pPr marL="0" indent="0" algn="just">
              <a:buNone/>
            </a:pPr>
            <a:r>
              <a:rPr lang="fa-IR" b="1" u="sng" dirty="0" smtClean="0"/>
              <a:t>عیب:</a:t>
            </a:r>
          </a:p>
          <a:p>
            <a:pPr marL="320040" lvl="1" indent="0" algn="just">
              <a:buNone/>
            </a:pPr>
            <a:r>
              <a:rPr lang="fa-IR" kern="0" dirty="0" smtClean="0">
                <a:latin typeface="Times New Roman" pitchFamily="18" charset="0"/>
              </a:rPr>
              <a:t>وقتی مصرف کننده میانگیر را تمام کرد، نیاز به مقدار دهی مجدد راهنمای </a:t>
            </a:r>
            <a:r>
              <a:rPr lang="en-US" kern="0" dirty="0" smtClean="0">
                <a:latin typeface="Times New Roman" pitchFamily="18" charset="0"/>
              </a:rPr>
              <a:t>delay</a:t>
            </a:r>
            <a:r>
              <a:rPr lang="fa-IR" kern="0" dirty="0" smtClean="0">
                <a:latin typeface="Times New Roman" pitchFamily="18" charset="0"/>
              </a:rPr>
              <a:t> دارد. تا مجبور باشد تا زمان گذاشتن اقلام دیگر در میانگیر صبر نماید. این همان هدف دستور زیر </a:t>
            </a:r>
            <a:r>
              <a:rPr lang="fa-IR" kern="0" dirty="0">
                <a:latin typeface="Times New Roman" pitchFamily="18" charset="0"/>
              </a:rPr>
              <a:t>می باشد</a:t>
            </a:r>
            <a:r>
              <a:rPr lang="fa-IR" kern="0" dirty="0" smtClean="0">
                <a:latin typeface="Times New Roman" pitchFamily="18" charset="0"/>
              </a:rPr>
              <a:t>.</a:t>
            </a:r>
          </a:p>
          <a:p>
            <a:pPr marL="320040" lvl="1" indent="0" algn="just">
              <a:buNone/>
            </a:pPr>
            <a:endParaRPr lang="en-US" kern="0" dirty="0">
              <a:latin typeface="Times New Roman" pitchFamily="18" charset="0"/>
            </a:endParaRPr>
          </a:p>
          <a:p>
            <a:pPr marL="0" indent="0" algn="just" rtl="0">
              <a:buNone/>
            </a:pPr>
            <a:r>
              <a:rPr lang="fa-IR" kern="0" dirty="0" smtClean="0">
                <a:latin typeface="Times New Roman" pitchFamily="18" charset="0"/>
              </a:rPr>
              <a:t>  </a:t>
            </a:r>
            <a:r>
              <a:rPr lang="en-US" kern="0" dirty="0" smtClean="0">
                <a:latin typeface="Times New Roman" pitchFamily="18" charset="0"/>
              </a:rPr>
              <a:t> </a:t>
            </a:r>
            <a:r>
              <a:rPr lang="en-US" kern="0" dirty="0">
                <a:latin typeface="Times New Roman" pitchFamily="18" charset="0"/>
              </a:rPr>
              <a:t>if (n = = 0) </a:t>
            </a:r>
            <a:r>
              <a:rPr lang="en-US" kern="0" dirty="0" err="1">
                <a:latin typeface="Times New Roman" pitchFamily="18" charset="0"/>
              </a:rPr>
              <a:t>waitB</a:t>
            </a:r>
            <a:r>
              <a:rPr lang="en-US" kern="0" dirty="0">
                <a:latin typeface="Times New Roman" pitchFamily="18" charset="0"/>
              </a:rPr>
              <a:t>(delay</a:t>
            </a:r>
            <a:r>
              <a:rPr lang="en-US" kern="0" dirty="0" smtClean="0">
                <a:latin typeface="Times New Roman" pitchFamily="18" charset="0"/>
              </a:rPr>
              <a:t>);</a:t>
            </a:r>
            <a:r>
              <a:rPr lang="fa-IR" kern="0" dirty="0" smtClean="0">
                <a:latin typeface="Times New Roman" pitchFamily="18" charset="0"/>
              </a:rPr>
              <a:t> </a:t>
            </a:r>
            <a:endParaRPr lang="en-US" dirty="0"/>
          </a:p>
        </p:txBody>
      </p:sp>
    </p:spTree>
    <p:extLst>
      <p:ext uri="{BB962C8B-B14F-4D97-AF65-F5344CB8AC3E}">
        <p14:creationId xmlns:p14="http://schemas.microsoft.com/office/powerpoint/2010/main" val="13956196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1000"/>
                                        <p:tgtEl>
                                          <p:spTgt spid="2">
                                            <p:txEl>
                                              <p:pRg st="3" end="3"/>
                                            </p:txEl>
                                          </p:spTgt>
                                        </p:tgtEl>
                                      </p:cBhvr>
                                    </p:animEffect>
                                    <p:anim calcmode="lin" valueType="num">
                                      <p:cBhvr>
                                        <p:cTn id="20"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7620000" y="5943600"/>
            <a:ext cx="805543" cy="4572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156" name="Rectangle 2"/>
          <p:cNvSpPr>
            <a:spLocks noGrp="1" noChangeArrowheads="1"/>
          </p:cNvSpPr>
          <p:nvPr>
            <p:ph type="title"/>
          </p:nvPr>
        </p:nvSpPr>
        <p:spPr>
          <a:xfrm>
            <a:off x="7710490" y="0"/>
            <a:ext cx="1262743" cy="838200"/>
          </a:xfrm>
          <a:solidFill>
            <a:schemeClr val="bg1"/>
          </a:solidFill>
        </p:spPr>
        <p:txBody>
          <a:bodyPr/>
          <a:lstStyle/>
          <a:p>
            <a:pPr algn="ctr" eaLnBrk="1" hangingPunct="1">
              <a:defRPr/>
            </a:pPr>
            <a:r>
              <a:rPr kumimoji="1" lang="fa-IR" sz="2000" kern="1200" dirty="0">
                <a:solidFill>
                  <a:schemeClr val="tx1"/>
                </a:solidFill>
                <a:latin typeface="Times New Roman" pitchFamily="18" charset="0"/>
                <a:ea typeface="PMingLiU" pitchFamily="18" charset="-120"/>
                <a:cs typeface="B Nazanin" pitchFamily="2" charset="-78"/>
              </a:rPr>
              <a:t>يک سناريو ممکن:</a:t>
            </a:r>
            <a:endParaRPr kumimoji="1" lang="en-US" sz="2000" kern="1200" dirty="0">
              <a:solidFill>
                <a:schemeClr val="tx1"/>
              </a:solidFill>
              <a:latin typeface="Times New Roman" pitchFamily="18" charset="0"/>
              <a:ea typeface="PMingLiU" pitchFamily="18" charset="-120"/>
              <a:cs typeface="B Nazanin"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608162569"/>
              </p:ext>
            </p:extLst>
          </p:nvPr>
        </p:nvGraphicFramePr>
        <p:xfrm>
          <a:off x="15240" y="0"/>
          <a:ext cx="7680960" cy="6797040"/>
        </p:xfrm>
        <a:graphic>
          <a:graphicData uri="http://schemas.openxmlformats.org/drawingml/2006/table">
            <a:tbl>
              <a:tblPr firstRow="1" bandRow="1">
                <a:effectLst>
                  <a:innerShdw blurRad="114300">
                    <a:prstClr val="black"/>
                  </a:innerShdw>
                </a:effectLst>
                <a:tableStyleId>{5C22544A-7EE6-4342-B048-85BDC9FD1C3A}</a:tableStyleId>
              </a:tblPr>
              <a:tblGrid>
                <a:gridCol w="838200"/>
                <a:gridCol w="685800"/>
                <a:gridCol w="609600"/>
                <a:gridCol w="2514600"/>
                <a:gridCol w="2362200"/>
                <a:gridCol w="670560"/>
              </a:tblGrid>
              <a:tr h="274320">
                <a:tc>
                  <a:txBody>
                    <a:bodyPr/>
                    <a:lstStyle/>
                    <a:p>
                      <a:pPr algn="ctr"/>
                      <a:r>
                        <a:rPr lang="en-US" sz="2000" dirty="0" smtClean="0">
                          <a:solidFill>
                            <a:schemeClr val="tx1"/>
                          </a:solidFill>
                          <a:cs typeface="B Nazanin" pitchFamily="2" charset="-78"/>
                        </a:rPr>
                        <a:t>Delay</a:t>
                      </a:r>
                      <a:endParaRPr lang="en-US" sz="20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2000" dirty="0" smtClean="0">
                          <a:solidFill>
                            <a:schemeClr val="tx1"/>
                          </a:solidFill>
                          <a:cs typeface="B Nazanin" pitchFamily="2" charset="-78"/>
                        </a:rPr>
                        <a:t>n</a:t>
                      </a:r>
                      <a:endParaRPr lang="en-US" sz="20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2000" dirty="0" smtClean="0">
                          <a:solidFill>
                            <a:schemeClr val="tx1"/>
                          </a:solidFill>
                          <a:cs typeface="B Nazanin" pitchFamily="2" charset="-78"/>
                        </a:rPr>
                        <a:t>s</a:t>
                      </a:r>
                      <a:endParaRPr lang="en-US" sz="20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fa-IR" sz="2000" dirty="0" smtClean="0">
                          <a:solidFill>
                            <a:schemeClr val="tx1"/>
                          </a:solidFill>
                          <a:cs typeface="B Nazanin" pitchFamily="2" charset="-78"/>
                        </a:rPr>
                        <a:t>مصرف کننده</a:t>
                      </a:r>
                      <a:endParaRPr lang="en-US" sz="20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fa-IR" sz="2000" dirty="0" smtClean="0">
                          <a:solidFill>
                            <a:schemeClr val="tx1"/>
                          </a:solidFill>
                          <a:cs typeface="B Nazanin" pitchFamily="2" charset="-78"/>
                        </a:rPr>
                        <a:t>تولیدکننده</a:t>
                      </a:r>
                      <a:endParaRPr lang="en-US" sz="20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fa-IR" sz="2000" dirty="0" smtClean="0">
                          <a:solidFill>
                            <a:schemeClr val="tx1"/>
                          </a:solidFill>
                          <a:cs typeface="B Nazanin" pitchFamily="2" charset="-78"/>
                        </a:rPr>
                        <a:t>ردیف</a:t>
                      </a:r>
                      <a:endParaRPr lang="en-US" sz="20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274320">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1</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err="1" smtClean="0">
                          <a:solidFill>
                            <a:schemeClr val="tx1"/>
                          </a:solidFill>
                          <a:cs typeface="B Nazanin" pitchFamily="2" charset="-78"/>
                        </a:rPr>
                        <a:t>waitB</a:t>
                      </a:r>
                      <a:r>
                        <a:rPr lang="en-US" sz="1400" dirty="0" smtClean="0">
                          <a:solidFill>
                            <a:schemeClr val="tx1"/>
                          </a:solidFill>
                          <a:cs typeface="B Nazanin" pitchFamily="2" charset="-78"/>
                        </a:rPr>
                        <a:t>(s);</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2</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b="1" dirty="0" smtClean="0">
                          <a:solidFill>
                            <a:schemeClr val="tx1"/>
                          </a:solidFill>
                          <a:cs typeface="B Nazanin" pitchFamily="2" charset="-78"/>
                        </a:rPr>
                        <a:t>n++;</a:t>
                      </a:r>
                      <a:endParaRPr lang="en-US" sz="1400" b="1"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w="50800" prst="hardEdge"/>
                      <a:lightRig rig="flood" dir="t"/>
                    </a:cell3D>
                    <a:solidFill>
                      <a:schemeClr val="bg2">
                        <a:lumMod val="95000"/>
                      </a:schemeClr>
                    </a:solidFill>
                  </a:tcPr>
                </a:tc>
                <a:tc>
                  <a:txBody>
                    <a:bodyPr/>
                    <a:lstStyle/>
                    <a:p>
                      <a:pPr algn="ctr"/>
                      <a:r>
                        <a:rPr lang="en-US" sz="1200" dirty="0" smtClean="0">
                          <a:solidFill>
                            <a:schemeClr val="tx1"/>
                          </a:solidFill>
                          <a:cs typeface="B Nazanin" pitchFamily="2" charset="-78"/>
                        </a:rPr>
                        <a:t>3</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b="1" dirty="0" smtClean="0">
                          <a:latin typeface="Times New Roman" pitchFamily="18" charset="0"/>
                          <a:cs typeface="Times New Roman" pitchFamily="18" charset="0"/>
                        </a:rPr>
                        <a:t> if (n = = 1)   </a:t>
                      </a:r>
                      <a:r>
                        <a:rPr lang="en-US" sz="1400" b="1" dirty="0" err="1" smtClean="0">
                          <a:latin typeface="Times New Roman" pitchFamily="18" charset="0"/>
                          <a:cs typeface="Times New Roman" pitchFamily="18" charset="0"/>
                        </a:rPr>
                        <a:t>signalB</a:t>
                      </a:r>
                      <a:r>
                        <a:rPr lang="en-US" sz="1400" b="1" dirty="0" smtClean="0">
                          <a:latin typeface="Times New Roman" pitchFamily="18" charset="0"/>
                          <a:cs typeface="Times New Roman" pitchFamily="18" charset="0"/>
                        </a:rPr>
                        <a:t>(delay);</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w="50800" prst="hardEdge"/>
                      <a:lightRig rig="flood" dir="t"/>
                    </a:cell3D>
                    <a:solidFill>
                      <a:schemeClr val="bg2">
                        <a:lumMod val="95000"/>
                      </a:schemeClr>
                    </a:solidFill>
                  </a:tcPr>
                </a:tc>
                <a:tc>
                  <a:txBody>
                    <a:bodyPr/>
                    <a:lstStyle/>
                    <a:p>
                      <a:pPr algn="ctr"/>
                      <a:r>
                        <a:rPr lang="en-US" sz="1200" dirty="0" smtClean="0">
                          <a:solidFill>
                            <a:schemeClr val="tx1"/>
                          </a:solidFill>
                          <a:cs typeface="B Nazanin" pitchFamily="2" charset="-78"/>
                        </a:rPr>
                        <a:t>4</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kern="0" dirty="0" smtClean="0">
                          <a:latin typeface="Times New Roman" pitchFamily="18" charset="0"/>
                          <a:cs typeface="Times New Roman" pitchFamily="18" charset="0"/>
                        </a:rPr>
                        <a:t> </a:t>
                      </a:r>
                      <a:r>
                        <a:rPr lang="en-US" sz="1400" kern="0" dirty="0" err="1" smtClean="0">
                          <a:latin typeface="Times New Roman" pitchFamily="18" charset="0"/>
                          <a:cs typeface="Times New Roman" pitchFamily="18" charset="0"/>
                        </a:rPr>
                        <a:t>signalB</a:t>
                      </a:r>
                      <a:r>
                        <a:rPr lang="en-US" sz="1400" kern="0" dirty="0" smtClean="0">
                          <a:latin typeface="Times New Roman" pitchFamily="18" charset="0"/>
                          <a:cs typeface="Times New Roman" pitchFamily="18" charset="0"/>
                        </a:rPr>
                        <a:t>(s);</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5</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kern="0" dirty="0" smtClean="0">
                          <a:latin typeface="Times New Roman" pitchFamily="18" charset="0"/>
                          <a:cs typeface="Times New Roman" pitchFamily="18" charset="0"/>
                        </a:rPr>
                        <a:t> </a:t>
                      </a:r>
                      <a:r>
                        <a:rPr lang="en-US" sz="1400" kern="0" dirty="0" err="1" smtClean="0">
                          <a:latin typeface="Times New Roman" pitchFamily="18" charset="0"/>
                          <a:cs typeface="Times New Roman" pitchFamily="18" charset="0"/>
                        </a:rPr>
                        <a:t>waitB</a:t>
                      </a:r>
                      <a:r>
                        <a:rPr lang="en-US" sz="1400" kern="0" dirty="0" smtClean="0">
                          <a:latin typeface="Times New Roman" pitchFamily="18" charset="0"/>
                          <a:cs typeface="Times New Roman" pitchFamily="18" charset="0"/>
                        </a:rPr>
                        <a:t>(delay);</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6</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kern="0" dirty="0" smtClean="0">
                          <a:latin typeface="Times New Roman" pitchFamily="18" charset="0"/>
                          <a:cs typeface="Times New Roman" pitchFamily="18" charset="0"/>
                        </a:rPr>
                        <a:t> </a:t>
                      </a:r>
                      <a:r>
                        <a:rPr lang="en-US" sz="1400" kern="0" dirty="0" err="1" smtClean="0">
                          <a:latin typeface="Times New Roman" pitchFamily="18" charset="0"/>
                          <a:cs typeface="Times New Roman" pitchFamily="18" charset="0"/>
                        </a:rPr>
                        <a:t>waitB</a:t>
                      </a:r>
                      <a:r>
                        <a:rPr lang="en-US" sz="1400" kern="0" dirty="0" smtClean="0">
                          <a:latin typeface="Times New Roman" pitchFamily="18" charset="0"/>
                          <a:cs typeface="Times New Roman" pitchFamily="18" charset="0"/>
                        </a:rPr>
                        <a:t>(s);</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7</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342900" indent="-342900" algn="ctr" eaLnBrk="0" hangingPunct="0">
                        <a:spcBef>
                          <a:spcPct val="20000"/>
                        </a:spcBef>
                        <a:defRPr/>
                      </a:pPr>
                      <a:r>
                        <a:rPr lang="en-US" sz="1400" b="1" kern="0" dirty="0" smtClean="0">
                          <a:latin typeface="Times New Roman" pitchFamily="18" charset="0"/>
                          <a:cs typeface="Times New Roman" pitchFamily="18" charset="0"/>
                        </a:rPr>
                        <a:t> 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w="50800" prst="hardEdge"/>
                      <a:lightRig rig="flood" dir="t"/>
                    </a:cell3D>
                    <a:solidFill>
                      <a:schemeClr val="bg2">
                        <a:lumMod val="95000"/>
                      </a:schemeClr>
                    </a:solidFill>
                  </a:tcPr>
                </a:tc>
                <a:tc>
                  <a:txBody>
                    <a:bodyPr/>
                    <a:lstStyle/>
                    <a:p>
                      <a:pPr algn="ct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8</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kern="0" dirty="0" err="1" smtClean="0">
                          <a:latin typeface="Times New Roman" pitchFamily="18" charset="0"/>
                          <a:cs typeface="Times New Roman" pitchFamily="18" charset="0"/>
                        </a:rPr>
                        <a:t>signalB</a:t>
                      </a:r>
                      <a:r>
                        <a:rPr lang="en-US" sz="1400" kern="0" dirty="0" smtClean="0">
                          <a:latin typeface="Times New Roman" pitchFamily="18" charset="0"/>
                          <a:cs typeface="Times New Roman" pitchFamily="18" charset="0"/>
                        </a:rPr>
                        <a:t>(s);</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9</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err="1" smtClean="0">
                          <a:solidFill>
                            <a:schemeClr val="tx1"/>
                          </a:solidFill>
                          <a:cs typeface="B Nazanin" pitchFamily="2" charset="-78"/>
                        </a:rPr>
                        <a:t>waitB</a:t>
                      </a:r>
                      <a:r>
                        <a:rPr lang="en-US" sz="1400" dirty="0" smtClean="0">
                          <a:solidFill>
                            <a:schemeClr val="tx1"/>
                          </a:solidFill>
                          <a:cs typeface="B Nazanin" pitchFamily="2" charset="-78"/>
                        </a:rPr>
                        <a: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10</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b="1" dirty="0" smtClean="0">
                          <a:solidFill>
                            <a:schemeClr val="tx1"/>
                          </a:solidFill>
                          <a:cs typeface="B Nazanin" pitchFamily="2" charset="-78"/>
                        </a:rPr>
                        <a:t>n++;</a:t>
                      </a:r>
                      <a:endParaRPr lang="en-US" sz="1400" b="1"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w="50800" prst="hardEdge"/>
                      <a:lightRig rig="flood" dir="t"/>
                    </a:cell3D>
                    <a:solidFill>
                      <a:schemeClr val="bg2">
                        <a:lumMod val="95000"/>
                      </a:schemeClr>
                    </a:solidFill>
                  </a:tcPr>
                </a:tc>
                <a:tc>
                  <a:txBody>
                    <a:bodyPr/>
                    <a:lstStyle/>
                    <a:p>
                      <a:pPr algn="ctr"/>
                      <a:r>
                        <a:rPr lang="en-US" sz="1200" dirty="0" smtClean="0">
                          <a:solidFill>
                            <a:schemeClr val="tx1"/>
                          </a:solidFill>
                          <a:cs typeface="B Nazanin" pitchFamily="2" charset="-78"/>
                        </a:rPr>
                        <a:t>11</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b="1" dirty="0" smtClean="0">
                          <a:latin typeface="Times New Roman" pitchFamily="18" charset="0"/>
                          <a:cs typeface="Times New Roman" pitchFamily="18" charset="0"/>
                        </a:rPr>
                        <a:t> if (n = = 1)   </a:t>
                      </a:r>
                      <a:r>
                        <a:rPr lang="en-US" sz="1400" b="1" dirty="0" err="1" smtClean="0">
                          <a:latin typeface="Times New Roman" pitchFamily="18" charset="0"/>
                          <a:cs typeface="Times New Roman" pitchFamily="18" charset="0"/>
                        </a:rPr>
                        <a:t>signalB</a:t>
                      </a:r>
                      <a:r>
                        <a:rPr lang="en-US" sz="1400" b="1" dirty="0" smtClean="0">
                          <a:latin typeface="Times New Roman" pitchFamily="18" charset="0"/>
                          <a:cs typeface="Times New Roman" pitchFamily="18" charset="0"/>
                        </a:rPr>
                        <a:t>(delay);</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w="50800" prst="hardEdge"/>
                      <a:lightRig rig="flood" dir="t"/>
                    </a:cell3D>
                    <a:solidFill>
                      <a:schemeClr val="bg2">
                        <a:lumMod val="95000"/>
                      </a:schemeClr>
                    </a:solidFill>
                  </a:tcPr>
                </a:tc>
                <a:tc>
                  <a:txBody>
                    <a:bodyPr/>
                    <a:lstStyle/>
                    <a:p>
                      <a:pPr algn="ctr"/>
                      <a:r>
                        <a:rPr lang="en-US" sz="1200" dirty="0" smtClean="0">
                          <a:solidFill>
                            <a:schemeClr val="tx1"/>
                          </a:solidFill>
                          <a:cs typeface="B Nazanin" pitchFamily="2" charset="-78"/>
                        </a:rPr>
                        <a:t>12</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kern="0" dirty="0" smtClean="0">
                          <a:latin typeface="Times New Roman" pitchFamily="18" charset="0"/>
                          <a:cs typeface="Times New Roman" pitchFamily="18" charset="0"/>
                        </a:rPr>
                        <a:t> </a:t>
                      </a:r>
                      <a:r>
                        <a:rPr lang="en-US" sz="1400" kern="0" dirty="0" err="1" smtClean="0">
                          <a:latin typeface="Times New Roman" pitchFamily="18" charset="0"/>
                          <a:cs typeface="Times New Roman" pitchFamily="18" charset="0"/>
                        </a:rPr>
                        <a:t>signalB</a:t>
                      </a:r>
                      <a:r>
                        <a:rPr lang="en-US" sz="1400" kern="0" dirty="0" smtClean="0">
                          <a:latin typeface="Times New Roman" pitchFamily="18" charset="0"/>
                          <a:cs typeface="Times New Roman" pitchFamily="18" charset="0"/>
                        </a:rPr>
                        <a:t>(s);</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13</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b="1" kern="0" dirty="0" smtClean="0">
                          <a:latin typeface="Times New Roman" pitchFamily="18" charset="0"/>
                          <a:cs typeface="Times New Roman" pitchFamily="18" charset="0"/>
                        </a:rPr>
                        <a:t> if (n = = 0) </a:t>
                      </a:r>
                      <a:r>
                        <a:rPr lang="en-US" sz="1400" b="1" kern="0" dirty="0" err="1" smtClean="0">
                          <a:latin typeface="Times New Roman" pitchFamily="18" charset="0"/>
                          <a:cs typeface="Times New Roman" pitchFamily="18" charset="0"/>
                        </a:rPr>
                        <a:t>waitB</a:t>
                      </a:r>
                      <a:r>
                        <a:rPr lang="en-US" sz="1400" b="1" kern="0" dirty="0" smtClean="0">
                          <a:latin typeface="Times New Roman" pitchFamily="18" charset="0"/>
                          <a:cs typeface="Times New Roman" pitchFamily="18" charset="0"/>
                        </a:rPr>
                        <a:t>(delay);</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14</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kern="0" dirty="0" smtClean="0">
                          <a:latin typeface="Times New Roman" pitchFamily="18" charset="0"/>
                          <a:cs typeface="Times New Roman" pitchFamily="18" charset="0"/>
                        </a:rPr>
                        <a:t> </a:t>
                      </a:r>
                      <a:r>
                        <a:rPr lang="en-US" sz="1400" kern="0" dirty="0" err="1" smtClean="0">
                          <a:latin typeface="Times New Roman" pitchFamily="18" charset="0"/>
                          <a:cs typeface="Times New Roman" pitchFamily="18" charset="0"/>
                        </a:rPr>
                        <a:t>waitB</a:t>
                      </a:r>
                      <a:r>
                        <a:rPr lang="en-US" sz="1400" kern="0" dirty="0" smtClean="0">
                          <a:latin typeface="Times New Roman" pitchFamily="18" charset="0"/>
                          <a:cs typeface="Times New Roman" pitchFamily="18" charset="0"/>
                        </a:rPr>
                        <a:t>(s);</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15</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342900" indent="-342900" algn="ctr" eaLnBrk="0" hangingPunct="0">
                        <a:spcBef>
                          <a:spcPct val="20000"/>
                        </a:spcBef>
                        <a:defRPr/>
                      </a:pPr>
                      <a:r>
                        <a:rPr lang="en-US" sz="1400" b="1" kern="0" dirty="0" smtClean="0">
                          <a:latin typeface="Times New Roman" pitchFamily="18" charset="0"/>
                          <a:cs typeface="Times New Roman" pitchFamily="18" charset="0"/>
                        </a:rPr>
                        <a:t> 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chemeClr val="bg2">
                        <a:lumMod val="95000"/>
                      </a:schemeClr>
                    </a:solidFill>
                  </a:tcPr>
                </a:tc>
                <a:tc>
                  <a:txBody>
                    <a:bodyPr/>
                    <a:lstStyle/>
                    <a:p>
                      <a:pPr algn="ct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16</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kern="0" dirty="0" err="1" smtClean="0">
                          <a:latin typeface="Times New Roman" pitchFamily="18" charset="0"/>
                          <a:cs typeface="Times New Roman" pitchFamily="18" charset="0"/>
                        </a:rPr>
                        <a:t>signalB</a:t>
                      </a:r>
                      <a:r>
                        <a:rPr lang="en-US" sz="1400" kern="0" dirty="0" smtClean="0">
                          <a:latin typeface="Times New Roman" pitchFamily="18" charset="0"/>
                          <a:cs typeface="Times New Roman" pitchFamily="18" charset="0"/>
                        </a:rPr>
                        <a:t>(s);</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17</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b="1" kern="0" dirty="0" smtClean="0">
                          <a:latin typeface="Times New Roman" pitchFamily="18" charset="0"/>
                          <a:cs typeface="Times New Roman" pitchFamily="18" charset="0"/>
                        </a:rPr>
                        <a:t> if (n = = 0) </a:t>
                      </a:r>
                      <a:r>
                        <a:rPr lang="en-US" sz="1400" b="1" kern="0" dirty="0" err="1" smtClean="0">
                          <a:latin typeface="Times New Roman" pitchFamily="18" charset="0"/>
                          <a:cs typeface="Times New Roman" pitchFamily="18" charset="0"/>
                        </a:rPr>
                        <a:t>waitB</a:t>
                      </a:r>
                      <a:r>
                        <a:rPr lang="en-US" sz="1400" b="1" kern="0" dirty="0" smtClean="0">
                          <a:latin typeface="Times New Roman" pitchFamily="18" charset="0"/>
                          <a:cs typeface="Times New Roman" pitchFamily="18" charset="0"/>
                        </a:rPr>
                        <a:t>(delay);</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18</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kern="0" dirty="0" smtClean="0">
                          <a:latin typeface="Times New Roman" pitchFamily="18" charset="0"/>
                          <a:cs typeface="Times New Roman" pitchFamily="18" charset="0"/>
                        </a:rPr>
                        <a:t> </a:t>
                      </a:r>
                      <a:r>
                        <a:rPr lang="en-US" sz="1400" kern="0" dirty="0" err="1" smtClean="0">
                          <a:latin typeface="Times New Roman" pitchFamily="18" charset="0"/>
                          <a:cs typeface="Times New Roman" pitchFamily="18" charset="0"/>
                        </a:rPr>
                        <a:t>waitB</a:t>
                      </a:r>
                      <a:r>
                        <a:rPr lang="en-US" sz="1400" kern="0" dirty="0" smtClean="0">
                          <a:latin typeface="Times New Roman" pitchFamily="18" charset="0"/>
                          <a:cs typeface="Times New Roman" pitchFamily="18" charset="0"/>
                        </a:rPr>
                        <a:t>(s);</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19</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342900" indent="-342900" algn="ctr" eaLnBrk="0" hangingPunct="0">
                        <a:spcBef>
                          <a:spcPct val="20000"/>
                        </a:spcBef>
                        <a:defRPr/>
                      </a:pPr>
                      <a:r>
                        <a:rPr lang="en-US" sz="1400" b="1" kern="0" dirty="0" smtClean="0">
                          <a:solidFill>
                            <a:schemeClr val="dk1"/>
                          </a:solidFill>
                          <a:latin typeface="Times New Roman" pitchFamily="18" charset="0"/>
                          <a:ea typeface="+mn-ea"/>
                          <a:cs typeface="Times New Roman" pitchFamily="18" charset="0"/>
                        </a:rPr>
                        <a:t> 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w="50800" prst="hardEdge"/>
                      <a:lightRig rig="flood" dir="t"/>
                    </a:cell3D>
                    <a:solidFill>
                      <a:schemeClr val="bg2">
                        <a:lumMod val="95000"/>
                      </a:schemeClr>
                    </a:solidFill>
                  </a:tcPr>
                </a:tc>
                <a:tc>
                  <a:txBody>
                    <a:bodyPr/>
                    <a:lstStyle/>
                    <a:p>
                      <a:pPr algn="ct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20</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274320">
                <a:tc>
                  <a:txBody>
                    <a:bodyPr/>
                    <a:lstStyle/>
                    <a:p>
                      <a:pPr algn="ctr"/>
                      <a:r>
                        <a:rPr lang="en-US" sz="1400" dirty="0" smtClean="0">
                          <a:solidFill>
                            <a:schemeClr val="tx1"/>
                          </a:solidFill>
                          <a:cs typeface="B Nazanin" pitchFamily="2" charset="-78"/>
                        </a:rPr>
                        <a:t>0</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dirty="0" smtClean="0">
                          <a:solidFill>
                            <a:schemeClr val="tx1"/>
                          </a:solidFill>
                          <a:cs typeface="B Nazanin" pitchFamily="2" charset="-78"/>
                        </a:rPr>
                        <a:t>1</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400" kern="0" dirty="0" err="1" smtClean="0">
                          <a:latin typeface="Times New Roman" pitchFamily="18" charset="0"/>
                          <a:cs typeface="Times New Roman" pitchFamily="18" charset="0"/>
                        </a:rPr>
                        <a:t>signalB</a:t>
                      </a:r>
                      <a:r>
                        <a:rPr lang="en-US" sz="1400" kern="0" dirty="0" smtClean="0">
                          <a:latin typeface="Times New Roman" pitchFamily="18" charset="0"/>
                          <a:cs typeface="Times New Roman" pitchFamily="18" charset="0"/>
                        </a:rPr>
                        <a:t>(s);</a:t>
                      </a: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endParaRPr lang="en-US" sz="14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1200" dirty="0" smtClean="0">
                          <a:solidFill>
                            <a:schemeClr val="tx1"/>
                          </a:solidFill>
                          <a:cs typeface="B Nazanin" pitchFamily="2" charset="-78"/>
                        </a:rPr>
                        <a:t>21</a:t>
                      </a:r>
                      <a:endParaRPr lang="en-US" sz="120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bl>
          </a:graphicData>
        </a:graphic>
      </p:graphicFrame>
      <p:sp>
        <p:nvSpPr>
          <p:cNvPr id="3" name="TextBox 2"/>
          <p:cNvSpPr txBox="1"/>
          <p:nvPr/>
        </p:nvSpPr>
        <p:spPr>
          <a:xfrm>
            <a:off x="7739743" y="1371600"/>
            <a:ext cx="1371600" cy="1477328"/>
          </a:xfrm>
          <a:prstGeom prst="rect">
            <a:avLst/>
          </a:prstGeom>
          <a:noFill/>
        </p:spPr>
        <p:txBody>
          <a:bodyPr wrap="square" rtlCol="0">
            <a:spAutoFit/>
          </a:bodyPr>
          <a:lstStyle/>
          <a:p>
            <a:pPr algn="ctr" rtl="1"/>
            <a:r>
              <a:rPr lang="fa-IR" dirty="0" smtClean="0">
                <a:cs typeface="B Nazanin" pitchFamily="2" charset="-78"/>
              </a:rPr>
              <a:t>نواحی سایه دار بخش بحرانی است که توسط راهنمای </a:t>
            </a:r>
            <a:r>
              <a:rPr lang="en-US" dirty="0" smtClean="0">
                <a:cs typeface="B Nazanin" pitchFamily="2" charset="-78"/>
              </a:rPr>
              <a:t>s</a:t>
            </a:r>
            <a:r>
              <a:rPr lang="fa-IR" dirty="0" smtClean="0">
                <a:cs typeface="B Nazanin" pitchFamily="2" charset="-78"/>
              </a:rPr>
              <a:t> کنترل می شود.</a:t>
            </a:r>
            <a:endParaRPr lang="en-US" dirty="0">
              <a:cs typeface="B Nazanin" pitchFamily="2" charset="-78"/>
            </a:endParaRPr>
          </a:p>
        </p:txBody>
      </p:sp>
      <p:sp>
        <p:nvSpPr>
          <p:cNvPr id="4" name="Slide Number Placeholder 3"/>
          <p:cNvSpPr>
            <a:spLocks noGrp="1"/>
          </p:cNvSpPr>
          <p:nvPr>
            <p:ph type="sldNum" sz="quarter" idx="12"/>
          </p:nvPr>
        </p:nvSpPr>
        <p:spPr>
          <a:xfrm>
            <a:off x="8382000" y="6477000"/>
            <a:ext cx="762000" cy="365125"/>
          </a:xfrm>
        </p:spPr>
        <p:txBody>
          <a:bodyPr/>
          <a:lstStyle/>
          <a:p>
            <a:fld id="{B6F15528-21DE-4FAA-801E-634DDDAF4B2B}" type="slidenum">
              <a:rPr lang="en-US" smtClean="0"/>
              <a:pPr/>
              <a:t>59</a:t>
            </a:fld>
            <a:endParaRPr lang="en-US" dirty="0"/>
          </a:p>
        </p:txBody>
      </p:sp>
    </p:spTree>
    <p:extLst>
      <p:ext uri="{BB962C8B-B14F-4D97-AF65-F5344CB8AC3E}">
        <p14:creationId xmlns:p14="http://schemas.microsoft.com/office/powerpoint/2010/main" val="370554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يك مثال </a:t>
            </a:r>
            <a:r>
              <a:rPr lang="fa-IR" dirty="0" smtClean="0"/>
              <a:t>ساده</a:t>
            </a:r>
            <a:endParaRPr lang="en-US" dirty="0"/>
          </a:p>
        </p:txBody>
      </p:sp>
      <p:sp>
        <p:nvSpPr>
          <p:cNvPr id="3" name="Content Placeholder 2"/>
          <p:cNvSpPr>
            <a:spLocks noGrp="1"/>
          </p:cNvSpPr>
          <p:nvPr>
            <p:ph idx="1"/>
          </p:nvPr>
        </p:nvSpPr>
        <p:spPr>
          <a:xfrm>
            <a:off x="2286000" y="1676400"/>
            <a:ext cx="6629400" cy="4419600"/>
          </a:xfrm>
        </p:spPr>
        <p:txBody>
          <a:bodyPr>
            <a:normAutofit/>
          </a:bodyPr>
          <a:lstStyle/>
          <a:p>
            <a:pPr marL="0" indent="0" algn="just">
              <a:buNone/>
            </a:pPr>
            <a:r>
              <a:rPr lang="fa-IR" sz="2000" dirty="0"/>
              <a:t>اشتراك حافظه بين فرآيندها براي افزايش كارايي و تعامل نزديكِ بين فرآيندها مناسب است. </a:t>
            </a:r>
            <a:r>
              <a:rPr lang="fa-IR" sz="2000" dirty="0" smtClean="0"/>
              <a:t>اما ممكن </a:t>
            </a:r>
            <a:r>
              <a:rPr lang="fa-IR" sz="2000" dirty="0"/>
              <a:t>است مشكلاتي را به وجود آورد. دنباله زير را درنظر بگيريد:</a:t>
            </a:r>
            <a:endParaRPr lang="en-US" sz="2000" dirty="0"/>
          </a:p>
          <a:p>
            <a:pPr marL="777240" lvl="1" indent="-457200" algn="just">
              <a:lnSpc>
                <a:spcPct val="110000"/>
              </a:lnSpc>
              <a:spcBef>
                <a:spcPct val="50000"/>
              </a:spcBef>
              <a:buSzPct val="92000"/>
              <a:buFont typeface="+mj-lt"/>
              <a:buAutoNum type="arabicParenR"/>
              <a:defRPr/>
            </a:pPr>
            <a:r>
              <a:rPr lang="fa-IR" sz="1800" dirty="0"/>
              <a:t>فرآيند </a:t>
            </a:r>
            <a:r>
              <a:rPr lang="en-US" sz="1600" dirty="0">
                <a:cs typeface="+mn-cs"/>
              </a:rPr>
              <a:t>P1</a:t>
            </a:r>
            <a:r>
              <a:rPr lang="fa-IR" sz="1800" dirty="0"/>
              <a:t> رويه </a:t>
            </a:r>
            <a:r>
              <a:rPr lang="en-US" sz="1600" dirty="0">
                <a:cs typeface="+mn-cs"/>
              </a:rPr>
              <a:t>echo</a:t>
            </a:r>
            <a:r>
              <a:rPr lang="en-US" sz="1800" dirty="0"/>
              <a:t> </a:t>
            </a:r>
            <a:r>
              <a:rPr lang="fa-IR" sz="1800" dirty="0" smtClean="0"/>
              <a:t> را </a:t>
            </a:r>
            <a:r>
              <a:rPr lang="fa-IR" sz="1800" dirty="0"/>
              <a:t>فراخواني مي كند و بلافاصله پس از اجراي تابع </a:t>
            </a:r>
            <a:r>
              <a:rPr lang="en-US" sz="1600" dirty="0" err="1">
                <a:cs typeface="+mn-cs"/>
              </a:rPr>
              <a:t>getchar</a:t>
            </a:r>
            <a:r>
              <a:rPr lang="fa-IR" sz="1800" dirty="0"/>
              <a:t> با وقفه مواجه مي شود. در اين نقطه، آخرين كاركتر ورودي، مثل </a:t>
            </a:r>
            <a:r>
              <a:rPr lang="en-US" sz="1800" dirty="0"/>
              <a:t>x</a:t>
            </a:r>
            <a:r>
              <a:rPr lang="fa-IR" sz="1800" dirty="0"/>
              <a:t> در متغير </a:t>
            </a:r>
            <a:r>
              <a:rPr lang="en-US" sz="1600" dirty="0">
                <a:cs typeface="+mn-cs"/>
              </a:rPr>
              <a:t>chin</a:t>
            </a:r>
            <a:r>
              <a:rPr lang="fa-IR" sz="1800" dirty="0"/>
              <a:t> ذخيره مي شود</a:t>
            </a:r>
            <a:r>
              <a:rPr lang="fa-IR" sz="1800" dirty="0" smtClean="0"/>
              <a:t>.</a:t>
            </a:r>
          </a:p>
          <a:p>
            <a:pPr marL="777240" lvl="1" indent="-457200" algn="just">
              <a:lnSpc>
                <a:spcPct val="110000"/>
              </a:lnSpc>
              <a:spcBef>
                <a:spcPct val="50000"/>
              </a:spcBef>
              <a:buSzPct val="92000"/>
              <a:buFont typeface="+mj-lt"/>
              <a:buAutoNum type="arabicParenR"/>
              <a:defRPr/>
            </a:pPr>
            <a:r>
              <a:rPr lang="fa-IR" sz="1800" dirty="0"/>
              <a:t>فرآيند </a:t>
            </a:r>
            <a:r>
              <a:rPr lang="en-US" sz="1600" dirty="0" smtClean="0"/>
              <a:t>P</a:t>
            </a:r>
            <a:r>
              <a:rPr lang="en-US" sz="1600" dirty="0"/>
              <a:t>2</a:t>
            </a:r>
            <a:r>
              <a:rPr lang="fa-IR" sz="1800" dirty="0" smtClean="0"/>
              <a:t> </a:t>
            </a:r>
            <a:r>
              <a:rPr lang="fa-IR" sz="1800" dirty="0"/>
              <a:t>فعال مي شود و رويه </a:t>
            </a:r>
            <a:r>
              <a:rPr lang="en-US" sz="1600" dirty="0">
                <a:cs typeface="+mn-cs"/>
              </a:rPr>
              <a:t>echo</a:t>
            </a:r>
            <a:r>
              <a:rPr lang="en-US" sz="1800" dirty="0"/>
              <a:t> </a:t>
            </a:r>
            <a:r>
              <a:rPr lang="fa-IR" sz="1800" dirty="0" smtClean="0"/>
              <a:t> را </a:t>
            </a:r>
            <a:r>
              <a:rPr lang="fa-IR" sz="1800" dirty="0"/>
              <a:t>فراخواني مي نمايد كه كاركتري مثل </a:t>
            </a:r>
            <a:r>
              <a:rPr lang="en-US" sz="1800" dirty="0"/>
              <a:t>y</a:t>
            </a:r>
            <a:r>
              <a:rPr lang="fa-IR" sz="1800" dirty="0"/>
              <a:t> را خوانده در صفحه نمايش ظاهر مي كند.</a:t>
            </a:r>
            <a:endParaRPr lang="en-US" sz="1800" dirty="0"/>
          </a:p>
          <a:p>
            <a:pPr marL="777240" lvl="1" indent="-457200" algn="just">
              <a:lnSpc>
                <a:spcPct val="110000"/>
              </a:lnSpc>
              <a:spcBef>
                <a:spcPct val="50000"/>
              </a:spcBef>
              <a:buSzPct val="92000"/>
              <a:buFont typeface="+mj-lt"/>
              <a:buAutoNum type="arabicParenR"/>
              <a:defRPr/>
            </a:pPr>
            <a:r>
              <a:rPr lang="fa-IR" sz="1800" dirty="0"/>
              <a:t>فرآيند </a:t>
            </a:r>
            <a:r>
              <a:rPr lang="en-US" sz="1600" dirty="0">
                <a:cs typeface="+mn-cs"/>
              </a:rPr>
              <a:t>P1</a:t>
            </a:r>
            <a:r>
              <a:rPr lang="fa-IR" sz="1800" dirty="0"/>
              <a:t> از سر گرفته مي شود. در اين زمان، مقدار ديگري به جاي </a:t>
            </a:r>
            <a:r>
              <a:rPr lang="en-US" sz="1600" dirty="0">
                <a:cs typeface="+mn-cs"/>
              </a:rPr>
              <a:t>x</a:t>
            </a:r>
            <a:r>
              <a:rPr lang="fa-IR" sz="1800" dirty="0"/>
              <a:t> در </a:t>
            </a:r>
            <a:r>
              <a:rPr lang="en-US" sz="1600" dirty="0">
                <a:cs typeface="+mn-cs"/>
              </a:rPr>
              <a:t>chin</a:t>
            </a:r>
            <a:r>
              <a:rPr lang="fa-IR" sz="1600" dirty="0">
                <a:cs typeface="+mn-cs"/>
              </a:rPr>
              <a:t> </a:t>
            </a:r>
            <a:r>
              <a:rPr lang="fa-IR" sz="1800" dirty="0"/>
              <a:t>قرار گرفته </a:t>
            </a:r>
            <a:r>
              <a:rPr lang="fa-IR" sz="1800" dirty="0" smtClean="0"/>
              <a:t>است </a:t>
            </a:r>
            <a:r>
              <a:rPr lang="en-US" sz="1800" dirty="0" smtClean="0"/>
              <a:t>(y)</a:t>
            </a:r>
            <a:r>
              <a:rPr lang="fa-IR" sz="1800" dirty="0" smtClean="0"/>
              <a:t> كه </a:t>
            </a:r>
            <a:r>
              <a:rPr lang="fa-IR" sz="1800" dirty="0"/>
              <a:t>در </a:t>
            </a:r>
            <a:r>
              <a:rPr lang="en-US" sz="1600" dirty="0" err="1">
                <a:cs typeface="+mn-cs"/>
              </a:rPr>
              <a:t>chout</a:t>
            </a:r>
            <a:r>
              <a:rPr lang="fa-IR" sz="1800" dirty="0"/>
              <a:t> قرار مي گيرد و در صفحه نمايش چاپ مي شود.</a:t>
            </a:r>
            <a:endParaRPr lang="en-US" sz="1800" dirty="0"/>
          </a:p>
          <a:p>
            <a:pPr marL="0" indent="0" algn="just">
              <a:lnSpc>
                <a:spcPct val="110000"/>
              </a:lnSpc>
              <a:spcBef>
                <a:spcPct val="50000"/>
              </a:spcBef>
              <a:buSzPct val="130000"/>
              <a:buNone/>
              <a:defRPr/>
            </a:pPr>
            <a:r>
              <a:rPr lang="fa-IR" sz="2000" dirty="0"/>
              <a:t>بنابراين، كاركتر اول </a:t>
            </a:r>
            <a:r>
              <a:rPr lang="fa-IR" sz="2000" dirty="0" smtClean="0"/>
              <a:t>از بين مي رود </a:t>
            </a:r>
            <a:r>
              <a:rPr lang="fa-IR" sz="2000" dirty="0"/>
              <a:t>و كاركتر دوم دوبار چاپ مي شود. علت اين مسئله</a:t>
            </a:r>
            <a:r>
              <a:rPr lang="fa-IR" sz="2000" dirty="0" smtClean="0"/>
              <a:t>، متغير </a:t>
            </a:r>
            <a:r>
              <a:rPr lang="fa-IR" sz="2000" dirty="0"/>
              <a:t>عمومي </a:t>
            </a:r>
            <a:r>
              <a:rPr lang="fa-IR" sz="2000" dirty="0" smtClean="0"/>
              <a:t>و مشترك </a:t>
            </a:r>
            <a:r>
              <a:rPr lang="en-US" sz="1600" dirty="0">
                <a:cs typeface="+mn-cs"/>
              </a:rPr>
              <a:t>chin</a:t>
            </a:r>
            <a:r>
              <a:rPr lang="fa-IR" sz="2000" dirty="0"/>
              <a:t> است</a:t>
            </a:r>
            <a:r>
              <a:rPr lang="fa-IR" sz="2000" dirty="0" smtClean="0"/>
              <a:t>.</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a:t>
            </a:fld>
            <a:endParaRPr lang="en-US"/>
          </a:p>
        </p:txBody>
      </p:sp>
      <p:sp>
        <p:nvSpPr>
          <p:cNvPr id="5" name="Text Box 5"/>
          <p:cNvSpPr txBox="1">
            <a:spLocks noChangeArrowheads="1"/>
          </p:cNvSpPr>
          <p:nvPr/>
        </p:nvSpPr>
        <p:spPr bwMode="auto">
          <a:xfrm>
            <a:off x="0" y="2819400"/>
            <a:ext cx="2198914" cy="1754326"/>
          </a:xfrm>
          <a:prstGeom prst="rect">
            <a:avLst/>
          </a:prstGeom>
          <a:solidFill>
            <a:srgbClr val="FFFF99"/>
          </a:solidFill>
          <a:ln>
            <a:noFill/>
          </a:ln>
          <a:effectLst/>
          <a:extLst/>
        </p:spPr>
        <p:txBody>
          <a:bodyPr wrap="square">
            <a:spAutoFit/>
          </a:bodyPr>
          <a:lstStyle/>
          <a:p>
            <a:pPr algn="l">
              <a:defRPr/>
            </a:pPr>
            <a:r>
              <a:rPr lang="en-US" dirty="0" smtClean="0"/>
              <a:t>void </a:t>
            </a:r>
            <a:r>
              <a:rPr lang="en-US" dirty="0"/>
              <a:t>echo </a:t>
            </a:r>
            <a:r>
              <a:rPr lang="en-US" dirty="0" smtClean="0"/>
              <a:t>( )</a:t>
            </a:r>
            <a:endParaRPr lang="en-US" b="1" dirty="0"/>
          </a:p>
          <a:p>
            <a:pPr algn="l">
              <a:defRPr/>
            </a:pPr>
            <a:r>
              <a:rPr lang="en-US" b="1" dirty="0"/>
              <a:t>{</a:t>
            </a:r>
            <a:endParaRPr lang="en-US" dirty="0"/>
          </a:p>
          <a:p>
            <a:pPr algn="l">
              <a:defRPr/>
            </a:pPr>
            <a:r>
              <a:rPr lang="en-US" dirty="0"/>
              <a:t>  chin = </a:t>
            </a:r>
            <a:r>
              <a:rPr lang="en-US" dirty="0" err="1"/>
              <a:t>getchar</a:t>
            </a:r>
            <a:r>
              <a:rPr lang="en-US" dirty="0"/>
              <a:t> </a:t>
            </a:r>
            <a:r>
              <a:rPr lang="en-US" dirty="0" smtClean="0"/>
              <a:t>( ) </a:t>
            </a:r>
            <a:r>
              <a:rPr lang="en-US" dirty="0"/>
              <a:t>;</a:t>
            </a:r>
          </a:p>
          <a:p>
            <a:pPr algn="l">
              <a:defRPr/>
            </a:pPr>
            <a:r>
              <a:rPr lang="en-US" dirty="0"/>
              <a:t>  </a:t>
            </a:r>
            <a:r>
              <a:rPr lang="en-US" dirty="0" err="1"/>
              <a:t>chout</a:t>
            </a:r>
            <a:r>
              <a:rPr lang="en-US" dirty="0"/>
              <a:t> = chin;</a:t>
            </a:r>
          </a:p>
          <a:p>
            <a:pPr algn="l">
              <a:defRPr/>
            </a:pPr>
            <a:r>
              <a:rPr lang="en-US" dirty="0"/>
              <a:t>  </a:t>
            </a:r>
            <a:r>
              <a:rPr lang="en-US" dirty="0" err="1"/>
              <a:t>putchar</a:t>
            </a:r>
            <a:r>
              <a:rPr lang="en-US" dirty="0"/>
              <a:t> (</a:t>
            </a:r>
            <a:r>
              <a:rPr lang="en-US" dirty="0" err="1"/>
              <a:t>chout</a:t>
            </a:r>
            <a:r>
              <a:rPr lang="en-US" dirty="0"/>
              <a:t>) ;</a:t>
            </a:r>
            <a:endParaRPr lang="en-US" b="1" dirty="0"/>
          </a:p>
          <a:p>
            <a:pPr algn="l">
              <a:defRPr/>
            </a:pPr>
            <a:r>
              <a:rPr lang="en-US" b="1" dirty="0"/>
              <a:t>}</a:t>
            </a:r>
          </a:p>
        </p:txBody>
      </p:sp>
    </p:spTree>
    <p:extLst>
      <p:ext uri="{BB962C8B-B14F-4D97-AF65-F5344CB8AC3E}">
        <p14:creationId xmlns:p14="http://schemas.microsoft.com/office/powerpoint/2010/main" val="65650892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randombar(horizontal)">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randombar(horizontal)">
                                      <p:cBhvr>
                                        <p:cTn id="30" dur="5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randombar(horizontal)">
                                      <p:cBhvr>
                                        <p:cTn id="35" dur="500"/>
                                        <p:tgtEl>
                                          <p:spTgt spid="3">
                                            <p:txEl>
                                              <p:pRg st="3" end="3"/>
                                            </p:txEl>
                                          </p:spTgt>
                                        </p:tgtEl>
                                      </p:cBhvr>
                                    </p:animEffect>
                                  </p:childTnLst>
                                </p:cTn>
                              </p:par>
                            </p:childTnLst>
                          </p:cTn>
                        </p:par>
                        <p:par>
                          <p:cTn id="36" fill="hold">
                            <p:stCondLst>
                              <p:cond delay="500"/>
                            </p:stCondLst>
                            <p:childTnLst>
                              <p:par>
                                <p:cTn id="37" presetID="22" presetClass="entr" presetSubtype="4" fill="hold" nodeType="after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wipe(down)">
                                      <p:cBhvr>
                                        <p:cTn id="3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772400" cy="1143000"/>
          </a:xfrm>
        </p:spPr>
        <p:txBody>
          <a:bodyPr/>
          <a:lstStyle/>
          <a:p>
            <a:r>
              <a:rPr kumimoji="1" lang="fa-IR" sz="2800" dirty="0" smtClean="0">
                <a:solidFill>
                  <a:schemeClr val="tx1"/>
                </a:solidFill>
                <a:latin typeface="Times New Roman" pitchFamily="18" charset="0"/>
                <a:ea typeface="PMingLiU" pitchFamily="18" charset="-120"/>
              </a:rPr>
              <a:t>حل </a:t>
            </a:r>
            <a:r>
              <a:rPr kumimoji="1" lang="fa-IR" sz="2800" dirty="0">
                <a:solidFill>
                  <a:schemeClr val="tx1"/>
                </a:solidFill>
                <a:latin typeface="Times New Roman" pitchFamily="18" charset="0"/>
                <a:ea typeface="PMingLiU" pitchFamily="18" charset="-120"/>
              </a:rPr>
              <a:t>مساله توليدکننده و مصرف کننده  با استفاده از سمافورهاي </a:t>
            </a:r>
            <a:r>
              <a:rPr kumimoji="1" lang="fa-IR" sz="2800" dirty="0" smtClean="0">
                <a:solidFill>
                  <a:schemeClr val="tx1"/>
                </a:solidFill>
                <a:latin typeface="Times New Roman" pitchFamily="18" charset="0"/>
                <a:ea typeface="PMingLiU" pitchFamily="18" charset="-120"/>
              </a:rPr>
              <a:t>دودویی </a:t>
            </a:r>
            <a:r>
              <a:rPr kumimoji="1" lang="fa-IR" sz="2800" dirty="0">
                <a:solidFill>
                  <a:schemeClr val="tx1"/>
                </a:solidFill>
                <a:latin typeface="Times New Roman" pitchFamily="18" charset="0"/>
                <a:ea typeface="PMingLiU" pitchFamily="18" charset="-120"/>
              </a:rPr>
              <a:t>برای میانگیر </a:t>
            </a:r>
            <a:r>
              <a:rPr kumimoji="1" lang="fa-IR" sz="2800" dirty="0" smtClean="0">
                <a:solidFill>
                  <a:schemeClr val="tx1"/>
                </a:solidFill>
                <a:latin typeface="Times New Roman" pitchFamily="18" charset="0"/>
                <a:ea typeface="PMingLiU" pitchFamily="18" charset="-120"/>
              </a:rPr>
              <a:t>نامحدود </a:t>
            </a:r>
            <a:r>
              <a:rPr kumimoji="1" lang="fa-IR" sz="2800" dirty="0">
                <a:solidFill>
                  <a:schemeClr val="accent1"/>
                </a:solidFill>
                <a:latin typeface="Times New Roman" pitchFamily="18" charset="0"/>
                <a:ea typeface="PMingLiU" pitchFamily="18" charset="-120"/>
              </a:rPr>
              <a:t>(راه حل درست</a:t>
            </a:r>
            <a:r>
              <a:rPr kumimoji="1" lang="fa-IR" sz="2800" dirty="0" smtClean="0">
                <a:solidFill>
                  <a:schemeClr val="accent1"/>
                </a:solidFill>
                <a:latin typeface="Times New Roman" pitchFamily="18" charset="0"/>
                <a:ea typeface="PMingLiU" pitchFamily="18" charset="-120"/>
              </a:rPr>
              <a:t>)</a:t>
            </a:r>
            <a:r>
              <a:rPr kumimoji="1" lang="fa-IR" sz="2800" dirty="0" smtClean="0">
                <a:solidFill>
                  <a:schemeClr val="tx1"/>
                </a:solidFill>
                <a:latin typeface="Times New Roman" pitchFamily="18" charset="0"/>
                <a:ea typeface="PMingLiU" pitchFamily="18" charset="-120"/>
              </a:rPr>
              <a:t>:</a:t>
            </a:r>
            <a:endParaRPr lang="en-US" sz="2800" dirty="0">
              <a:solidFill>
                <a:schemeClr val="tx1"/>
              </a:solidFill>
            </a:endParaRPr>
          </a:p>
        </p:txBody>
      </p:sp>
      <p:sp>
        <p:nvSpPr>
          <p:cNvPr id="3" name="Content Placeholder 2"/>
          <p:cNvSpPr>
            <a:spLocks noGrp="1"/>
          </p:cNvSpPr>
          <p:nvPr>
            <p:ph idx="1"/>
          </p:nvPr>
        </p:nvSpPr>
        <p:spPr>
          <a:xfrm>
            <a:off x="108857" y="1676400"/>
            <a:ext cx="8763000" cy="838200"/>
          </a:xfrm>
        </p:spPr>
        <p:txBody>
          <a:bodyPr>
            <a:normAutofit/>
          </a:bodyPr>
          <a:lstStyle/>
          <a:p>
            <a:pPr marL="0" indent="0">
              <a:buNone/>
            </a:pPr>
            <a:r>
              <a:rPr lang="fa-IR" sz="2000" dirty="0"/>
              <a:t>براي حل اين مسئله مي توان يك متغير كمكي را معرفي كرد كه </a:t>
            </a:r>
            <a:r>
              <a:rPr lang="fa-IR" sz="2000" dirty="0" smtClean="0"/>
              <a:t>در بخش </a:t>
            </a:r>
            <a:r>
              <a:rPr lang="fa-IR" sz="2000" dirty="0"/>
              <a:t>بحراني مصرف كننده مقدار بگيرد و بعداً از آن استفاده </a:t>
            </a:r>
            <a:r>
              <a:rPr lang="fa-IR" sz="2000" dirty="0" smtClean="0"/>
              <a:t>شود. </a:t>
            </a:r>
            <a:endParaRPr lang="en-US" sz="2000" dirty="0"/>
          </a:p>
        </p:txBody>
      </p:sp>
      <p:sp>
        <p:nvSpPr>
          <p:cNvPr id="4" name="Slide Number Placeholder 3"/>
          <p:cNvSpPr>
            <a:spLocks noGrp="1"/>
          </p:cNvSpPr>
          <p:nvPr>
            <p:ph type="sldNum" sz="quarter" idx="12"/>
          </p:nvPr>
        </p:nvSpPr>
        <p:spPr>
          <a:xfrm>
            <a:off x="8360229" y="6492875"/>
            <a:ext cx="762000" cy="365125"/>
          </a:xfrm>
        </p:spPr>
        <p:txBody>
          <a:bodyPr/>
          <a:lstStyle/>
          <a:p>
            <a:fld id="{B6F15528-21DE-4FAA-801E-634DDDAF4B2B}" type="slidenum">
              <a:rPr lang="en-US" smtClean="0"/>
              <a:pPr/>
              <a:t>60</a:t>
            </a:fld>
            <a:endParaRPr lang="en-US"/>
          </a:p>
        </p:txBody>
      </p:sp>
      <p:sp>
        <p:nvSpPr>
          <p:cNvPr id="5" name="Content Placeholder 2"/>
          <p:cNvSpPr txBox="1">
            <a:spLocks/>
          </p:cNvSpPr>
          <p:nvPr/>
        </p:nvSpPr>
        <p:spPr>
          <a:xfrm>
            <a:off x="76199" y="2438400"/>
            <a:ext cx="3744687" cy="4267200"/>
          </a:xfrm>
          <a:prstGeom prst="rect">
            <a:avLst/>
          </a:prstGeom>
          <a:solidFill>
            <a:schemeClr val="accent2"/>
          </a:solidFill>
          <a:ln>
            <a:noFill/>
          </a:ln>
        </p:spPr>
        <p:txBody>
          <a:bodyPr vert="horz" lIns="91440" tIns="45720" rIns="91440" bIns="45720" rtlCol="0" anchor="ctr" anchorCtr="0">
            <a:noAutofit/>
          </a:bodyPr>
          <a:lstStyle>
            <a:lvl1pPr marL="274320" indent="-274320" algn="r" defTabSz="914400" rtl="1" eaLnBrk="1" latinLnBrk="0" hangingPunct="1">
              <a:spcBef>
                <a:spcPct val="20000"/>
              </a:spcBef>
              <a:buClr>
                <a:schemeClr val="accent1"/>
              </a:buClr>
              <a:buFont typeface="Arial" pitchFamily="34" charset="0"/>
              <a:buChar char="•"/>
              <a:defRPr sz="2400" kern="1200">
                <a:solidFill>
                  <a:schemeClr val="tx1"/>
                </a:solidFill>
                <a:latin typeface="+mn-lt"/>
                <a:ea typeface="+mn-ea"/>
                <a:cs typeface="B Nazanin" pitchFamily="2" charset="-78"/>
              </a:defRPr>
            </a:lvl1pPr>
            <a:lvl2pPr marL="594360" indent="-27432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B Nazanin" pitchFamily="2" charset="-78"/>
              </a:defRPr>
            </a:lvl2pPr>
            <a:lvl3pPr marL="868680" indent="-228600" algn="r" defTabSz="914400" rtl="1" eaLnBrk="1" latinLnBrk="0" hangingPunct="1">
              <a:spcBef>
                <a:spcPct val="20000"/>
              </a:spcBef>
              <a:buClr>
                <a:schemeClr val="accent1"/>
              </a:buClr>
              <a:buFont typeface="Arial" pitchFamily="34" charset="0"/>
              <a:buChar char="•"/>
              <a:defRPr sz="2000" kern="1200">
                <a:solidFill>
                  <a:schemeClr val="tx1"/>
                </a:solidFill>
                <a:latin typeface="+mn-lt"/>
                <a:ea typeface="+mn-ea"/>
                <a:cs typeface="B Nazanin" pitchFamily="2" charset="-78"/>
              </a:defRPr>
            </a:lvl3pPr>
            <a:lvl4pPr marL="1143000" indent="-228600" algn="r" defTabSz="914400" rtl="1" eaLnBrk="1" latinLnBrk="0" hangingPunct="1">
              <a:spcBef>
                <a:spcPct val="20000"/>
              </a:spcBef>
              <a:buClr>
                <a:schemeClr val="accent1"/>
              </a:buClr>
              <a:buFont typeface="Arial" pitchFamily="34" charset="0"/>
              <a:buChar char="•"/>
              <a:defRPr sz="1800" kern="1200">
                <a:solidFill>
                  <a:schemeClr val="tx1"/>
                </a:solidFill>
                <a:latin typeface="+mn-lt"/>
                <a:ea typeface="+mn-ea"/>
                <a:cs typeface="B Nazanin" pitchFamily="2" charset="-78"/>
              </a:defRPr>
            </a:lvl4pPr>
            <a:lvl5pPr marL="1371600" indent="-228600" algn="r" defTabSz="914400" rtl="1" eaLnBrk="1" latinLnBrk="0" hangingPunct="1">
              <a:spcBef>
                <a:spcPct val="20000"/>
              </a:spcBef>
              <a:buClr>
                <a:schemeClr val="accent1"/>
              </a:buClr>
              <a:buFont typeface="Arial" pitchFamily="34" charset="0"/>
              <a:buChar char="•"/>
              <a:defRPr sz="1800" kern="1200" baseline="0">
                <a:solidFill>
                  <a:schemeClr val="tx1"/>
                </a:solidFill>
                <a:latin typeface="+mn-lt"/>
                <a:ea typeface="+mn-ea"/>
                <a:cs typeface="B Nazanin" pitchFamily="2" charset="-78"/>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algn="l" rtl="0">
              <a:buFontTx/>
              <a:buNone/>
            </a:pPr>
            <a:r>
              <a:rPr lang="en-US" sz="1600"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program </a:t>
            </a:r>
            <a:r>
              <a:rPr lang="en-US" sz="1600" b="1" dirty="0" err="1" smtClean="0">
                <a:latin typeface="Times New Roman" pitchFamily="18" charset="0"/>
                <a:cs typeface="Times New Roman" pitchFamily="18" charset="0"/>
              </a:rPr>
              <a:t>producerconsumer</a:t>
            </a:r>
            <a:r>
              <a:rPr lang="en-US" sz="1600" b="1" dirty="0" smtClean="0">
                <a:latin typeface="Times New Roman" pitchFamily="18" charset="0"/>
                <a:cs typeface="Times New Roman" pitchFamily="18" charset="0"/>
              </a:rPr>
              <a:t> */</a:t>
            </a:r>
          </a:p>
          <a:p>
            <a:pPr algn="l" rtl="0">
              <a:buFontTx/>
              <a:buNone/>
            </a:pPr>
            <a:r>
              <a:rPr lang="en-US" sz="1600" b="1" dirty="0" err="1" smtClean="0">
                <a:latin typeface="Times New Roman" pitchFamily="18" charset="0"/>
                <a:cs typeface="Times New Roman" pitchFamily="18" charset="0"/>
              </a:rPr>
              <a:t>int</a:t>
            </a:r>
            <a:r>
              <a:rPr lang="en-US" sz="1600" b="1" dirty="0" smtClean="0">
                <a:latin typeface="Times New Roman" pitchFamily="18" charset="0"/>
                <a:cs typeface="Times New Roman" pitchFamily="18" charset="0"/>
              </a:rPr>
              <a:t> n;</a:t>
            </a:r>
          </a:p>
          <a:p>
            <a:pPr algn="l" rtl="0">
              <a:buFontTx/>
              <a:buNone/>
            </a:pPr>
            <a:r>
              <a:rPr lang="en-US" sz="1600" dirty="0" err="1" smtClean="0">
                <a:latin typeface="Times New Roman" pitchFamily="18" charset="0"/>
                <a:cs typeface="Times New Roman" pitchFamily="18" charset="0"/>
              </a:rPr>
              <a:t>binary_semaphore</a:t>
            </a:r>
            <a:r>
              <a:rPr lang="en-US" sz="1600" dirty="0" smtClean="0">
                <a:latin typeface="Times New Roman" pitchFamily="18" charset="0"/>
                <a:cs typeface="Times New Roman" pitchFamily="18" charset="0"/>
              </a:rPr>
              <a:t> s = 1, delay = 0;</a:t>
            </a:r>
          </a:p>
          <a:p>
            <a:pPr algn="l" rtl="0">
              <a:buFontTx/>
              <a:buNone/>
            </a:pPr>
            <a:r>
              <a:rPr lang="en-US" sz="1600" b="1" dirty="0" smtClean="0">
                <a:latin typeface="Times New Roman" pitchFamily="18" charset="0"/>
                <a:cs typeface="Times New Roman" pitchFamily="18" charset="0"/>
              </a:rPr>
              <a:t>void producer()</a:t>
            </a:r>
          </a:p>
          <a:p>
            <a:pPr algn="l" rtl="0">
              <a:buFontTx/>
              <a:buNone/>
            </a:pPr>
            <a:r>
              <a:rPr lang="en-US" sz="1600" dirty="0" smtClean="0">
                <a:latin typeface="Times New Roman" pitchFamily="18" charset="0"/>
                <a:cs typeface="Times New Roman" pitchFamily="18" charset="0"/>
              </a:rPr>
              <a:t>{</a:t>
            </a:r>
          </a:p>
          <a:p>
            <a:pPr algn="l" rtl="0">
              <a:buFontTx/>
              <a:buNone/>
            </a:pPr>
            <a:r>
              <a:rPr lang="en-US" sz="1600" b="1" dirty="0" smtClean="0">
                <a:latin typeface="Times New Roman" pitchFamily="18" charset="0"/>
                <a:cs typeface="Times New Roman" pitchFamily="18" charset="0"/>
              </a:rPr>
              <a:t>  while (true) </a:t>
            </a:r>
          </a:p>
          <a:p>
            <a:pPr algn="l" rtl="0">
              <a:buFontTx/>
              <a:buNone/>
            </a:pPr>
            <a:r>
              <a:rPr lang="en-US" sz="1600" b="1" dirty="0" smtClean="0">
                <a:latin typeface="Times New Roman" pitchFamily="18" charset="0"/>
                <a:cs typeface="Times New Roman" pitchFamily="18" charset="0"/>
              </a:rPr>
              <a:t>   {</a:t>
            </a:r>
          </a:p>
          <a:p>
            <a:pPr algn="l" rtl="0">
              <a:buFontTx/>
              <a:buNone/>
            </a:pPr>
            <a:r>
              <a:rPr lang="en-US" sz="1600" dirty="0" smtClean="0">
                <a:latin typeface="Times New Roman" pitchFamily="18" charset="0"/>
                <a:cs typeface="Times New Roman" pitchFamily="18" charset="0"/>
              </a:rPr>
              <a:t>          produce ( );</a:t>
            </a:r>
          </a:p>
          <a:p>
            <a:pPr algn="l" rtl="0">
              <a:buFontTx/>
              <a:buNone/>
            </a:pP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waitB</a:t>
            </a:r>
            <a:r>
              <a:rPr lang="en-US" sz="1600" dirty="0" smtClean="0">
                <a:latin typeface="Times New Roman" pitchFamily="18" charset="0"/>
                <a:cs typeface="Times New Roman" pitchFamily="18" charset="0"/>
              </a:rPr>
              <a:t>(s);</a:t>
            </a:r>
          </a:p>
          <a:p>
            <a:pPr algn="l" rtl="0">
              <a:buFontTx/>
              <a:buNone/>
            </a:pPr>
            <a:r>
              <a:rPr lang="en-US" sz="1600" dirty="0" smtClean="0">
                <a:latin typeface="Times New Roman" pitchFamily="18" charset="0"/>
                <a:cs typeface="Times New Roman" pitchFamily="18" charset="0"/>
              </a:rPr>
              <a:t>          append ( );</a:t>
            </a:r>
          </a:p>
          <a:p>
            <a:pPr algn="l" rtl="0">
              <a:buFontTx/>
              <a:buNone/>
            </a:pPr>
            <a:r>
              <a:rPr lang="en-US" sz="1600" dirty="0" smtClean="0">
                <a:latin typeface="Times New Roman" pitchFamily="18" charset="0"/>
                <a:cs typeface="Times New Roman" pitchFamily="18" charset="0"/>
              </a:rPr>
              <a:t>          n++;</a:t>
            </a:r>
          </a:p>
          <a:p>
            <a:pPr algn="l" rtl="0">
              <a:buFontTx/>
              <a:buNone/>
            </a:pPr>
            <a:r>
              <a:rPr lang="en-US" sz="1600" b="1" dirty="0" smtClean="0">
                <a:latin typeface="Times New Roman" pitchFamily="18" charset="0"/>
                <a:cs typeface="Times New Roman" pitchFamily="18" charset="0"/>
              </a:rPr>
              <a:t>         if (n = = 1)   </a:t>
            </a:r>
            <a:r>
              <a:rPr lang="en-US" sz="1600" b="1" dirty="0" err="1" smtClean="0">
                <a:latin typeface="Times New Roman" pitchFamily="18" charset="0"/>
                <a:cs typeface="Times New Roman" pitchFamily="18" charset="0"/>
              </a:rPr>
              <a:t>signalB</a:t>
            </a:r>
            <a:r>
              <a:rPr lang="en-US" sz="1600" b="1" dirty="0" smtClean="0">
                <a:latin typeface="Times New Roman" pitchFamily="18" charset="0"/>
                <a:cs typeface="Times New Roman" pitchFamily="18" charset="0"/>
              </a:rPr>
              <a:t>(delay);</a:t>
            </a:r>
          </a:p>
          <a:p>
            <a:pPr algn="l" rtl="0">
              <a:buFontTx/>
              <a:buNone/>
            </a:pP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signalB</a:t>
            </a:r>
            <a:r>
              <a:rPr lang="en-US" sz="1600" dirty="0" smtClean="0">
                <a:latin typeface="Times New Roman" pitchFamily="18" charset="0"/>
                <a:cs typeface="Times New Roman" pitchFamily="18" charset="0"/>
              </a:rPr>
              <a:t>(s);</a:t>
            </a:r>
          </a:p>
          <a:p>
            <a:pPr algn="l" rtl="0">
              <a:buFontTx/>
              <a:buNone/>
            </a:pPr>
            <a:r>
              <a:rPr lang="en-US" sz="1600" dirty="0" smtClean="0">
                <a:latin typeface="Times New Roman" pitchFamily="18" charset="0"/>
                <a:cs typeface="Times New Roman" pitchFamily="18" charset="0"/>
              </a:rPr>
              <a:t>   }</a:t>
            </a:r>
          </a:p>
          <a:p>
            <a:pPr algn="l" rtl="0">
              <a:buFontTx/>
              <a:buNone/>
            </a:pPr>
            <a:r>
              <a:rPr lang="en-US" sz="1600" dirty="0" smtClean="0">
                <a:latin typeface="Times New Roman" pitchFamily="18" charset="0"/>
                <a:cs typeface="Times New Roman" pitchFamily="18" charset="0"/>
              </a:rPr>
              <a:t>}</a:t>
            </a:r>
          </a:p>
        </p:txBody>
      </p:sp>
      <p:sp>
        <p:nvSpPr>
          <p:cNvPr id="6" name="Content Placeholder 2"/>
          <p:cNvSpPr txBox="1">
            <a:spLocks/>
          </p:cNvSpPr>
          <p:nvPr/>
        </p:nvSpPr>
        <p:spPr bwMode="auto">
          <a:xfrm>
            <a:off x="3820887" y="2362200"/>
            <a:ext cx="3037113" cy="4495800"/>
          </a:xfrm>
          <a:prstGeom prst="rect">
            <a:avLst/>
          </a:prstGeom>
          <a:solidFill>
            <a:schemeClr val="accent2"/>
          </a:solidFill>
          <a:ln w="9525">
            <a:noFill/>
            <a:miter lim="800000"/>
            <a:headEnd/>
            <a:tailEnd/>
          </a:ln>
        </p:spPr>
        <p:txBody>
          <a:bodyPr/>
          <a:lstStyle/>
          <a:p>
            <a:pPr marL="342900" indent="-342900" eaLnBrk="0" hangingPunct="0">
              <a:spcBef>
                <a:spcPct val="20000"/>
              </a:spcBef>
              <a:defRPr/>
            </a:pPr>
            <a:r>
              <a:rPr lang="en-US" sz="1600" b="1" kern="0" dirty="0">
                <a:latin typeface="Times New Roman" pitchFamily="18" charset="0"/>
                <a:cs typeface="Times New Roman" pitchFamily="18" charset="0"/>
              </a:rPr>
              <a:t>void consumer</a:t>
            </a:r>
            <a:r>
              <a:rPr lang="en-US" sz="1600" b="1" kern="0" dirty="0" smtClean="0">
                <a:latin typeface="Times New Roman" pitchFamily="18" charset="0"/>
                <a:cs typeface="Times New Roman" pitchFamily="18" charset="0"/>
              </a:rPr>
              <a:t>( )</a:t>
            </a:r>
            <a:endParaRPr lang="en-US" sz="1600" b="1" kern="0" dirty="0">
              <a:latin typeface="Times New Roman" pitchFamily="18" charset="0"/>
              <a:cs typeface="Times New Roman" pitchFamily="18" charset="0"/>
            </a:endParaRPr>
          </a:p>
          <a:p>
            <a:pPr marL="342900" indent="-342900" eaLnBrk="0" hangingPunct="0">
              <a:spcBef>
                <a:spcPct val="20000"/>
              </a:spcBef>
              <a:defRPr/>
            </a:pPr>
            <a:r>
              <a:rPr lang="en-US" sz="1600" kern="0" dirty="0">
                <a:latin typeface="Times New Roman" pitchFamily="18" charset="0"/>
                <a:cs typeface="Times New Roman" pitchFamily="18" charset="0"/>
              </a:rPr>
              <a:t>{</a:t>
            </a:r>
          </a:p>
          <a:p>
            <a:pPr marL="342900" indent="-342900" eaLnBrk="0" hangingPunct="0">
              <a:spcBef>
                <a:spcPct val="20000"/>
              </a:spcBef>
              <a:defRPr/>
            </a:pPr>
            <a:r>
              <a:rPr lang="en-US" sz="1600" b="1" kern="0" dirty="0">
                <a:solidFill>
                  <a:schemeClr val="accent1">
                    <a:lumMod val="50000"/>
                  </a:schemeClr>
                </a:solidFill>
                <a:latin typeface="Times New Roman" pitchFamily="18" charset="0"/>
                <a:cs typeface="Times New Roman" pitchFamily="18" charset="0"/>
              </a:rPr>
              <a:t>   </a:t>
            </a:r>
            <a:r>
              <a:rPr lang="en-US" sz="1600" b="1" kern="0" dirty="0" err="1" smtClean="0">
                <a:solidFill>
                  <a:schemeClr val="accent1">
                    <a:lumMod val="50000"/>
                  </a:schemeClr>
                </a:solidFill>
                <a:latin typeface="Times New Roman" pitchFamily="18" charset="0"/>
                <a:cs typeface="Times New Roman" pitchFamily="18" charset="0"/>
              </a:rPr>
              <a:t>int</a:t>
            </a:r>
            <a:r>
              <a:rPr lang="en-US" sz="1600" b="1" kern="0" dirty="0" smtClean="0">
                <a:solidFill>
                  <a:schemeClr val="accent1">
                    <a:lumMod val="50000"/>
                  </a:schemeClr>
                </a:solidFill>
                <a:latin typeface="Times New Roman" pitchFamily="18" charset="0"/>
                <a:cs typeface="Times New Roman" pitchFamily="18" charset="0"/>
              </a:rPr>
              <a:t> m; // a local variable </a:t>
            </a:r>
          </a:p>
          <a:p>
            <a:pPr marL="342900" indent="-342900" eaLnBrk="0" hangingPunct="0">
              <a:spcBef>
                <a:spcPct val="20000"/>
              </a:spcBef>
              <a:defRPr/>
            </a:pPr>
            <a:r>
              <a:rPr lang="en-US" sz="1600" kern="0" dirty="0" err="1" smtClean="0">
                <a:latin typeface="Times New Roman" pitchFamily="18" charset="0"/>
                <a:cs typeface="Times New Roman" pitchFamily="18" charset="0"/>
              </a:rPr>
              <a:t>waitB</a:t>
            </a:r>
            <a:r>
              <a:rPr lang="en-US" sz="1600" kern="0" dirty="0" smtClean="0">
                <a:latin typeface="Times New Roman" pitchFamily="18" charset="0"/>
                <a:cs typeface="Times New Roman" pitchFamily="18" charset="0"/>
              </a:rPr>
              <a:t>(delay</a:t>
            </a:r>
            <a:r>
              <a:rPr lang="en-US" sz="1600" kern="0" dirty="0">
                <a:latin typeface="Times New Roman" pitchFamily="18" charset="0"/>
                <a:cs typeface="Times New Roman" pitchFamily="18" charset="0"/>
              </a:rPr>
              <a:t>);</a:t>
            </a:r>
          </a:p>
          <a:p>
            <a:pPr marL="342900" indent="-342900" eaLnBrk="0" hangingPunct="0">
              <a:spcBef>
                <a:spcPct val="20000"/>
              </a:spcBef>
              <a:defRPr/>
            </a:pPr>
            <a:r>
              <a:rPr lang="en-US" sz="1600" b="1" kern="0" dirty="0">
                <a:latin typeface="Times New Roman" pitchFamily="18" charset="0"/>
                <a:cs typeface="Times New Roman" pitchFamily="18" charset="0"/>
              </a:rPr>
              <a:t>   while (true)</a:t>
            </a:r>
          </a:p>
          <a:p>
            <a:pPr marL="342900" indent="-342900" eaLnBrk="0" hangingPunct="0">
              <a:spcBef>
                <a:spcPct val="20000"/>
              </a:spcBef>
              <a:defRPr/>
            </a:pPr>
            <a:r>
              <a:rPr lang="en-US" sz="1600" b="1" kern="0" dirty="0">
                <a:latin typeface="Times New Roman" pitchFamily="18" charset="0"/>
                <a:cs typeface="Times New Roman" pitchFamily="18" charset="0"/>
              </a:rPr>
              <a:t>   {</a:t>
            </a:r>
          </a:p>
          <a:p>
            <a:pPr marL="342900" indent="-342900" eaLnBrk="0" hangingPunct="0">
              <a:spcBef>
                <a:spcPct val="20000"/>
              </a:spcBef>
              <a:defRPr/>
            </a:pPr>
            <a:r>
              <a:rPr lang="en-US" sz="1600" kern="0" dirty="0">
                <a:latin typeface="Times New Roman" pitchFamily="18" charset="0"/>
                <a:cs typeface="Times New Roman" pitchFamily="18" charset="0"/>
              </a:rPr>
              <a:t>      </a:t>
            </a:r>
            <a:r>
              <a:rPr lang="en-US" sz="1600" kern="0" dirty="0" err="1">
                <a:latin typeface="Times New Roman" pitchFamily="18" charset="0"/>
                <a:cs typeface="Times New Roman" pitchFamily="18" charset="0"/>
              </a:rPr>
              <a:t>waitB</a:t>
            </a:r>
            <a:r>
              <a:rPr lang="en-US" sz="1600" kern="0" dirty="0">
                <a:latin typeface="Times New Roman" pitchFamily="18" charset="0"/>
                <a:cs typeface="Times New Roman" pitchFamily="18" charset="0"/>
              </a:rPr>
              <a:t>(s);</a:t>
            </a:r>
          </a:p>
          <a:p>
            <a:pPr marL="342900" indent="-342900" eaLnBrk="0" hangingPunct="0">
              <a:spcBef>
                <a:spcPct val="20000"/>
              </a:spcBef>
              <a:defRPr/>
            </a:pPr>
            <a:r>
              <a:rPr lang="en-US" sz="1600" kern="0" dirty="0">
                <a:latin typeface="Times New Roman" pitchFamily="18" charset="0"/>
                <a:cs typeface="Times New Roman" pitchFamily="18" charset="0"/>
              </a:rPr>
              <a:t>      </a:t>
            </a:r>
            <a:r>
              <a:rPr lang="en-US" sz="1600" kern="0" dirty="0" smtClean="0">
                <a:latin typeface="Times New Roman" pitchFamily="18" charset="0"/>
                <a:cs typeface="Times New Roman" pitchFamily="18" charset="0"/>
              </a:rPr>
              <a:t>take ( );</a:t>
            </a:r>
            <a:endParaRPr lang="en-US" sz="1600" kern="0" dirty="0">
              <a:latin typeface="Times New Roman" pitchFamily="18" charset="0"/>
              <a:cs typeface="Times New Roman" pitchFamily="18" charset="0"/>
            </a:endParaRPr>
          </a:p>
          <a:p>
            <a:pPr marL="342900" indent="-342900" eaLnBrk="0" hangingPunct="0">
              <a:spcBef>
                <a:spcPct val="20000"/>
              </a:spcBef>
              <a:defRPr/>
            </a:pPr>
            <a:r>
              <a:rPr lang="en-US" sz="1600" kern="0" dirty="0">
                <a:latin typeface="Times New Roman" pitchFamily="18" charset="0"/>
                <a:cs typeface="Times New Roman" pitchFamily="18" charset="0"/>
              </a:rPr>
              <a:t>      </a:t>
            </a:r>
            <a:r>
              <a:rPr lang="en-US" sz="1600" kern="0" dirty="0" smtClean="0">
                <a:latin typeface="Times New Roman" pitchFamily="18" charset="0"/>
                <a:cs typeface="Times New Roman" pitchFamily="18" charset="0"/>
              </a:rPr>
              <a:t>n - -;</a:t>
            </a:r>
          </a:p>
          <a:p>
            <a:pPr marL="342900" indent="-342900" eaLnBrk="0" hangingPunct="0">
              <a:spcBef>
                <a:spcPct val="20000"/>
              </a:spcBef>
              <a:defRPr/>
            </a:pPr>
            <a:r>
              <a:rPr lang="en-US" sz="1600" b="1" kern="0" dirty="0" smtClean="0">
                <a:latin typeface="Times New Roman" pitchFamily="18" charset="0"/>
                <a:cs typeface="Times New Roman" pitchFamily="18" charset="0"/>
              </a:rPr>
              <a:t>      </a:t>
            </a:r>
            <a:r>
              <a:rPr lang="en-US" sz="1600" b="1" kern="0" dirty="0" smtClean="0">
                <a:solidFill>
                  <a:schemeClr val="accent1">
                    <a:lumMod val="50000"/>
                  </a:schemeClr>
                </a:solidFill>
                <a:latin typeface="Times New Roman" pitchFamily="18" charset="0"/>
                <a:cs typeface="Times New Roman" pitchFamily="18" charset="0"/>
              </a:rPr>
              <a:t>m=n;</a:t>
            </a:r>
          </a:p>
          <a:p>
            <a:pPr marL="342900" indent="-342900" eaLnBrk="0" hangingPunct="0">
              <a:spcBef>
                <a:spcPct val="20000"/>
              </a:spcBef>
              <a:defRPr/>
            </a:pPr>
            <a:r>
              <a:rPr lang="en-US" sz="1600" kern="0" dirty="0" smtClean="0">
                <a:latin typeface="Times New Roman" pitchFamily="18" charset="0"/>
                <a:cs typeface="Times New Roman" pitchFamily="18" charset="0"/>
              </a:rPr>
              <a:t>      </a:t>
            </a:r>
            <a:r>
              <a:rPr lang="en-US" sz="1600" kern="0" dirty="0" err="1">
                <a:latin typeface="Times New Roman" pitchFamily="18" charset="0"/>
                <a:cs typeface="Times New Roman" pitchFamily="18" charset="0"/>
              </a:rPr>
              <a:t>signalB</a:t>
            </a:r>
            <a:r>
              <a:rPr lang="en-US" sz="1600" kern="0" dirty="0">
                <a:latin typeface="Times New Roman" pitchFamily="18" charset="0"/>
                <a:cs typeface="Times New Roman" pitchFamily="18" charset="0"/>
              </a:rPr>
              <a:t>(s);</a:t>
            </a:r>
          </a:p>
          <a:p>
            <a:pPr marL="342900" indent="-342900" eaLnBrk="0" hangingPunct="0">
              <a:spcBef>
                <a:spcPct val="20000"/>
              </a:spcBef>
              <a:defRPr/>
            </a:pPr>
            <a:r>
              <a:rPr lang="en-US" sz="1600" kern="0" dirty="0">
                <a:latin typeface="Times New Roman" pitchFamily="18" charset="0"/>
                <a:cs typeface="Times New Roman" pitchFamily="18" charset="0"/>
              </a:rPr>
              <a:t>      </a:t>
            </a:r>
            <a:r>
              <a:rPr lang="en-US" sz="1600" kern="0" dirty="0" smtClean="0">
                <a:latin typeface="Times New Roman" pitchFamily="18" charset="0"/>
                <a:cs typeface="Times New Roman" pitchFamily="18" charset="0"/>
              </a:rPr>
              <a:t>consume ( );</a:t>
            </a:r>
            <a:endParaRPr lang="en-US" sz="1600" kern="0" dirty="0">
              <a:latin typeface="Times New Roman" pitchFamily="18" charset="0"/>
              <a:cs typeface="Times New Roman" pitchFamily="18" charset="0"/>
            </a:endParaRPr>
          </a:p>
          <a:p>
            <a:pPr marL="342900" indent="-342900" eaLnBrk="0" hangingPunct="0">
              <a:spcBef>
                <a:spcPct val="20000"/>
              </a:spcBef>
              <a:defRPr/>
            </a:pPr>
            <a:r>
              <a:rPr lang="en-US" sz="1600" b="1" kern="0" dirty="0">
                <a:solidFill>
                  <a:schemeClr val="accent1">
                    <a:lumMod val="50000"/>
                  </a:schemeClr>
                </a:solidFill>
                <a:latin typeface="Times New Roman" pitchFamily="18" charset="0"/>
                <a:cs typeface="Times New Roman" pitchFamily="18" charset="0"/>
              </a:rPr>
              <a:t>      if </a:t>
            </a:r>
            <a:r>
              <a:rPr lang="en-US" sz="1600" b="1" kern="0" dirty="0" smtClean="0">
                <a:solidFill>
                  <a:schemeClr val="accent1">
                    <a:lumMod val="50000"/>
                  </a:schemeClr>
                </a:solidFill>
                <a:latin typeface="Times New Roman" pitchFamily="18" charset="0"/>
                <a:cs typeface="Times New Roman" pitchFamily="18" charset="0"/>
              </a:rPr>
              <a:t>(m = = 0</a:t>
            </a:r>
            <a:r>
              <a:rPr lang="en-US" sz="1600" b="1" kern="0" dirty="0">
                <a:solidFill>
                  <a:schemeClr val="accent1">
                    <a:lumMod val="50000"/>
                  </a:schemeClr>
                </a:solidFill>
                <a:latin typeface="Times New Roman" pitchFamily="18" charset="0"/>
                <a:cs typeface="Times New Roman" pitchFamily="18" charset="0"/>
              </a:rPr>
              <a:t>) </a:t>
            </a:r>
            <a:r>
              <a:rPr lang="en-US" sz="1600" b="1" kern="0" dirty="0" err="1">
                <a:solidFill>
                  <a:schemeClr val="accent1">
                    <a:lumMod val="50000"/>
                  </a:schemeClr>
                </a:solidFill>
                <a:latin typeface="Times New Roman" pitchFamily="18" charset="0"/>
                <a:cs typeface="Times New Roman" pitchFamily="18" charset="0"/>
              </a:rPr>
              <a:t>waitB</a:t>
            </a:r>
            <a:r>
              <a:rPr lang="en-US" sz="1600" b="1" kern="0" dirty="0">
                <a:solidFill>
                  <a:schemeClr val="accent1">
                    <a:lumMod val="50000"/>
                  </a:schemeClr>
                </a:solidFill>
                <a:latin typeface="Times New Roman" pitchFamily="18" charset="0"/>
                <a:cs typeface="Times New Roman" pitchFamily="18" charset="0"/>
              </a:rPr>
              <a:t>(delay);</a:t>
            </a:r>
          </a:p>
          <a:p>
            <a:pPr marL="342900" indent="-342900" eaLnBrk="0" hangingPunct="0">
              <a:spcBef>
                <a:spcPct val="20000"/>
              </a:spcBef>
              <a:defRPr/>
            </a:pPr>
            <a:r>
              <a:rPr lang="en-US" sz="1600" kern="0" dirty="0">
                <a:latin typeface="Times New Roman" pitchFamily="18" charset="0"/>
                <a:cs typeface="Times New Roman" pitchFamily="18" charset="0"/>
              </a:rPr>
              <a:t>    }</a:t>
            </a:r>
          </a:p>
          <a:p>
            <a:pPr marL="342900" indent="-342900" eaLnBrk="0" hangingPunct="0">
              <a:spcBef>
                <a:spcPct val="20000"/>
              </a:spcBef>
              <a:defRPr/>
            </a:pPr>
            <a:r>
              <a:rPr lang="en-US" sz="1600" kern="0" dirty="0">
                <a:latin typeface="Times New Roman" pitchFamily="18" charset="0"/>
                <a:cs typeface="Times New Roman" pitchFamily="18" charset="0"/>
              </a:rPr>
              <a:t>}</a:t>
            </a:r>
          </a:p>
        </p:txBody>
      </p:sp>
      <p:sp>
        <p:nvSpPr>
          <p:cNvPr id="7" name="Content Placeholder 2"/>
          <p:cNvSpPr txBox="1">
            <a:spLocks/>
          </p:cNvSpPr>
          <p:nvPr/>
        </p:nvSpPr>
        <p:spPr bwMode="auto">
          <a:xfrm>
            <a:off x="6629400" y="4038600"/>
            <a:ext cx="2492829" cy="2514600"/>
          </a:xfrm>
          <a:prstGeom prst="rect">
            <a:avLst/>
          </a:prstGeom>
          <a:solidFill>
            <a:schemeClr val="accent2"/>
          </a:solidFill>
          <a:ln w="9525">
            <a:noFill/>
            <a:miter lim="800000"/>
            <a:headEnd/>
            <a:tailEnd/>
          </a:ln>
        </p:spPr>
        <p:txBody>
          <a:bodyPr/>
          <a:lstStyle/>
          <a:p>
            <a:pPr marL="342900" indent="-342900" eaLnBrk="0" hangingPunct="0">
              <a:spcBef>
                <a:spcPct val="20000"/>
              </a:spcBef>
              <a:defRPr/>
            </a:pPr>
            <a:r>
              <a:rPr lang="en-US" sz="1600" b="1" kern="0" dirty="0">
                <a:latin typeface="Times New Roman" pitchFamily="18" charset="0"/>
                <a:cs typeface="Times New Roman" pitchFamily="18" charset="0"/>
              </a:rPr>
              <a:t>void main</a:t>
            </a:r>
            <a:r>
              <a:rPr lang="en-US" sz="1600" b="1" kern="0" dirty="0" smtClean="0">
                <a:latin typeface="Times New Roman" pitchFamily="18" charset="0"/>
                <a:cs typeface="Times New Roman" pitchFamily="18" charset="0"/>
              </a:rPr>
              <a:t>( )</a:t>
            </a:r>
            <a:endParaRPr lang="en-US" sz="1600" b="1" kern="0" dirty="0">
              <a:latin typeface="Times New Roman" pitchFamily="18" charset="0"/>
              <a:cs typeface="Times New Roman" pitchFamily="18" charset="0"/>
            </a:endParaRPr>
          </a:p>
          <a:p>
            <a:pPr marL="342900" indent="-342900" eaLnBrk="0" hangingPunct="0">
              <a:spcBef>
                <a:spcPct val="20000"/>
              </a:spcBef>
              <a:defRPr/>
            </a:pPr>
            <a:r>
              <a:rPr lang="en-US" sz="1600" kern="0" dirty="0">
                <a:latin typeface="Times New Roman" pitchFamily="18" charset="0"/>
                <a:cs typeface="Times New Roman" pitchFamily="18" charset="0"/>
              </a:rPr>
              <a:t>{</a:t>
            </a:r>
          </a:p>
          <a:p>
            <a:pPr marL="342900" indent="-342900" eaLnBrk="0" hangingPunct="0">
              <a:spcBef>
                <a:spcPct val="20000"/>
              </a:spcBef>
              <a:defRPr/>
            </a:pPr>
            <a:r>
              <a:rPr lang="en-US" sz="1600" kern="0" dirty="0">
                <a:latin typeface="Times New Roman" pitchFamily="18" charset="0"/>
                <a:cs typeface="Times New Roman" pitchFamily="18" charset="0"/>
              </a:rPr>
              <a:t>    n = 0;</a:t>
            </a:r>
          </a:p>
          <a:p>
            <a:pPr marL="342900" indent="-342900" eaLnBrk="0" hangingPunct="0">
              <a:spcBef>
                <a:spcPct val="20000"/>
              </a:spcBef>
              <a:defRPr/>
            </a:pPr>
            <a:r>
              <a:rPr lang="en-US" sz="1600" b="1" kern="0" dirty="0">
                <a:latin typeface="Times New Roman" pitchFamily="18" charset="0"/>
                <a:cs typeface="Times New Roman" pitchFamily="18" charset="0"/>
              </a:rPr>
              <a:t> </a:t>
            </a:r>
            <a:r>
              <a:rPr lang="en-US" sz="1600" b="1" kern="0" dirty="0" err="1">
                <a:latin typeface="Times New Roman" pitchFamily="18" charset="0"/>
                <a:cs typeface="Times New Roman" pitchFamily="18" charset="0"/>
              </a:rPr>
              <a:t>parbegin</a:t>
            </a:r>
            <a:r>
              <a:rPr lang="en-US" sz="1600" b="1" kern="0" dirty="0">
                <a:latin typeface="Times New Roman" pitchFamily="18" charset="0"/>
                <a:cs typeface="Times New Roman" pitchFamily="18" charset="0"/>
              </a:rPr>
              <a:t> (producer, consumer);</a:t>
            </a:r>
          </a:p>
          <a:p>
            <a:pPr marL="342900" indent="-342900" eaLnBrk="0" hangingPunct="0">
              <a:spcBef>
                <a:spcPct val="20000"/>
              </a:spcBef>
              <a:defRPr/>
            </a:pPr>
            <a:r>
              <a:rPr lang="en-US" sz="1600" kern="0" dirty="0">
                <a:latin typeface="Times New Roman" pitchFamily="18" charset="0"/>
                <a:cs typeface="Times New Roman" pitchFamily="18" charset="0"/>
              </a:rPr>
              <a:t>}</a:t>
            </a:r>
          </a:p>
        </p:txBody>
      </p:sp>
      <p:cxnSp>
        <p:nvCxnSpPr>
          <p:cNvPr id="9" name="Straight Connector 8"/>
          <p:cNvCxnSpPr/>
          <p:nvPr/>
        </p:nvCxnSpPr>
        <p:spPr>
          <a:xfrm>
            <a:off x="3505200" y="2362200"/>
            <a:ext cx="0" cy="434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553200" y="3276600"/>
            <a:ext cx="0" cy="3450771"/>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931848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Content Placeholder 2"/>
          <p:cNvSpPr>
            <a:spLocks noGrp="1"/>
          </p:cNvSpPr>
          <p:nvPr>
            <p:ph idx="1"/>
          </p:nvPr>
        </p:nvSpPr>
        <p:spPr>
          <a:xfrm>
            <a:off x="381000" y="1981200"/>
            <a:ext cx="4800600" cy="4821238"/>
          </a:xfrm>
          <a:solidFill>
            <a:schemeClr val="accent2"/>
          </a:solidFill>
        </p:spPr>
        <p:txBody>
          <a:bodyPr>
            <a:normAutofit/>
          </a:bodyPr>
          <a:lstStyle/>
          <a:p>
            <a:pPr algn="l" rtl="0">
              <a:buFontTx/>
              <a:buNone/>
            </a:pPr>
            <a:r>
              <a:rPr lang="en-US" sz="1800" dirty="0" smtClean="0">
                <a:latin typeface="Times New Roman" pitchFamily="18" charset="0"/>
                <a:cs typeface="Times New Roman" pitchFamily="18" charset="0"/>
              </a:rPr>
              <a:t>/* </a:t>
            </a:r>
            <a:r>
              <a:rPr lang="en-US" sz="1800" b="1" dirty="0" smtClean="0">
                <a:latin typeface="Times New Roman" pitchFamily="18" charset="0"/>
                <a:cs typeface="Times New Roman" pitchFamily="18" charset="0"/>
              </a:rPr>
              <a:t>program </a:t>
            </a:r>
            <a:r>
              <a:rPr lang="en-US" sz="1800" b="1" dirty="0" err="1" smtClean="0">
                <a:latin typeface="Times New Roman" pitchFamily="18" charset="0"/>
                <a:cs typeface="Times New Roman" pitchFamily="18" charset="0"/>
              </a:rPr>
              <a:t>producerconsumer</a:t>
            </a:r>
            <a:r>
              <a:rPr lang="en-US" sz="1800" b="1" dirty="0" smtClean="0">
                <a:latin typeface="Times New Roman" pitchFamily="18" charset="0"/>
                <a:cs typeface="Times New Roman" pitchFamily="18" charset="0"/>
              </a:rPr>
              <a:t> */</a:t>
            </a:r>
          </a:p>
          <a:p>
            <a:pPr algn="l" rtl="0">
              <a:buFontTx/>
              <a:buNone/>
            </a:pPr>
            <a:r>
              <a:rPr lang="pt-BR" sz="1800" dirty="0" smtClean="0">
                <a:latin typeface="Times New Roman" pitchFamily="18" charset="0"/>
                <a:cs typeface="Times New Roman" pitchFamily="18" charset="0"/>
              </a:rPr>
              <a:t>semaphore n = 0, s = 1;</a:t>
            </a:r>
          </a:p>
          <a:p>
            <a:pPr algn="l" rtl="0">
              <a:buFontTx/>
              <a:buNone/>
            </a:pPr>
            <a:r>
              <a:rPr lang="en-US" sz="1800" b="1" dirty="0" smtClean="0">
                <a:latin typeface="Times New Roman" pitchFamily="18" charset="0"/>
                <a:cs typeface="Times New Roman" pitchFamily="18" charset="0"/>
              </a:rPr>
              <a:t>void producer( )</a:t>
            </a:r>
          </a:p>
          <a:p>
            <a:pPr algn="l" rtl="0">
              <a:buFontTx/>
              <a:buNone/>
            </a:pPr>
            <a:r>
              <a:rPr lang="en-US" sz="1800" dirty="0" smtClean="0">
                <a:latin typeface="Times New Roman" pitchFamily="18" charset="0"/>
                <a:cs typeface="Times New Roman" pitchFamily="18" charset="0"/>
              </a:rPr>
              <a:t>{</a:t>
            </a:r>
          </a:p>
          <a:p>
            <a:pPr algn="l" rtl="0">
              <a:buFontTx/>
              <a:buNone/>
            </a:pPr>
            <a:r>
              <a:rPr lang="en-US" sz="1800" b="1" dirty="0" smtClean="0">
                <a:latin typeface="Times New Roman" pitchFamily="18" charset="0"/>
                <a:cs typeface="Times New Roman" pitchFamily="18" charset="0"/>
              </a:rPr>
              <a:t>while (true) </a:t>
            </a:r>
          </a:p>
          <a:p>
            <a:pPr algn="l" rtl="0">
              <a:buFontTx/>
              <a:buNone/>
            </a:pPr>
            <a:r>
              <a:rPr lang="en-US" sz="1800" b="1" dirty="0" smtClean="0">
                <a:latin typeface="Times New Roman" pitchFamily="18" charset="0"/>
                <a:cs typeface="Times New Roman" pitchFamily="18" charset="0"/>
              </a:rPr>
              <a:t> {</a:t>
            </a:r>
          </a:p>
          <a:p>
            <a:pPr algn="l" rtl="0">
              <a:buFontTx/>
              <a:buNone/>
            </a:pPr>
            <a:r>
              <a:rPr lang="en-US" sz="1800" dirty="0" smtClean="0">
                <a:latin typeface="Times New Roman" pitchFamily="18" charset="0"/>
                <a:cs typeface="Times New Roman" pitchFamily="18" charset="0"/>
              </a:rPr>
              <a:t>    produce( );</a:t>
            </a:r>
          </a:p>
          <a:p>
            <a:pPr algn="l" rtl="0">
              <a:buFontTx/>
              <a:buNone/>
            </a:pPr>
            <a:r>
              <a:rPr lang="en-US" sz="1800" dirty="0" smtClean="0">
                <a:latin typeface="Times New Roman" pitchFamily="18" charset="0"/>
                <a:cs typeface="Times New Roman" pitchFamily="18" charset="0"/>
              </a:rPr>
              <a:t>    wait(s);</a:t>
            </a:r>
          </a:p>
          <a:p>
            <a:pPr algn="l" rtl="0">
              <a:buFontTx/>
              <a:buNone/>
            </a:pPr>
            <a:r>
              <a:rPr lang="en-US" sz="1800" dirty="0" smtClean="0">
                <a:latin typeface="Times New Roman" pitchFamily="18" charset="0"/>
                <a:cs typeface="Times New Roman" pitchFamily="18" charset="0"/>
              </a:rPr>
              <a:t>    append( );</a:t>
            </a:r>
          </a:p>
          <a:p>
            <a:pPr algn="l" rtl="0">
              <a:buFontTx/>
              <a:buNone/>
            </a:pPr>
            <a:r>
              <a:rPr lang="en-US" sz="1800" dirty="0" smtClean="0">
                <a:latin typeface="Times New Roman" pitchFamily="18" charset="0"/>
                <a:cs typeface="Times New Roman" pitchFamily="18" charset="0"/>
              </a:rPr>
              <a:t>    signal(s);</a:t>
            </a:r>
          </a:p>
          <a:p>
            <a:pPr algn="l" rtl="0">
              <a:buFontTx/>
              <a:buNone/>
            </a:pPr>
            <a:r>
              <a:rPr lang="en-US" sz="1800" dirty="0" smtClean="0">
                <a:latin typeface="Times New Roman" pitchFamily="18" charset="0"/>
                <a:cs typeface="Times New Roman" pitchFamily="18" charset="0"/>
              </a:rPr>
              <a:t>    signal(n);</a:t>
            </a:r>
          </a:p>
          <a:p>
            <a:pPr algn="l" rtl="0">
              <a:buFontTx/>
              <a:buNone/>
            </a:pPr>
            <a:r>
              <a:rPr lang="en-US" sz="1800" dirty="0" smtClean="0">
                <a:latin typeface="Times New Roman" pitchFamily="18" charset="0"/>
                <a:cs typeface="Times New Roman" pitchFamily="18" charset="0"/>
              </a:rPr>
              <a:t>  }</a:t>
            </a:r>
          </a:p>
          <a:p>
            <a:pPr algn="l" rtl="0">
              <a:buFontTx/>
              <a:buNone/>
            </a:pPr>
            <a:r>
              <a:rPr lang="en-US" sz="1800" dirty="0" smtClean="0">
                <a:latin typeface="Times New Roman" pitchFamily="18" charset="0"/>
                <a:cs typeface="Times New Roman" pitchFamily="18" charset="0"/>
              </a:rPr>
              <a:t>}</a:t>
            </a:r>
          </a:p>
        </p:txBody>
      </p:sp>
      <p:sp>
        <p:nvSpPr>
          <p:cNvPr id="50179" name="Slide Number Placeholder 4"/>
          <p:cNvSpPr>
            <a:spLocks noGrp="1"/>
          </p:cNvSpPr>
          <p:nvPr>
            <p:ph type="sldNum" sz="quarter" idx="4294967295"/>
          </p:nvPr>
        </p:nvSpPr>
        <p:spPr>
          <a:xfrm>
            <a:off x="7162800" y="63246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C40B3F1A-969A-43AD-85A6-8CFD5F5111A8}" type="slidenum">
              <a:rPr lang="ar-SA" smtClean="0">
                <a:latin typeface="Comic Sans MS" pitchFamily="66" charset="0"/>
              </a:rPr>
              <a:pPr eaLnBrk="1" hangingPunct="1"/>
              <a:t>61</a:t>
            </a:fld>
            <a:endParaRPr lang="en-US" dirty="0" smtClean="0">
              <a:latin typeface="Comic Sans MS" pitchFamily="66" charset="0"/>
            </a:endParaRPr>
          </a:p>
        </p:txBody>
      </p:sp>
      <p:sp>
        <p:nvSpPr>
          <p:cNvPr id="50180" name="Rectangle 2"/>
          <p:cNvSpPr>
            <a:spLocks noGrp="1" noChangeArrowheads="1"/>
          </p:cNvSpPr>
          <p:nvPr>
            <p:ph type="title"/>
          </p:nvPr>
        </p:nvSpPr>
        <p:spPr>
          <a:xfrm>
            <a:off x="533400" y="533400"/>
            <a:ext cx="8077200" cy="1600200"/>
          </a:xfrm>
        </p:spPr>
        <p:txBody>
          <a:bodyPr/>
          <a:lstStyle/>
          <a:p>
            <a:pPr>
              <a:defRPr/>
            </a:pPr>
            <a:r>
              <a:rPr kumimoji="1" lang="fa-IR" sz="2400" dirty="0" smtClean="0">
                <a:solidFill>
                  <a:schemeClr val="tx1"/>
                </a:solidFill>
                <a:latin typeface="Times New Roman" pitchFamily="18" charset="0"/>
                <a:ea typeface="PMingLiU" pitchFamily="18" charset="-120"/>
              </a:rPr>
              <a:t>حل مساله </a:t>
            </a:r>
            <a:r>
              <a:rPr kumimoji="1" lang="fa-IR" sz="2400" dirty="0">
                <a:solidFill>
                  <a:schemeClr val="tx1"/>
                </a:solidFill>
                <a:latin typeface="Times New Roman" pitchFamily="18" charset="0"/>
                <a:ea typeface="PMingLiU" pitchFamily="18" charset="-120"/>
              </a:rPr>
              <a:t>توليدکننده و مصرف کننده </a:t>
            </a:r>
            <a:r>
              <a:rPr kumimoji="1" lang="fa-IR" sz="2400" dirty="0" smtClean="0">
                <a:solidFill>
                  <a:schemeClr val="tx1"/>
                </a:solidFill>
                <a:latin typeface="Times New Roman" pitchFamily="18" charset="0"/>
                <a:ea typeface="PMingLiU" pitchFamily="18" charset="-120"/>
              </a:rPr>
              <a:t> با </a:t>
            </a:r>
            <a:r>
              <a:rPr kumimoji="1" lang="fa-IR" sz="2400" dirty="0">
                <a:solidFill>
                  <a:schemeClr val="tx1"/>
                </a:solidFill>
                <a:latin typeface="Times New Roman" pitchFamily="18" charset="0"/>
                <a:ea typeface="PMingLiU" pitchFamily="18" charset="-120"/>
              </a:rPr>
              <a:t>استفاده از </a:t>
            </a:r>
            <a:r>
              <a:rPr kumimoji="1" lang="fa-IR" sz="2400" dirty="0">
                <a:solidFill>
                  <a:schemeClr val="accent1">
                    <a:lumMod val="75000"/>
                  </a:schemeClr>
                </a:solidFill>
                <a:latin typeface="Times New Roman" pitchFamily="18" charset="0"/>
                <a:ea typeface="PMingLiU" pitchFamily="18" charset="-120"/>
              </a:rPr>
              <a:t>سمافورهاي </a:t>
            </a:r>
            <a:r>
              <a:rPr kumimoji="1" lang="fa-IR" sz="2400" dirty="0" smtClean="0">
                <a:solidFill>
                  <a:schemeClr val="accent1">
                    <a:lumMod val="75000"/>
                  </a:schemeClr>
                </a:solidFill>
                <a:latin typeface="Times New Roman" pitchFamily="18" charset="0"/>
                <a:ea typeface="PMingLiU" pitchFamily="18" charset="-120"/>
              </a:rPr>
              <a:t>عمومي </a:t>
            </a:r>
            <a:r>
              <a:rPr kumimoji="1" lang="fa-IR" sz="2400" dirty="0" smtClean="0">
                <a:solidFill>
                  <a:schemeClr val="tx1"/>
                </a:solidFill>
                <a:latin typeface="Times New Roman" pitchFamily="18" charset="0"/>
                <a:ea typeface="PMingLiU" pitchFamily="18" charset="-120"/>
              </a:rPr>
              <a:t>برای میانگیر نامحدود:</a:t>
            </a:r>
            <a:r>
              <a:rPr kumimoji="1" lang="fa-IR" sz="2000" dirty="0" smtClean="0">
                <a:solidFill>
                  <a:schemeClr val="tx1"/>
                </a:solidFill>
                <a:latin typeface="Times New Roman" pitchFamily="18" charset="0"/>
                <a:ea typeface="PMingLiU" pitchFamily="18" charset="-120"/>
              </a:rPr>
              <a:t/>
            </a:r>
            <a:br>
              <a:rPr kumimoji="1" lang="fa-IR" sz="2000" dirty="0" smtClean="0">
                <a:solidFill>
                  <a:schemeClr val="tx1"/>
                </a:solidFill>
                <a:latin typeface="Times New Roman" pitchFamily="18" charset="0"/>
                <a:ea typeface="PMingLiU" pitchFamily="18" charset="-120"/>
              </a:rPr>
            </a:br>
            <a:r>
              <a:rPr lang="fa-IR" sz="2000" b="0" dirty="0" smtClean="0"/>
              <a:t>با استفاده </a:t>
            </a:r>
            <a:r>
              <a:rPr lang="fa-IR" sz="2000" b="0" dirty="0"/>
              <a:t>از سمافورهاي عمومي(سمافورهاي شمارشي) مي توان راه حل بهتري ارائه </a:t>
            </a:r>
            <a:r>
              <a:rPr lang="fa-IR" sz="2000" b="0" dirty="0" smtClean="0"/>
              <a:t>كرد.</a:t>
            </a:r>
            <a:br>
              <a:rPr lang="fa-IR" sz="2000" b="0" dirty="0" smtClean="0"/>
            </a:br>
            <a:r>
              <a:rPr lang="fa-IR" sz="2000" b="0" dirty="0"/>
              <a:t>متغير </a:t>
            </a:r>
            <a:r>
              <a:rPr lang="en-US" sz="2000" b="0" dirty="0"/>
              <a:t>n</a:t>
            </a:r>
            <a:r>
              <a:rPr lang="fa-IR" sz="2000" b="0" dirty="0"/>
              <a:t> يك سمافور است. مقدار آن برابر با تعداد اقلام موجود درميانگير است.</a:t>
            </a:r>
            <a:endParaRPr kumimoji="1" lang="en-US" sz="2000" b="0" kern="1200" dirty="0">
              <a:solidFill>
                <a:srgbClr val="333399"/>
              </a:solidFill>
              <a:latin typeface="Times New Roman" pitchFamily="18" charset="0"/>
              <a:ea typeface="PMingLiU" pitchFamily="18" charset="-120"/>
            </a:endParaRPr>
          </a:p>
        </p:txBody>
      </p:sp>
      <p:sp>
        <p:nvSpPr>
          <p:cNvPr id="7" name="Content Placeholder 2"/>
          <p:cNvSpPr txBox="1">
            <a:spLocks/>
          </p:cNvSpPr>
          <p:nvPr/>
        </p:nvSpPr>
        <p:spPr bwMode="auto">
          <a:xfrm>
            <a:off x="4419600" y="2362200"/>
            <a:ext cx="3962400" cy="4343400"/>
          </a:xfrm>
          <a:prstGeom prst="rect">
            <a:avLst/>
          </a:prstGeom>
          <a:solidFill>
            <a:schemeClr val="accent2"/>
          </a:solidFill>
          <a:ln w="9525">
            <a:noFill/>
            <a:miter lim="800000"/>
            <a:headEnd/>
            <a:tailEnd/>
          </a:ln>
        </p:spPr>
        <p:txBody>
          <a:bodyPr/>
          <a:lstStyle/>
          <a:p>
            <a:pPr marL="342900" indent="-342900" eaLnBrk="0" hangingPunct="0">
              <a:spcBef>
                <a:spcPct val="20000"/>
              </a:spcBef>
              <a:defRPr/>
            </a:pPr>
            <a:r>
              <a:rPr lang="en-US" b="1" kern="0" dirty="0">
                <a:latin typeface="Times New Roman" pitchFamily="18" charset="0"/>
                <a:cs typeface="Times New Roman" pitchFamily="18" charset="0"/>
              </a:rPr>
              <a:t>void consumer</a:t>
            </a:r>
            <a:r>
              <a:rPr lang="en-US" b="1" kern="0" dirty="0" smtClean="0">
                <a:latin typeface="Times New Roman" pitchFamily="18" charset="0"/>
                <a:cs typeface="Times New Roman" pitchFamily="18" charset="0"/>
              </a:rPr>
              <a:t>(</a:t>
            </a:r>
            <a:r>
              <a:rPr lang="en-US" b="1" kern="0" dirty="0">
                <a:latin typeface="Times New Roman" pitchFamily="18" charset="0"/>
                <a:cs typeface="Times New Roman" pitchFamily="18" charset="0"/>
              </a:rPr>
              <a:t> </a:t>
            </a:r>
            <a:r>
              <a:rPr lang="en-US" b="1" kern="0" dirty="0" smtClean="0">
                <a:latin typeface="Times New Roman" pitchFamily="18" charset="0"/>
                <a:cs typeface="Times New Roman" pitchFamily="18" charset="0"/>
              </a:rPr>
              <a:t>)</a:t>
            </a:r>
            <a:endParaRPr lang="en-US" b="1" kern="0" dirty="0">
              <a:latin typeface="Times New Roman" pitchFamily="18" charset="0"/>
              <a:cs typeface="Times New Roman" pitchFamily="18" charset="0"/>
            </a:endParaRPr>
          </a:p>
          <a:p>
            <a:pPr marL="342900" indent="-342900" eaLnBrk="0" hangingPunct="0">
              <a:spcBef>
                <a:spcPct val="20000"/>
              </a:spcBef>
              <a:defRPr/>
            </a:pPr>
            <a:r>
              <a:rPr lang="en-US" kern="0" dirty="0" smtClean="0">
                <a:latin typeface="Times New Roman" pitchFamily="18" charset="0"/>
                <a:cs typeface="Times New Roman" pitchFamily="18" charset="0"/>
              </a:rPr>
              <a:t>{   </a:t>
            </a:r>
            <a:r>
              <a:rPr lang="en-US" b="1" kern="0" dirty="0" smtClean="0">
                <a:latin typeface="Times New Roman" pitchFamily="18" charset="0"/>
                <a:cs typeface="Times New Roman" pitchFamily="18" charset="0"/>
              </a:rPr>
              <a:t>while </a:t>
            </a:r>
            <a:r>
              <a:rPr lang="en-US" b="1" kern="0" dirty="0">
                <a:latin typeface="Times New Roman" pitchFamily="18" charset="0"/>
                <a:cs typeface="Times New Roman" pitchFamily="18" charset="0"/>
              </a:rPr>
              <a:t>(true) </a:t>
            </a:r>
          </a:p>
          <a:p>
            <a:pPr marL="342900" indent="-342900" eaLnBrk="0" hangingPunct="0">
              <a:spcBef>
                <a:spcPct val="20000"/>
              </a:spcBef>
              <a:defRPr/>
            </a:pPr>
            <a:r>
              <a:rPr lang="en-US" b="1" kern="0" dirty="0">
                <a:latin typeface="Times New Roman" pitchFamily="18" charset="0"/>
                <a:cs typeface="Times New Roman" pitchFamily="18" charset="0"/>
              </a:rPr>
              <a:t> </a:t>
            </a:r>
            <a:r>
              <a:rPr lang="en-US" b="1" kern="0" dirty="0" smtClean="0">
                <a:latin typeface="Times New Roman" pitchFamily="18" charset="0"/>
                <a:cs typeface="Times New Roman" pitchFamily="18" charset="0"/>
              </a:rPr>
              <a:t>  {</a:t>
            </a:r>
            <a:endParaRPr lang="en-US" b="1"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smtClean="0">
                <a:latin typeface="Times New Roman" pitchFamily="18" charset="0"/>
                <a:cs typeface="Times New Roman" pitchFamily="18" charset="0"/>
              </a:rPr>
              <a:t>  wait(n</a:t>
            </a:r>
            <a:r>
              <a:rPr lang="en-US" kern="0" dirty="0">
                <a:latin typeface="Times New Roman" pitchFamily="18" charset="0"/>
                <a:cs typeface="Times New Roman" pitchFamily="18" charset="0"/>
              </a:rPr>
              <a:t>);</a:t>
            </a: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smtClean="0">
                <a:latin typeface="Times New Roman" pitchFamily="18" charset="0"/>
                <a:cs typeface="Times New Roman" pitchFamily="18" charset="0"/>
              </a:rPr>
              <a:t> wait(s</a:t>
            </a:r>
            <a:r>
              <a:rPr lang="en-US" kern="0" dirty="0">
                <a:latin typeface="Times New Roman" pitchFamily="18" charset="0"/>
                <a:cs typeface="Times New Roman" pitchFamily="18" charset="0"/>
              </a:rPr>
              <a:t>);</a:t>
            </a:r>
          </a:p>
          <a:p>
            <a:pPr marL="342900" indent="-342900" eaLnBrk="0" hangingPunct="0">
              <a:spcBef>
                <a:spcPct val="20000"/>
              </a:spcBef>
              <a:defRPr/>
            </a:pPr>
            <a:r>
              <a:rPr lang="en-US" kern="0" dirty="0">
                <a:latin typeface="Times New Roman" pitchFamily="18" charset="0"/>
                <a:cs typeface="Times New Roman" pitchFamily="18" charset="0"/>
              </a:rPr>
              <a:t>    take</a:t>
            </a:r>
            <a:r>
              <a:rPr lang="en-US" kern="0" dirty="0" smtClean="0">
                <a:latin typeface="Times New Roman" pitchFamily="18" charset="0"/>
                <a:cs typeface="Times New Roman" pitchFamily="18" charset="0"/>
              </a:rPr>
              <a:t>( );</a:t>
            </a:r>
            <a:endParaRPr lang="en-US"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    signal(s);</a:t>
            </a:r>
          </a:p>
          <a:p>
            <a:pPr marL="342900" indent="-342900" eaLnBrk="0" hangingPunct="0">
              <a:spcBef>
                <a:spcPct val="20000"/>
              </a:spcBef>
              <a:defRPr/>
            </a:pPr>
            <a:r>
              <a:rPr lang="en-US" kern="0" dirty="0">
                <a:latin typeface="Times New Roman" pitchFamily="18" charset="0"/>
                <a:cs typeface="Times New Roman" pitchFamily="18" charset="0"/>
              </a:rPr>
              <a:t>    consume</a:t>
            </a:r>
            <a:r>
              <a:rPr lang="en-US" kern="0" dirty="0" smtClean="0">
                <a:latin typeface="Times New Roman" pitchFamily="18" charset="0"/>
                <a:cs typeface="Times New Roman" pitchFamily="18" charset="0"/>
              </a:rPr>
              <a:t>( );</a:t>
            </a:r>
            <a:endParaRPr lang="en-US"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smtClean="0">
                <a:latin typeface="Times New Roman" pitchFamily="18" charset="0"/>
                <a:cs typeface="Times New Roman" pitchFamily="18" charset="0"/>
              </a:rPr>
              <a:t> }</a:t>
            </a:r>
            <a:endParaRPr lang="en-US"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a:t>
            </a:r>
          </a:p>
          <a:p>
            <a:pPr marL="342900" indent="-342900" eaLnBrk="0" hangingPunct="0">
              <a:spcBef>
                <a:spcPct val="20000"/>
              </a:spcBef>
              <a:defRPr/>
            </a:pPr>
            <a:r>
              <a:rPr lang="en-US" b="1" kern="0" dirty="0">
                <a:latin typeface="Times New Roman" pitchFamily="18" charset="0"/>
                <a:cs typeface="Times New Roman" pitchFamily="18" charset="0"/>
              </a:rPr>
              <a:t>void main</a:t>
            </a:r>
            <a:r>
              <a:rPr lang="en-US" b="1" kern="0" dirty="0" smtClean="0">
                <a:latin typeface="Times New Roman" pitchFamily="18" charset="0"/>
                <a:cs typeface="Times New Roman" pitchFamily="18" charset="0"/>
              </a:rPr>
              <a:t>( )</a:t>
            </a:r>
            <a:endParaRPr lang="en-US" b="1" kern="0" dirty="0">
              <a:latin typeface="Times New Roman" pitchFamily="18" charset="0"/>
              <a:cs typeface="Times New Roman" pitchFamily="18" charset="0"/>
            </a:endParaRPr>
          </a:p>
          <a:p>
            <a:pPr marL="342900" indent="-342900" eaLnBrk="0" hangingPunct="0">
              <a:spcBef>
                <a:spcPct val="20000"/>
              </a:spcBef>
              <a:defRPr/>
            </a:pPr>
            <a:r>
              <a:rPr lang="en-US" kern="0" dirty="0" smtClean="0">
                <a:latin typeface="Times New Roman" pitchFamily="18" charset="0"/>
                <a:cs typeface="Times New Roman" pitchFamily="18" charset="0"/>
              </a:rPr>
              <a:t>{</a:t>
            </a:r>
            <a:r>
              <a:rPr lang="en-US" b="1" kern="0" dirty="0" smtClean="0">
                <a:latin typeface="Times New Roman" pitchFamily="18" charset="0"/>
                <a:cs typeface="Times New Roman" pitchFamily="18" charset="0"/>
              </a:rPr>
              <a:t>     </a:t>
            </a:r>
            <a:r>
              <a:rPr lang="en-US" b="1" kern="0" dirty="0" err="1">
                <a:latin typeface="Times New Roman" pitchFamily="18" charset="0"/>
                <a:cs typeface="Times New Roman" pitchFamily="18" charset="0"/>
              </a:rPr>
              <a:t>parbegin</a:t>
            </a:r>
            <a:r>
              <a:rPr lang="en-US" b="1" kern="0" dirty="0">
                <a:latin typeface="Times New Roman" pitchFamily="18" charset="0"/>
                <a:cs typeface="Times New Roman" pitchFamily="18" charset="0"/>
              </a:rPr>
              <a:t> (producer, consumer);</a:t>
            </a:r>
          </a:p>
          <a:p>
            <a:pPr marL="342900" indent="-342900" eaLnBrk="0" hangingPunct="0">
              <a:spcBef>
                <a:spcPct val="20000"/>
              </a:spcBef>
              <a:defRPr/>
            </a:pPr>
            <a:r>
              <a:rPr lang="en-US" kern="0" dirty="0">
                <a:latin typeface="Times New Roman" pitchFamily="18" charset="0"/>
                <a:cs typeface="Times New Roman" pitchFamily="18" charset="0"/>
              </a:rPr>
              <a:t>}</a:t>
            </a:r>
          </a:p>
        </p:txBody>
      </p:sp>
      <p:cxnSp>
        <p:nvCxnSpPr>
          <p:cNvPr id="3" name="Straight Connector 2"/>
          <p:cNvCxnSpPr/>
          <p:nvPr/>
        </p:nvCxnSpPr>
        <p:spPr>
          <a:xfrm>
            <a:off x="4114800" y="2362200"/>
            <a:ext cx="0" cy="44958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376595"/>
      </p:ext>
    </p:extLst>
  </p:cSld>
  <p:clrMapOvr>
    <a:masterClrMapping/>
  </p:clrMapOvr>
  <p:transition spd="slow">
    <p:push di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09600"/>
          </a:xfrm>
        </p:spPr>
        <p:txBody>
          <a:bodyPr/>
          <a:lstStyle/>
          <a:p>
            <a:r>
              <a:rPr kumimoji="1" lang="fa-IR" sz="3200" dirty="0" smtClean="0">
                <a:solidFill>
                  <a:schemeClr val="tx1"/>
                </a:solidFill>
                <a:latin typeface="Times New Roman" pitchFamily="18" charset="0"/>
                <a:ea typeface="PMingLiU" pitchFamily="18" charset="-120"/>
              </a:rPr>
              <a:t>نکته 1:</a:t>
            </a:r>
            <a:endParaRPr lang="en-US" sz="3200" dirty="0">
              <a:solidFill>
                <a:schemeClr val="tx1"/>
              </a:solidFill>
            </a:endParaRPr>
          </a:p>
        </p:txBody>
      </p:sp>
      <p:sp>
        <p:nvSpPr>
          <p:cNvPr id="4" name="Slide Number Placeholder 3"/>
          <p:cNvSpPr>
            <a:spLocks noGrp="1"/>
          </p:cNvSpPr>
          <p:nvPr>
            <p:ph type="sldNum" sz="quarter" idx="12"/>
          </p:nvPr>
        </p:nvSpPr>
        <p:spPr>
          <a:xfrm>
            <a:off x="7010400" y="6248400"/>
            <a:ext cx="2057400" cy="563563"/>
          </a:xfrm>
          <a:solidFill>
            <a:schemeClr val="accent2"/>
          </a:solidFill>
        </p:spPr>
        <p:txBody>
          <a:bodyPr/>
          <a:lstStyle/>
          <a:p>
            <a:fld id="{B6F15528-21DE-4FAA-801E-634DDDAF4B2B}" type="slidenum">
              <a:rPr lang="en-US" smtClean="0"/>
              <a:pPr/>
              <a:t>62</a:t>
            </a:fld>
            <a:endParaRPr lang="en-US" dirty="0"/>
          </a:p>
        </p:txBody>
      </p:sp>
      <p:sp>
        <p:nvSpPr>
          <p:cNvPr id="3" name="Content Placeholder 2"/>
          <p:cNvSpPr>
            <a:spLocks noGrp="1"/>
          </p:cNvSpPr>
          <p:nvPr>
            <p:ph idx="1"/>
          </p:nvPr>
        </p:nvSpPr>
        <p:spPr>
          <a:xfrm>
            <a:off x="152400" y="1143000"/>
            <a:ext cx="8305800" cy="5562600"/>
          </a:xfrm>
          <a:solidFill>
            <a:schemeClr val="accent2"/>
          </a:solidFill>
        </p:spPr>
        <p:txBody>
          <a:bodyPr>
            <a:normAutofit/>
          </a:bodyPr>
          <a:lstStyle/>
          <a:p>
            <a:pPr marL="0" indent="0" algn="just">
              <a:buNone/>
            </a:pPr>
            <a:r>
              <a:rPr lang="fa-IR" sz="1800" dirty="0" smtClean="0"/>
              <a:t>اكنون </a:t>
            </a:r>
            <a:r>
              <a:rPr lang="fa-IR" sz="1800" dirty="0"/>
              <a:t>فرض كنيد </a:t>
            </a:r>
            <a:r>
              <a:rPr lang="fa-IR" sz="1800" dirty="0" smtClean="0"/>
              <a:t>در بازنويسي </a:t>
            </a:r>
            <a:r>
              <a:rPr lang="fa-IR" sz="1800" dirty="0"/>
              <a:t>اين برنامه اشتباهي رخ داد </a:t>
            </a:r>
            <a:r>
              <a:rPr lang="fa-IR" sz="1800" dirty="0" smtClean="0"/>
              <a:t>و عمليات  </a:t>
            </a:r>
            <a:r>
              <a:rPr lang="en-US" sz="1800" dirty="0" smtClean="0"/>
              <a:t>Signal(s</a:t>
            </a:r>
            <a:r>
              <a:rPr lang="en-US" sz="1800" dirty="0"/>
              <a:t>)</a:t>
            </a:r>
            <a:r>
              <a:rPr lang="fa-IR" sz="1800" dirty="0"/>
              <a:t> و </a:t>
            </a:r>
            <a:r>
              <a:rPr lang="en-US" sz="1800" dirty="0" smtClean="0"/>
              <a:t>Signal(n)</a:t>
            </a:r>
            <a:r>
              <a:rPr lang="fa-IR" sz="1800" dirty="0" smtClean="0"/>
              <a:t> جابه </a:t>
            </a:r>
            <a:r>
              <a:rPr lang="fa-IR" sz="1800" dirty="0"/>
              <a:t>جا شدند. اين كار مستلزم اين است كه عمل </a:t>
            </a:r>
            <a:r>
              <a:rPr lang="en-US" sz="1800" dirty="0" smtClean="0"/>
              <a:t>Signal(n</a:t>
            </a:r>
            <a:r>
              <a:rPr lang="en-US" sz="1800" dirty="0"/>
              <a:t>)</a:t>
            </a:r>
            <a:r>
              <a:rPr lang="fa-IR" sz="1800" dirty="0"/>
              <a:t> در بخش بحراني مصرف كننده </a:t>
            </a:r>
            <a:r>
              <a:rPr lang="fa-IR" sz="1800" dirty="0" smtClean="0"/>
              <a:t>اجراشود (</a:t>
            </a:r>
            <a:r>
              <a:rPr lang="fa-IR" sz="1800" dirty="0"/>
              <a:t>بدون اين كه توسط توليدكننده </a:t>
            </a:r>
            <a:r>
              <a:rPr lang="fa-IR" sz="1800" dirty="0" smtClean="0"/>
              <a:t>و مصرف </a:t>
            </a:r>
            <a:r>
              <a:rPr lang="fa-IR" sz="1800" dirty="0"/>
              <a:t>كننده ديگر دچار وقفه شود</a:t>
            </a:r>
            <a:r>
              <a:rPr lang="fa-IR" sz="1800" dirty="0" smtClean="0"/>
              <a:t>). </a:t>
            </a:r>
          </a:p>
          <a:p>
            <a:pPr marL="0" indent="0" algn="just">
              <a:buNone/>
            </a:pPr>
            <a:endParaRPr lang="fa-IR" sz="1800" dirty="0" smtClean="0"/>
          </a:p>
          <a:p>
            <a:pPr marL="0" indent="0" algn="just">
              <a:buNone/>
            </a:pPr>
            <a:endParaRPr lang="fa-IR" sz="1800" dirty="0"/>
          </a:p>
          <a:p>
            <a:pPr marL="0" indent="0" algn="just">
              <a:buNone/>
            </a:pPr>
            <a:endParaRPr lang="fa-IR" sz="1800" dirty="0" smtClean="0"/>
          </a:p>
          <a:p>
            <a:pPr marL="0" indent="0" algn="just">
              <a:buNone/>
            </a:pPr>
            <a:endParaRPr lang="fa-IR" sz="1800" dirty="0"/>
          </a:p>
          <a:p>
            <a:pPr marL="0" indent="0" algn="just">
              <a:buNone/>
            </a:pPr>
            <a:endParaRPr lang="fa-IR" sz="1800" dirty="0"/>
          </a:p>
          <a:p>
            <a:pPr marL="0" indent="0" algn="just">
              <a:buNone/>
            </a:pPr>
            <a:endParaRPr lang="fa-IR" sz="1800" dirty="0" smtClean="0"/>
          </a:p>
          <a:p>
            <a:pPr marL="0" indent="0" algn="just">
              <a:buNone/>
            </a:pPr>
            <a:r>
              <a:rPr lang="fa-IR" sz="1800" dirty="0" smtClean="0"/>
              <a:t>آيا </a:t>
            </a:r>
            <a:r>
              <a:rPr lang="fa-IR" sz="1800" dirty="0"/>
              <a:t>تأثيري </a:t>
            </a:r>
            <a:r>
              <a:rPr lang="fa-IR" sz="1800" dirty="0" smtClean="0"/>
              <a:t>در برنامه </a:t>
            </a:r>
            <a:r>
              <a:rPr lang="fa-IR" sz="1800" dirty="0"/>
              <a:t>دارد</a:t>
            </a:r>
            <a:r>
              <a:rPr lang="fa-IR" sz="1800" dirty="0" smtClean="0"/>
              <a:t>؟ </a:t>
            </a:r>
          </a:p>
          <a:p>
            <a:pPr marL="0" indent="0" algn="just">
              <a:buNone/>
            </a:pPr>
            <a:endParaRPr lang="fa-IR" sz="1800" dirty="0"/>
          </a:p>
          <a:p>
            <a:pPr marL="0" indent="0" algn="just">
              <a:buNone/>
            </a:pPr>
            <a:endParaRPr lang="fa-IR" sz="1800" dirty="0" smtClean="0"/>
          </a:p>
          <a:p>
            <a:pPr marL="0" indent="0" algn="just">
              <a:buNone/>
            </a:pPr>
            <a:endParaRPr lang="fa-IR" sz="1800" dirty="0"/>
          </a:p>
          <a:p>
            <a:pPr marL="0" indent="0" algn="just">
              <a:buNone/>
            </a:pPr>
            <a:endParaRPr lang="fa-IR" sz="1800" dirty="0" smtClean="0"/>
          </a:p>
          <a:p>
            <a:pPr marL="0" indent="0" algn="just">
              <a:buNone/>
            </a:pPr>
            <a:endParaRPr lang="fa-IR" sz="1800" dirty="0"/>
          </a:p>
          <a:p>
            <a:pPr marL="0" indent="0" algn="just">
              <a:buNone/>
            </a:pPr>
            <a:endParaRPr lang="fa-IR" sz="1800" dirty="0" smtClean="0"/>
          </a:p>
          <a:p>
            <a:pPr marL="0" indent="0" algn="just">
              <a:buNone/>
            </a:pPr>
            <a:r>
              <a:rPr lang="fa-IR" sz="1800" dirty="0" smtClean="0"/>
              <a:t>خير، زيرا </a:t>
            </a:r>
            <a:r>
              <a:rPr lang="fa-IR" sz="1800" dirty="0"/>
              <a:t>مصرف كننده </a:t>
            </a:r>
            <a:r>
              <a:rPr lang="fa-IR" sz="1800" dirty="0" smtClean="0"/>
              <a:t>در هر </a:t>
            </a:r>
            <a:r>
              <a:rPr lang="fa-IR" sz="1800" dirty="0"/>
              <a:t>صورت</a:t>
            </a:r>
            <a:r>
              <a:rPr lang="fa-IR" sz="1800" dirty="0" smtClean="0"/>
              <a:t>، قبل </a:t>
            </a:r>
            <a:r>
              <a:rPr lang="fa-IR" sz="1800" dirty="0"/>
              <a:t>از ادامه كار بايد براي هر دو سمافور صبر كند</a:t>
            </a:r>
            <a:r>
              <a:rPr lang="fa-IR" sz="1800" dirty="0" smtClean="0"/>
              <a:t>.</a:t>
            </a:r>
            <a:endParaRPr lang="en-US" sz="1800" dirty="0"/>
          </a:p>
        </p:txBody>
      </p:sp>
      <p:sp>
        <p:nvSpPr>
          <p:cNvPr id="5" name="Content Placeholder 2"/>
          <p:cNvSpPr txBox="1">
            <a:spLocks/>
          </p:cNvSpPr>
          <p:nvPr/>
        </p:nvSpPr>
        <p:spPr>
          <a:xfrm>
            <a:off x="130628" y="2324100"/>
            <a:ext cx="4419600" cy="3848100"/>
          </a:xfrm>
          <a:prstGeom prst="rect">
            <a:avLst/>
          </a:prstGeom>
        </p:spPr>
        <p:txBody>
          <a:bodyPr vert="horz" lIns="91440" tIns="45720" rIns="91440" bIns="45720" rtlCol="0" anchor="ctr" anchorCtr="0">
            <a:noAutofit/>
          </a:bodyPr>
          <a:lstStyle>
            <a:lvl1pPr marL="274320" indent="-274320" algn="r" defTabSz="914400" rtl="1" eaLnBrk="1" latinLnBrk="0" hangingPunct="1">
              <a:spcBef>
                <a:spcPct val="20000"/>
              </a:spcBef>
              <a:buClr>
                <a:schemeClr val="accent1"/>
              </a:buClr>
              <a:buFont typeface="Arial" pitchFamily="34" charset="0"/>
              <a:buChar char="•"/>
              <a:defRPr sz="2400" kern="1200">
                <a:solidFill>
                  <a:schemeClr val="tx1"/>
                </a:solidFill>
                <a:latin typeface="+mn-lt"/>
                <a:ea typeface="+mn-ea"/>
                <a:cs typeface="B Nazanin" pitchFamily="2" charset="-78"/>
              </a:defRPr>
            </a:lvl1pPr>
            <a:lvl2pPr marL="594360" indent="-27432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B Nazanin" pitchFamily="2" charset="-78"/>
              </a:defRPr>
            </a:lvl2pPr>
            <a:lvl3pPr marL="868680" indent="-228600" algn="r" defTabSz="914400" rtl="1" eaLnBrk="1" latinLnBrk="0" hangingPunct="1">
              <a:spcBef>
                <a:spcPct val="20000"/>
              </a:spcBef>
              <a:buClr>
                <a:schemeClr val="accent1"/>
              </a:buClr>
              <a:buFont typeface="Arial" pitchFamily="34" charset="0"/>
              <a:buChar char="•"/>
              <a:defRPr sz="2000" kern="1200">
                <a:solidFill>
                  <a:schemeClr val="tx1"/>
                </a:solidFill>
                <a:latin typeface="+mn-lt"/>
                <a:ea typeface="+mn-ea"/>
                <a:cs typeface="B Nazanin" pitchFamily="2" charset="-78"/>
              </a:defRPr>
            </a:lvl3pPr>
            <a:lvl4pPr marL="1143000" indent="-228600" algn="r" defTabSz="914400" rtl="1" eaLnBrk="1" latinLnBrk="0" hangingPunct="1">
              <a:spcBef>
                <a:spcPct val="20000"/>
              </a:spcBef>
              <a:buClr>
                <a:schemeClr val="accent1"/>
              </a:buClr>
              <a:buFont typeface="Arial" pitchFamily="34" charset="0"/>
              <a:buChar char="•"/>
              <a:defRPr sz="1800" kern="1200">
                <a:solidFill>
                  <a:schemeClr val="tx1"/>
                </a:solidFill>
                <a:latin typeface="+mn-lt"/>
                <a:ea typeface="+mn-ea"/>
                <a:cs typeface="B Nazanin" pitchFamily="2" charset="-78"/>
              </a:defRPr>
            </a:lvl4pPr>
            <a:lvl5pPr marL="1371600" indent="-228600" algn="r" defTabSz="914400" rtl="1" eaLnBrk="1" latinLnBrk="0" hangingPunct="1">
              <a:spcBef>
                <a:spcPct val="20000"/>
              </a:spcBef>
              <a:buClr>
                <a:schemeClr val="accent1"/>
              </a:buClr>
              <a:buFont typeface="Arial" pitchFamily="34" charset="0"/>
              <a:buChar char="•"/>
              <a:defRPr sz="1800" kern="1200" baseline="0">
                <a:solidFill>
                  <a:schemeClr val="tx1"/>
                </a:solidFill>
                <a:latin typeface="+mn-lt"/>
                <a:ea typeface="+mn-ea"/>
                <a:cs typeface="B Nazanin" pitchFamily="2" charset="-78"/>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algn="l" rtl="0">
              <a:buFontTx/>
              <a:buNone/>
            </a:pPr>
            <a:r>
              <a:rPr lang="en-US" sz="1600"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program </a:t>
            </a:r>
            <a:r>
              <a:rPr lang="en-US" sz="1600" b="1" dirty="0" err="1" smtClean="0">
                <a:latin typeface="Times New Roman" pitchFamily="18" charset="0"/>
                <a:cs typeface="Times New Roman" pitchFamily="18" charset="0"/>
              </a:rPr>
              <a:t>producerconsumer</a:t>
            </a:r>
            <a:r>
              <a:rPr lang="en-US" sz="1600" b="1" dirty="0" smtClean="0">
                <a:latin typeface="Times New Roman" pitchFamily="18" charset="0"/>
                <a:cs typeface="Times New Roman" pitchFamily="18" charset="0"/>
              </a:rPr>
              <a:t> */</a:t>
            </a:r>
          </a:p>
          <a:p>
            <a:pPr algn="l" rtl="0">
              <a:buFontTx/>
              <a:buNone/>
            </a:pPr>
            <a:r>
              <a:rPr lang="pt-BR" sz="1600" dirty="0" smtClean="0">
                <a:latin typeface="Times New Roman" pitchFamily="18" charset="0"/>
                <a:cs typeface="Times New Roman" pitchFamily="18" charset="0"/>
              </a:rPr>
              <a:t>semaphore n = 0, s = 1;</a:t>
            </a:r>
          </a:p>
          <a:p>
            <a:pPr algn="l" rtl="0">
              <a:buFontTx/>
              <a:buNone/>
            </a:pPr>
            <a:r>
              <a:rPr lang="en-US" sz="1600" b="1" dirty="0" smtClean="0">
                <a:latin typeface="Times New Roman" pitchFamily="18" charset="0"/>
                <a:cs typeface="Times New Roman" pitchFamily="18" charset="0"/>
              </a:rPr>
              <a:t>void producer( )</a:t>
            </a:r>
          </a:p>
          <a:p>
            <a:pPr algn="l" rtl="0">
              <a:buFontTx/>
              <a:buNone/>
            </a:pPr>
            <a:r>
              <a:rPr lang="en-US" sz="1600" dirty="0" smtClean="0">
                <a:latin typeface="Times New Roman" pitchFamily="18" charset="0"/>
                <a:cs typeface="Times New Roman" pitchFamily="18" charset="0"/>
              </a:rPr>
              <a:t>{</a:t>
            </a:r>
          </a:p>
          <a:p>
            <a:pPr algn="l" rtl="0">
              <a:buFontTx/>
              <a:buNone/>
            </a:pPr>
            <a:r>
              <a:rPr lang="en-US" sz="1600" b="1" dirty="0" smtClean="0">
                <a:latin typeface="Times New Roman" pitchFamily="18" charset="0"/>
                <a:cs typeface="Times New Roman" pitchFamily="18" charset="0"/>
              </a:rPr>
              <a:t>while (true) </a:t>
            </a:r>
          </a:p>
          <a:p>
            <a:pPr algn="l" rtl="0">
              <a:buFontTx/>
              <a:buNone/>
            </a:pPr>
            <a:r>
              <a:rPr lang="en-US" sz="1600" b="1" dirty="0" smtClean="0">
                <a:latin typeface="Times New Roman" pitchFamily="18" charset="0"/>
                <a:cs typeface="Times New Roman" pitchFamily="18" charset="0"/>
              </a:rPr>
              <a:t> {</a:t>
            </a:r>
          </a:p>
          <a:p>
            <a:pPr algn="l" rtl="0">
              <a:buFontTx/>
              <a:buNone/>
            </a:pPr>
            <a:r>
              <a:rPr lang="en-US" sz="1600" dirty="0" smtClean="0">
                <a:latin typeface="Times New Roman" pitchFamily="18" charset="0"/>
                <a:cs typeface="Times New Roman" pitchFamily="18" charset="0"/>
              </a:rPr>
              <a:t>    produce( );</a:t>
            </a:r>
          </a:p>
          <a:p>
            <a:pPr algn="l" rtl="0">
              <a:buFontTx/>
              <a:buNone/>
            </a:pPr>
            <a:r>
              <a:rPr lang="en-US" sz="1600" dirty="0" smtClean="0">
                <a:latin typeface="Times New Roman" pitchFamily="18" charset="0"/>
                <a:cs typeface="Times New Roman" pitchFamily="18" charset="0"/>
              </a:rPr>
              <a:t>    wait(s);</a:t>
            </a:r>
          </a:p>
          <a:p>
            <a:pPr algn="l" rtl="0">
              <a:buFontTx/>
              <a:buNone/>
            </a:pPr>
            <a:r>
              <a:rPr lang="en-US" sz="1600" dirty="0" smtClean="0">
                <a:latin typeface="Times New Roman" pitchFamily="18" charset="0"/>
                <a:cs typeface="Times New Roman" pitchFamily="18" charset="0"/>
              </a:rPr>
              <a:t>    append( );</a:t>
            </a:r>
          </a:p>
          <a:p>
            <a:pPr algn="l" rtl="0">
              <a:buFontTx/>
              <a:buNone/>
            </a:pPr>
            <a:r>
              <a:rPr lang="en-US" sz="1600" b="1" dirty="0" smtClean="0">
                <a:solidFill>
                  <a:schemeClr val="accent1">
                    <a:lumMod val="50000"/>
                  </a:schemeClr>
                </a:solidFill>
                <a:latin typeface="Times New Roman" pitchFamily="18" charset="0"/>
                <a:cs typeface="Times New Roman" pitchFamily="18" charset="0"/>
              </a:rPr>
              <a:t>    signal(</a:t>
            </a:r>
            <a:r>
              <a:rPr lang="en-US" sz="1600" b="1" dirty="0">
                <a:solidFill>
                  <a:schemeClr val="accent1">
                    <a:lumMod val="50000"/>
                  </a:schemeClr>
                </a:solidFill>
                <a:latin typeface="Times New Roman" pitchFamily="18" charset="0"/>
                <a:cs typeface="Times New Roman" pitchFamily="18" charset="0"/>
              </a:rPr>
              <a:t>n</a:t>
            </a:r>
            <a:r>
              <a:rPr lang="en-US" sz="1600" b="1" dirty="0" smtClean="0">
                <a:solidFill>
                  <a:schemeClr val="accent1">
                    <a:lumMod val="50000"/>
                  </a:schemeClr>
                </a:solidFill>
                <a:latin typeface="Times New Roman" pitchFamily="18" charset="0"/>
                <a:cs typeface="Times New Roman" pitchFamily="18" charset="0"/>
              </a:rPr>
              <a:t>);</a:t>
            </a:r>
          </a:p>
          <a:p>
            <a:pPr algn="l" rtl="0">
              <a:buFontTx/>
              <a:buNone/>
            </a:pPr>
            <a:r>
              <a:rPr lang="en-US" sz="1600" b="1" dirty="0" smtClean="0">
                <a:solidFill>
                  <a:schemeClr val="accent1">
                    <a:lumMod val="50000"/>
                  </a:schemeClr>
                </a:solidFill>
                <a:latin typeface="Times New Roman" pitchFamily="18" charset="0"/>
                <a:cs typeface="Times New Roman" pitchFamily="18" charset="0"/>
              </a:rPr>
              <a:t>    signal(s);</a:t>
            </a:r>
          </a:p>
          <a:p>
            <a:pPr algn="l" rtl="0">
              <a:buFontTx/>
              <a:buNone/>
            </a:pPr>
            <a:r>
              <a:rPr lang="en-US" sz="1600" dirty="0" smtClean="0">
                <a:latin typeface="Times New Roman" pitchFamily="18" charset="0"/>
                <a:cs typeface="Times New Roman" pitchFamily="18" charset="0"/>
              </a:rPr>
              <a:t>  }</a:t>
            </a:r>
          </a:p>
          <a:p>
            <a:pPr algn="l" rtl="0">
              <a:buFontTx/>
              <a:buNone/>
            </a:pPr>
            <a:r>
              <a:rPr lang="en-US" sz="1600" dirty="0" smtClean="0">
                <a:latin typeface="Times New Roman" pitchFamily="18" charset="0"/>
                <a:cs typeface="Times New Roman" pitchFamily="18" charset="0"/>
              </a:rPr>
              <a:t>}</a:t>
            </a:r>
          </a:p>
        </p:txBody>
      </p:sp>
      <p:sp>
        <p:nvSpPr>
          <p:cNvPr id="6" name="Content Placeholder 2"/>
          <p:cNvSpPr txBox="1">
            <a:spLocks/>
          </p:cNvSpPr>
          <p:nvPr/>
        </p:nvSpPr>
        <p:spPr bwMode="auto">
          <a:xfrm>
            <a:off x="3505200" y="2057400"/>
            <a:ext cx="4397829" cy="4114800"/>
          </a:xfrm>
          <a:prstGeom prst="rect">
            <a:avLst/>
          </a:prstGeom>
          <a:noFill/>
          <a:ln w="9525">
            <a:noFill/>
            <a:miter lim="800000"/>
            <a:headEnd/>
            <a:tailEnd/>
          </a:ln>
        </p:spPr>
        <p:txBody>
          <a:bodyPr/>
          <a:lstStyle/>
          <a:p>
            <a:pPr marL="342900" indent="-342900" eaLnBrk="0" hangingPunct="0">
              <a:spcBef>
                <a:spcPct val="20000"/>
              </a:spcBef>
              <a:defRPr/>
            </a:pPr>
            <a:r>
              <a:rPr lang="en-US" b="1" kern="0" dirty="0">
                <a:latin typeface="Times New Roman" pitchFamily="18" charset="0"/>
                <a:cs typeface="Times New Roman" pitchFamily="18" charset="0"/>
              </a:rPr>
              <a:t>void consumer</a:t>
            </a:r>
            <a:r>
              <a:rPr lang="en-US" b="1" kern="0" dirty="0" smtClean="0">
                <a:latin typeface="Times New Roman" pitchFamily="18" charset="0"/>
                <a:cs typeface="Times New Roman" pitchFamily="18" charset="0"/>
              </a:rPr>
              <a:t>(</a:t>
            </a:r>
            <a:r>
              <a:rPr lang="en-US" b="1" kern="0" dirty="0">
                <a:latin typeface="Times New Roman" pitchFamily="18" charset="0"/>
                <a:cs typeface="Times New Roman" pitchFamily="18" charset="0"/>
              </a:rPr>
              <a:t> </a:t>
            </a:r>
            <a:r>
              <a:rPr lang="en-US" b="1" kern="0" dirty="0" smtClean="0">
                <a:latin typeface="Times New Roman" pitchFamily="18" charset="0"/>
                <a:cs typeface="Times New Roman" pitchFamily="18" charset="0"/>
              </a:rPr>
              <a:t>)</a:t>
            </a:r>
            <a:endParaRPr lang="en-US" b="1" kern="0" dirty="0">
              <a:latin typeface="Times New Roman" pitchFamily="18" charset="0"/>
              <a:cs typeface="Times New Roman" pitchFamily="18" charset="0"/>
            </a:endParaRPr>
          </a:p>
          <a:p>
            <a:pPr marL="342900" indent="-342900" eaLnBrk="0" hangingPunct="0">
              <a:spcBef>
                <a:spcPct val="20000"/>
              </a:spcBef>
              <a:defRPr/>
            </a:pPr>
            <a:r>
              <a:rPr lang="en-US" kern="0" dirty="0" smtClean="0">
                <a:latin typeface="Times New Roman" pitchFamily="18" charset="0"/>
                <a:cs typeface="Times New Roman" pitchFamily="18" charset="0"/>
              </a:rPr>
              <a:t>{  </a:t>
            </a:r>
            <a:r>
              <a:rPr lang="en-US" b="1" kern="0" dirty="0" smtClean="0">
                <a:latin typeface="Times New Roman" pitchFamily="18" charset="0"/>
                <a:cs typeface="Times New Roman" pitchFamily="18" charset="0"/>
              </a:rPr>
              <a:t>while </a:t>
            </a:r>
            <a:r>
              <a:rPr lang="en-US" b="1" kern="0" dirty="0">
                <a:latin typeface="Times New Roman" pitchFamily="18" charset="0"/>
                <a:cs typeface="Times New Roman" pitchFamily="18" charset="0"/>
              </a:rPr>
              <a:t>(true) </a:t>
            </a:r>
          </a:p>
          <a:p>
            <a:pPr marL="342900" indent="-342900" eaLnBrk="0" hangingPunct="0">
              <a:spcBef>
                <a:spcPct val="20000"/>
              </a:spcBef>
              <a:defRPr/>
            </a:pPr>
            <a:r>
              <a:rPr lang="en-US" b="1" kern="0" dirty="0">
                <a:latin typeface="Times New Roman" pitchFamily="18" charset="0"/>
                <a:cs typeface="Times New Roman" pitchFamily="18" charset="0"/>
              </a:rPr>
              <a:t> </a:t>
            </a:r>
            <a:r>
              <a:rPr lang="en-US" b="1" kern="0" dirty="0" smtClean="0">
                <a:latin typeface="Times New Roman" pitchFamily="18" charset="0"/>
                <a:cs typeface="Times New Roman" pitchFamily="18" charset="0"/>
              </a:rPr>
              <a:t>  {</a:t>
            </a:r>
            <a:r>
              <a:rPr lang="en-US" kern="0" dirty="0" smtClean="0">
                <a:latin typeface="Times New Roman" pitchFamily="18" charset="0"/>
                <a:cs typeface="Times New Roman" pitchFamily="18" charset="0"/>
              </a:rPr>
              <a:t>  </a:t>
            </a:r>
            <a:r>
              <a:rPr lang="en-US" kern="0" dirty="0">
                <a:latin typeface="Times New Roman" pitchFamily="18" charset="0"/>
                <a:cs typeface="Times New Roman" pitchFamily="18" charset="0"/>
              </a:rPr>
              <a:t>wait(n);</a:t>
            </a: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smtClean="0">
                <a:latin typeface="Times New Roman" pitchFamily="18" charset="0"/>
                <a:cs typeface="Times New Roman" pitchFamily="18" charset="0"/>
              </a:rPr>
              <a:t>   </a:t>
            </a:r>
            <a:r>
              <a:rPr lang="en-US" kern="0" dirty="0">
                <a:latin typeface="Times New Roman" pitchFamily="18" charset="0"/>
                <a:cs typeface="Times New Roman" pitchFamily="18" charset="0"/>
              </a:rPr>
              <a:t>wait(s);</a:t>
            </a: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smtClean="0">
                <a:latin typeface="Times New Roman" pitchFamily="18" charset="0"/>
                <a:cs typeface="Times New Roman" pitchFamily="18" charset="0"/>
              </a:rPr>
              <a:t>   </a:t>
            </a:r>
            <a:r>
              <a:rPr lang="en-US" kern="0" dirty="0">
                <a:latin typeface="Times New Roman" pitchFamily="18" charset="0"/>
                <a:cs typeface="Times New Roman" pitchFamily="18" charset="0"/>
              </a:rPr>
              <a:t>take</a:t>
            </a:r>
            <a:r>
              <a:rPr lang="en-US" kern="0" dirty="0" smtClean="0">
                <a:latin typeface="Times New Roman" pitchFamily="18" charset="0"/>
                <a:cs typeface="Times New Roman" pitchFamily="18" charset="0"/>
              </a:rPr>
              <a:t>( );</a:t>
            </a:r>
            <a:endParaRPr lang="en-US"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smtClean="0">
                <a:latin typeface="Times New Roman" pitchFamily="18" charset="0"/>
                <a:cs typeface="Times New Roman" pitchFamily="18" charset="0"/>
              </a:rPr>
              <a:t>  signal(s</a:t>
            </a:r>
            <a:r>
              <a:rPr lang="en-US" kern="0" dirty="0">
                <a:latin typeface="Times New Roman" pitchFamily="18" charset="0"/>
                <a:cs typeface="Times New Roman" pitchFamily="18" charset="0"/>
              </a:rPr>
              <a:t>);</a:t>
            </a: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smtClean="0">
                <a:latin typeface="Times New Roman" pitchFamily="18" charset="0"/>
                <a:cs typeface="Times New Roman" pitchFamily="18" charset="0"/>
              </a:rPr>
              <a:t>    </a:t>
            </a:r>
            <a:r>
              <a:rPr lang="en-US" kern="0" dirty="0">
                <a:latin typeface="Times New Roman" pitchFamily="18" charset="0"/>
                <a:cs typeface="Times New Roman" pitchFamily="18" charset="0"/>
              </a:rPr>
              <a:t>consume</a:t>
            </a:r>
            <a:r>
              <a:rPr lang="en-US" kern="0" dirty="0" smtClean="0">
                <a:latin typeface="Times New Roman" pitchFamily="18" charset="0"/>
                <a:cs typeface="Times New Roman" pitchFamily="18" charset="0"/>
              </a:rPr>
              <a:t>( );</a:t>
            </a:r>
            <a:endParaRPr lang="en-US"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smtClean="0">
                <a:latin typeface="Times New Roman" pitchFamily="18" charset="0"/>
                <a:cs typeface="Times New Roman" pitchFamily="18" charset="0"/>
              </a:rPr>
              <a:t>  }</a:t>
            </a:r>
            <a:endParaRPr lang="en-US"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a:t>
            </a:r>
          </a:p>
          <a:p>
            <a:pPr marL="342900" indent="-342900" eaLnBrk="0" hangingPunct="0">
              <a:spcBef>
                <a:spcPct val="20000"/>
              </a:spcBef>
              <a:defRPr/>
            </a:pPr>
            <a:r>
              <a:rPr lang="en-US" b="1" kern="0" dirty="0">
                <a:latin typeface="Times New Roman" pitchFamily="18" charset="0"/>
                <a:cs typeface="Times New Roman" pitchFamily="18" charset="0"/>
              </a:rPr>
              <a:t>void main</a:t>
            </a:r>
            <a:r>
              <a:rPr lang="en-US" b="1" kern="0" dirty="0" smtClean="0">
                <a:latin typeface="Times New Roman" pitchFamily="18" charset="0"/>
                <a:cs typeface="Times New Roman" pitchFamily="18" charset="0"/>
              </a:rPr>
              <a:t>( )</a:t>
            </a:r>
            <a:endParaRPr lang="en-US" b="1" kern="0" dirty="0">
              <a:latin typeface="Times New Roman" pitchFamily="18" charset="0"/>
              <a:cs typeface="Times New Roman" pitchFamily="18" charset="0"/>
            </a:endParaRPr>
          </a:p>
          <a:p>
            <a:pPr marL="342900" indent="-342900" eaLnBrk="0" hangingPunct="0">
              <a:spcBef>
                <a:spcPct val="20000"/>
              </a:spcBef>
              <a:defRPr/>
            </a:pPr>
            <a:r>
              <a:rPr lang="en-US" kern="0" dirty="0" smtClean="0">
                <a:latin typeface="Times New Roman" pitchFamily="18" charset="0"/>
                <a:cs typeface="Times New Roman" pitchFamily="18" charset="0"/>
              </a:rPr>
              <a:t>{</a:t>
            </a:r>
            <a:r>
              <a:rPr lang="en-US" b="1" kern="0" dirty="0" smtClean="0">
                <a:latin typeface="Times New Roman" pitchFamily="18" charset="0"/>
                <a:cs typeface="Times New Roman" pitchFamily="18" charset="0"/>
              </a:rPr>
              <a:t>     </a:t>
            </a:r>
            <a:r>
              <a:rPr lang="en-US" b="1" kern="0" dirty="0" err="1">
                <a:latin typeface="Times New Roman" pitchFamily="18" charset="0"/>
                <a:cs typeface="Times New Roman" pitchFamily="18" charset="0"/>
              </a:rPr>
              <a:t>parbegin</a:t>
            </a:r>
            <a:r>
              <a:rPr lang="en-US" b="1" kern="0" dirty="0">
                <a:latin typeface="Times New Roman" pitchFamily="18" charset="0"/>
                <a:cs typeface="Times New Roman" pitchFamily="18" charset="0"/>
              </a:rPr>
              <a:t> (producer, consumer);</a:t>
            </a:r>
          </a:p>
          <a:p>
            <a:pPr marL="342900" indent="-342900" eaLnBrk="0" hangingPunct="0">
              <a:spcBef>
                <a:spcPct val="20000"/>
              </a:spcBef>
              <a:defRPr/>
            </a:pPr>
            <a:r>
              <a:rPr lang="en-US" kern="0" dirty="0">
                <a:latin typeface="Times New Roman" pitchFamily="18" charset="0"/>
                <a:cs typeface="Times New Roman" pitchFamily="18" charset="0"/>
              </a:rPr>
              <a:t>}</a:t>
            </a:r>
          </a:p>
        </p:txBody>
      </p:sp>
      <p:sp>
        <p:nvSpPr>
          <p:cNvPr id="7" name="Curved Right Arrow 6"/>
          <p:cNvSpPr/>
          <p:nvPr/>
        </p:nvSpPr>
        <p:spPr>
          <a:xfrm>
            <a:off x="152400" y="5181600"/>
            <a:ext cx="152400" cy="27622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urved Right Arrow 7"/>
          <p:cNvSpPr/>
          <p:nvPr/>
        </p:nvSpPr>
        <p:spPr>
          <a:xfrm flipH="1" flipV="1">
            <a:off x="1295400" y="5181600"/>
            <a:ext cx="152400" cy="27622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0" name="Straight Connector 9"/>
          <p:cNvCxnSpPr/>
          <p:nvPr/>
        </p:nvCxnSpPr>
        <p:spPr>
          <a:xfrm>
            <a:off x="3352800" y="2209800"/>
            <a:ext cx="0" cy="38862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255202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fade">
                                      <p:cBhvr>
                                        <p:cTn id="16" dur="1000"/>
                                        <p:tgtEl>
                                          <p:spTgt spid="3">
                                            <p:txEl>
                                              <p:pRg st="7" end="7"/>
                                            </p:txEl>
                                          </p:spTgt>
                                        </p:tgtEl>
                                      </p:cBhvr>
                                    </p:animEffect>
                                    <p:anim calcmode="lin" valueType="num">
                                      <p:cBhvr>
                                        <p:cTn id="1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1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14" end="14"/>
                                            </p:txEl>
                                          </p:spTgt>
                                        </p:tgtEl>
                                        <p:attrNameLst>
                                          <p:attrName>style.visibility</p:attrName>
                                        </p:attrNameLst>
                                      </p:cBhvr>
                                      <p:to>
                                        <p:strVal val="visible"/>
                                      </p:to>
                                    </p:set>
                                    <p:anim calcmode="lin" valueType="num">
                                      <p:cBhvr additive="base">
                                        <p:cTn id="23"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09600"/>
          </a:xfrm>
        </p:spPr>
        <p:txBody>
          <a:bodyPr/>
          <a:lstStyle/>
          <a:p>
            <a:r>
              <a:rPr kumimoji="1" lang="fa-IR" sz="3200" dirty="0" smtClean="0">
                <a:solidFill>
                  <a:schemeClr val="tx1"/>
                </a:solidFill>
                <a:latin typeface="Times New Roman" pitchFamily="18" charset="0"/>
                <a:ea typeface="PMingLiU" pitchFamily="18" charset="-120"/>
              </a:rPr>
              <a:t>نکته 2:</a:t>
            </a:r>
            <a:endParaRPr lang="en-US" sz="3200" dirty="0">
              <a:solidFill>
                <a:schemeClr val="tx1"/>
              </a:solidFill>
            </a:endParaRPr>
          </a:p>
        </p:txBody>
      </p:sp>
      <p:sp>
        <p:nvSpPr>
          <p:cNvPr id="3" name="Content Placeholder 2"/>
          <p:cNvSpPr>
            <a:spLocks noGrp="1"/>
          </p:cNvSpPr>
          <p:nvPr>
            <p:ph idx="1"/>
          </p:nvPr>
        </p:nvSpPr>
        <p:spPr>
          <a:xfrm>
            <a:off x="152400" y="1143000"/>
            <a:ext cx="8763000" cy="5562600"/>
          </a:xfrm>
          <a:solidFill>
            <a:schemeClr val="accent2"/>
          </a:solidFill>
        </p:spPr>
        <p:txBody>
          <a:bodyPr>
            <a:normAutofit lnSpcReduction="10000"/>
          </a:bodyPr>
          <a:lstStyle/>
          <a:p>
            <a:pPr marL="0" indent="0" algn="just">
              <a:buNone/>
            </a:pPr>
            <a:r>
              <a:rPr lang="fa-IR" sz="1800" dirty="0" smtClean="0"/>
              <a:t>حال </a:t>
            </a:r>
            <a:r>
              <a:rPr lang="fa-IR" sz="1800" dirty="0"/>
              <a:t>فرض كنيد </a:t>
            </a:r>
            <a:r>
              <a:rPr lang="fa-IR" sz="1800" dirty="0" smtClean="0"/>
              <a:t>عمليات </a:t>
            </a:r>
            <a:r>
              <a:rPr lang="en-US" sz="1800" kern="0" dirty="0" smtClean="0">
                <a:latin typeface="Times New Roman" pitchFamily="18" charset="0"/>
                <a:cs typeface="Times New Roman" pitchFamily="18" charset="0"/>
              </a:rPr>
              <a:t>wait(n</a:t>
            </a:r>
            <a:r>
              <a:rPr lang="en-US" sz="1800" kern="0" dirty="0">
                <a:latin typeface="Times New Roman" pitchFamily="18" charset="0"/>
                <a:cs typeface="Times New Roman" pitchFamily="18" charset="0"/>
              </a:rPr>
              <a:t>);</a:t>
            </a:r>
            <a:r>
              <a:rPr lang="fa-IR" sz="1800" dirty="0" smtClean="0"/>
              <a:t> </a:t>
            </a:r>
            <a:r>
              <a:rPr lang="fa-IR" sz="1800" dirty="0"/>
              <a:t>و </a:t>
            </a:r>
            <a:r>
              <a:rPr lang="en-US" sz="1800" kern="0" dirty="0" smtClean="0">
                <a:latin typeface="Times New Roman" pitchFamily="18" charset="0"/>
                <a:cs typeface="Times New Roman" pitchFamily="18" charset="0"/>
              </a:rPr>
              <a:t>wait(s)</a:t>
            </a:r>
            <a:r>
              <a:rPr lang="fa-IR" sz="1800" dirty="0"/>
              <a:t> </a:t>
            </a:r>
            <a:r>
              <a:rPr lang="fa-IR" sz="1800" dirty="0" smtClean="0"/>
              <a:t>تصادفاً معکوس شوند. </a:t>
            </a:r>
            <a:r>
              <a:rPr lang="fa-IR" sz="1800" dirty="0"/>
              <a:t>اين </a:t>
            </a:r>
            <a:r>
              <a:rPr lang="fa-IR" sz="1800" dirty="0" smtClean="0"/>
              <a:t>تغییر موجب عیبی جدی و مهلک می گردد.</a:t>
            </a:r>
          </a:p>
          <a:p>
            <a:pPr marL="0" indent="0" algn="just">
              <a:buNone/>
            </a:pPr>
            <a:endParaRPr lang="en-US" sz="1800" dirty="0" smtClean="0"/>
          </a:p>
          <a:p>
            <a:pPr marL="0" indent="0" algn="just">
              <a:buNone/>
            </a:pPr>
            <a:endParaRPr lang="en-US" sz="1800" dirty="0" smtClean="0"/>
          </a:p>
          <a:p>
            <a:pPr marL="0" indent="0" algn="just">
              <a:buNone/>
            </a:pPr>
            <a:endParaRPr lang="fa-IR" sz="1800" dirty="0"/>
          </a:p>
          <a:p>
            <a:pPr marL="0" indent="0" algn="just">
              <a:buNone/>
            </a:pPr>
            <a:endParaRPr lang="fa-IR" sz="1800" dirty="0"/>
          </a:p>
          <a:p>
            <a:pPr marL="0" indent="0" algn="just">
              <a:buNone/>
            </a:pPr>
            <a:endParaRPr lang="fa-IR" sz="1800" dirty="0" smtClean="0"/>
          </a:p>
          <a:p>
            <a:pPr marL="0" indent="0" algn="just">
              <a:buNone/>
            </a:pPr>
            <a:r>
              <a:rPr lang="fa-IR" sz="1800" dirty="0" smtClean="0"/>
              <a:t>چرا؟ </a:t>
            </a:r>
          </a:p>
          <a:p>
            <a:pPr marL="0" indent="0" algn="just">
              <a:buNone/>
            </a:pPr>
            <a:endParaRPr lang="fa-IR" sz="1800" dirty="0"/>
          </a:p>
          <a:p>
            <a:pPr marL="0" indent="0" algn="just">
              <a:buNone/>
            </a:pPr>
            <a:endParaRPr lang="fa-IR" sz="1800" dirty="0" smtClean="0"/>
          </a:p>
          <a:p>
            <a:pPr marL="0" indent="0" algn="just">
              <a:buNone/>
            </a:pPr>
            <a:endParaRPr lang="fa-IR" sz="1800" dirty="0"/>
          </a:p>
          <a:p>
            <a:pPr marL="0" indent="0" algn="just">
              <a:buNone/>
            </a:pPr>
            <a:endParaRPr lang="fa-IR" sz="1800" dirty="0" smtClean="0"/>
          </a:p>
          <a:p>
            <a:pPr marL="0" indent="0" algn="just">
              <a:buNone/>
            </a:pPr>
            <a:endParaRPr lang="fa-IR" sz="1800" dirty="0" smtClean="0"/>
          </a:p>
          <a:p>
            <a:pPr marL="0" indent="0" algn="just">
              <a:buNone/>
            </a:pPr>
            <a:endParaRPr lang="fa-IR" sz="1800" dirty="0" smtClean="0"/>
          </a:p>
          <a:p>
            <a:pPr marL="0" indent="0" algn="just">
              <a:buNone/>
            </a:pPr>
            <a:endParaRPr lang="fa-IR" sz="1800" dirty="0"/>
          </a:p>
          <a:p>
            <a:pPr marL="0" indent="0" algn="just">
              <a:buNone/>
            </a:pPr>
            <a:endParaRPr lang="fa-IR" sz="1800" dirty="0" smtClean="0"/>
          </a:p>
          <a:p>
            <a:pPr marL="0" indent="0" algn="just">
              <a:buNone/>
            </a:pPr>
            <a:endParaRPr lang="fa-IR" sz="1800" dirty="0" smtClean="0"/>
          </a:p>
          <a:p>
            <a:pPr marL="0" indent="0" algn="just">
              <a:buNone/>
            </a:pPr>
            <a:r>
              <a:rPr lang="fa-IR" sz="1800" dirty="0" smtClean="0"/>
              <a:t>اگر هنگامی که میانگیر خالی است </a:t>
            </a:r>
            <a:r>
              <a:rPr lang="en-US" sz="1800" dirty="0" smtClean="0"/>
              <a:t>(n=0)</a:t>
            </a:r>
            <a:r>
              <a:rPr lang="fa-IR" sz="1800" dirty="0" smtClean="0"/>
              <a:t>، مصرف کننده وارد بخش بحرانی خود گردد، در این صورت دیگر هیچ تولید کننده ای نمی تواند حتی به میانگیر اضافه نماید و سیستم در بن بست خواهد بود.</a:t>
            </a:r>
            <a:endParaRPr lang="en-US" sz="1800" dirty="0"/>
          </a:p>
        </p:txBody>
      </p:sp>
      <p:sp>
        <p:nvSpPr>
          <p:cNvPr id="4" name="Slide Number Placeholder 3"/>
          <p:cNvSpPr>
            <a:spLocks noGrp="1"/>
          </p:cNvSpPr>
          <p:nvPr>
            <p:ph type="sldNum" sz="quarter" idx="12"/>
          </p:nvPr>
        </p:nvSpPr>
        <p:spPr>
          <a:xfrm>
            <a:off x="8382000" y="6514646"/>
            <a:ext cx="762000" cy="365125"/>
          </a:xfrm>
        </p:spPr>
        <p:txBody>
          <a:bodyPr/>
          <a:lstStyle/>
          <a:p>
            <a:fld id="{B6F15528-21DE-4FAA-801E-634DDDAF4B2B}" type="slidenum">
              <a:rPr lang="en-US" smtClean="0"/>
              <a:pPr/>
              <a:t>63</a:t>
            </a:fld>
            <a:endParaRPr lang="en-US" dirty="0"/>
          </a:p>
        </p:txBody>
      </p:sp>
      <p:sp>
        <p:nvSpPr>
          <p:cNvPr id="5" name="Content Placeholder 2"/>
          <p:cNvSpPr txBox="1">
            <a:spLocks/>
          </p:cNvSpPr>
          <p:nvPr/>
        </p:nvSpPr>
        <p:spPr>
          <a:xfrm>
            <a:off x="152400" y="2057400"/>
            <a:ext cx="4953000" cy="3810000"/>
          </a:xfrm>
          <a:prstGeom prst="rect">
            <a:avLst/>
          </a:prstGeom>
        </p:spPr>
        <p:txBody>
          <a:bodyPr vert="horz" lIns="91440" tIns="45720" rIns="91440" bIns="45720" rtlCol="0" anchor="ctr" anchorCtr="0">
            <a:noAutofit/>
          </a:bodyPr>
          <a:lstStyle>
            <a:lvl1pPr marL="274320" indent="-274320" algn="r" defTabSz="914400" rtl="1" eaLnBrk="1" latinLnBrk="0" hangingPunct="1">
              <a:spcBef>
                <a:spcPct val="20000"/>
              </a:spcBef>
              <a:buClr>
                <a:schemeClr val="accent1"/>
              </a:buClr>
              <a:buFont typeface="Arial" pitchFamily="34" charset="0"/>
              <a:buChar char="•"/>
              <a:defRPr sz="2400" kern="1200">
                <a:solidFill>
                  <a:schemeClr val="tx1"/>
                </a:solidFill>
                <a:latin typeface="+mn-lt"/>
                <a:ea typeface="+mn-ea"/>
                <a:cs typeface="B Nazanin" pitchFamily="2" charset="-78"/>
              </a:defRPr>
            </a:lvl1pPr>
            <a:lvl2pPr marL="594360" indent="-27432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B Nazanin" pitchFamily="2" charset="-78"/>
              </a:defRPr>
            </a:lvl2pPr>
            <a:lvl3pPr marL="868680" indent="-228600" algn="r" defTabSz="914400" rtl="1" eaLnBrk="1" latinLnBrk="0" hangingPunct="1">
              <a:spcBef>
                <a:spcPct val="20000"/>
              </a:spcBef>
              <a:buClr>
                <a:schemeClr val="accent1"/>
              </a:buClr>
              <a:buFont typeface="Arial" pitchFamily="34" charset="0"/>
              <a:buChar char="•"/>
              <a:defRPr sz="2000" kern="1200">
                <a:solidFill>
                  <a:schemeClr val="tx1"/>
                </a:solidFill>
                <a:latin typeface="+mn-lt"/>
                <a:ea typeface="+mn-ea"/>
                <a:cs typeface="B Nazanin" pitchFamily="2" charset="-78"/>
              </a:defRPr>
            </a:lvl3pPr>
            <a:lvl4pPr marL="1143000" indent="-228600" algn="r" defTabSz="914400" rtl="1" eaLnBrk="1" latinLnBrk="0" hangingPunct="1">
              <a:spcBef>
                <a:spcPct val="20000"/>
              </a:spcBef>
              <a:buClr>
                <a:schemeClr val="accent1"/>
              </a:buClr>
              <a:buFont typeface="Arial" pitchFamily="34" charset="0"/>
              <a:buChar char="•"/>
              <a:defRPr sz="1800" kern="1200">
                <a:solidFill>
                  <a:schemeClr val="tx1"/>
                </a:solidFill>
                <a:latin typeface="+mn-lt"/>
                <a:ea typeface="+mn-ea"/>
                <a:cs typeface="B Nazanin" pitchFamily="2" charset="-78"/>
              </a:defRPr>
            </a:lvl4pPr>
            <a:lvl5pPr marL="1371600" indent="-228600" algn="r" defTabSz="914400" rtl="1" eaLnBrk="1" latinLnBrk="0" hangingPunct="1">
              <a:spcBef>
                <a:spcPct val="20000"/>
              </a:spcBef>
              <a:buClr>
                <a:schemeClr val="accent1"/>
              </a:buClr>
              <a:buFont typeface="Arial" pitchFamily="34" charset="0"/>
              <a:buChar char="•"/>
              <a:defRPr sz="1800" kern="1200" baseline="0">
                <a:solidFill>
                  <a:schemeClr val="tx1"/>
                </a:solidFill>
                <a:latin typeface="+mn-lt"/>
                <a:ea typeface="+mn-ea"/>
                <a:cs typeface="B Nazanin" pitchFamily="2" charset="-78"/>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algn="l" rtl="0">
              <a:buFontTx/>
              <a:buNone/>
            </a:pPr>
            <a:r>
              <a:rPr lang="en-US" sz="1800" dirty="0" smtClean="0">
                <a:latin typeface="Times New Roman" pitchFamily="18" charset="0"/>
                <a:cs typeface="Times New Roman" pitchFamily="18" charset="0"/>
              </a:rPr>
              <a:t>/* </a:t>
            </a:r>
            <a:r>
              <a:rPr lang="en-US" sz="1800" b="1" dirty="0" smtClean="0">
                <a:latin typeface="Times New Roman" pitchFamily="18" charset="0"/>
                <a:cs typeface="Times New Roman" pitchFamily="18" charset="0"/>
              </a:rPr>
              <a:t>program </a:t>
            </a:r>
            <a:r>
              <a:rPr lang="en-US" sz="1800" b="1" dirty="0" err="1" smtClean="0">
                <a:latin typeface="Times New Roman" pitchFamily="18" charset="0"/>
                <a:cs typeface="Times New Roman" pitchFamily="18" charset="0"/>
              </a:rPr>
              <a:t>producerconsumer</a:t>
            </a:r>
            <a:r>
              <a:rPr lang="en-US" sz="1800" b="1" dirty="0" smtClean="0">
                <a:latin typeface="Times New Roman" pitchFamily="18" charset="0"/>
                <a:cs typeface="Times New Roman" pitchFamily="18" charset="0"/>
              </a:rPr>
              <a:t> */</a:t>
            </a:r>
          </a:p>
          <a:p>
            <a:pPr algn="l" rtl="0">
              <a:buFontTx/>
              <a:buNone/>
            </a:pPr>
            <a:r>
              <a:rPr lang="pt-BR" sz="1800" dirty="0" smtClean="0">
                <a:latin typeface="Times New Roman" pitchFamily="18" charset="0"/>
                <a:cs typeface="Times New Roman" pitchFamily="18" charset="0"/>
              </a:rPr>
              <a:t>semaphore n = 0, s = 1;</a:t>
            </a:r>
          </a:p>
          <a:p>
            <a:pPr algn="l" rtl="0">
              <a:buFontTx/>
              <a:buNone/>
            </a:pPr>
            <a:r>
              <a:rPr lang="en-US" sz="1800" b="1" dirty="0" smtClean="0">
                <a:latin typeface="Times New Roman" pitchFamily="18" charset="0"/>
                <a:cs typeface="Times New Roman" pitchFamily="18" charset="0"/>
              </a:rPr>
              <a:t>void producer( )</a:t>
            </a:r>
          </a:p>
          <a:p>
            <a:pPr algn="l" rtl="0">
              <a:buFontTx/>
              <a:buNone/>
            </a:pPr>
            <a:r>
              <a:rPr lang="en-US" sz="1800" dirty="0" smtClean="0">
                <a:latin typeface="Times New Roman" pitchFamily="18" charset="0"/>
                <a:cs typeface="Times New Roman" pitchFamily="18" charset="0"/>
              </a:rPr>
              <a:t>{</a:t>
            </a:r>
            <a:r>
              <a:rPr lang="en-US" sz="1800" b="1" dirty="0" smtClean="0">
                <a:latin typeface="Times New Roman" pitchFamily="18" charset="0"/>
                <a:cs typeface="Times New Roman" pitchFamily="18" charset="0"/>
              </a:rPr>
              <a:t>while (true) </a:t>
            </a:r>
          </a:p>
          <a:p>
            <a:pPr algn="l" rtl="0">
              <a:buFontTx/>
              <a:buNone/>
            </a:pPr>
            <a:r>
              <a:rPr lang="en-US" sz="1800" b="1"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  produce( );</a:t>
            </a:r>
          </a:p>
          <a:p>
            <a:pPr algn="l" rtl="0">
              <a:buFontTx/>
              <a:buNone/>
            </a:pPr>
            <a:r>
              <a:rPr lang="en-US" sz="1800" dirty="0" smtClean="0">
                <a:latin typeface="Times New Roman" pitchFamily="18" charset="0"/>
                <a:cs typeface="Times New Roman" pitchFamily="18" charset="0"/>
              </a:rPr>
              <a:t>    wait(s);</a:t>
            </a:r>
          </a:p>
          <a:p>
            <a:pPr algn="l" rtl="0">
              <a:buFontTx/>
              <a:buNone/>
            </a:pPr>
            <a:r>
              <a:rPr lang="en-US" sz="1800" dirty="0" smtClean="0">
                <a:latin typeface="Times New Roman" pitchFamily="18" charset="0"/>
                <a:cs typeface="Times New Roman" pitchFamily="18" charset="0"/>
              </a:rPr>
              <a:t>    append( );</a:t>
            </a:r>
          </a:p>
          <a:p>
            <a:pPr algn="l" rtl="0">
              <a:buFontTx/>
              <a:buNone/>
            </a:pPr>
            <a:r>
              <a:rPr lang="en-US" sz="1800" b="1" dirty="0" smtClean="0">
                <a:solidFill>
                  <a:schemeClr val="accent1">
                    <a:lumMod val="50000"/>
                  </a:schemeClr>
                </a:solidFill>
                <a:latin typeface="Times New Roman" pitchFamily="18" charset="0"/>
                <a:cs typeface="Times New Roman" pitchFamily="18" charset="0"/>
              </a:rPr>
              <a:t>    </a:t>
            </a:r>
            <a:r>
              <a:rPr lang="en-US" sz="1800" dirty="0" smtClean="0">
                <a:latin typeface="Times New Roman" pitchFamily="18" charset="0"/>
                <a:cs typeface="Times New Roman" pitchFamily="18" charset="0"/>
              </a:rPr>
              <a:t>signal(s);</a:t>
            </a:r>
          </a:p>
          <a:p>
            <a:pPr algn="l" rtl="0">
              <a:buFontTx/>
              <a:buNone/>
            </a:pPr>
            <a:r>
              <a:rPr lang="en-US" sz="1800" dirty="0" smtClean="0">
                <a:latin typeface="Times New Roman" pitchFamily="18" charset="0"/>
                <a:cs typeface="Times New Roman" pitchFamily="18" charset="0"/>
              </a:rPr>
              <a:t>    signal(n);</a:t>
            </a:r>
          </a:p>
          <a:p>
            <a:pPr algn="l" rtl="0">
              <a:buFontTx/>
              <a:buNone/>
            </a:pPr>
            <a:r>
              <a:rPr lang="en-US" sz="1800" dirty="0" smtClean="0">
                <a:latin typeface="Times New Roman" pitchFamily="18" charset="0"/>
                <a:cs typeface="Times New Roman" pitchFamily="18" charset="0"/>
              </a:rPr>
              <a:t>  }</a:t>
            </a:r>
          </a:p>
          <a:p>
            <a:pPr algn="l" rtl="0">
              <a:buFontTx/>
              <a:buNone/>
            </a:pPr>
            <a:r>
              <a:rPr lang="en-US" sz="1800" dirty="0" smtClean="0">
                <a:latin typeface="Times New Roman" pitchFamily="18" charset="0"/>
                <a:cs typeface="Times New Roman" pitchFamily="18" charset="0"/>
              </a:rPr>
              <a:t>}</a:t>
            </a:r>
          </a:p>
        </p:txBody>
      </p:sp>
      <p:sp>
        <p:nvSpPr>
          <p:cNvPr id="6" name="Content Placeholder 2"/>
          <p:cNvSpPr txBox="1">
            <a:spLocks/>
          </p:cNvSpPr>
          <p:nvPr/>
        </p:nvSpPr>
        <p:spPr bwMode="auto">
          <a:xfrm>
            <a:off x="3962400" y="1790700"/>
            <a:ext cx="5029200" cy="4305300"/>
          </a:xfrm>
          <a:prstGeom prst="rect">
            <a:avLst/>
          </a:prstGeom>
          <a:noFill/>
          <a:ln w="9525">
            <a:noFill/>
            <a:miter lim="800000"/>
            <a:headEnd/>
            <a:tailEnd/>
          </a:ln>
        </p:spPr>
        <p:txBody>
          <a:bodyPr/>
          <a:lstStyle/>
          <a:p>
            <a:pPr marL="342900" indent="-342900" eaLnBrk="0" hangingPunct="0">
              <a:spcBef>
                <a:spcPct val="20000"/>
              </a:spcBef>
              <a:defRPr/>
            </a:pPr>
            <a:r>
              <a:rPr lang="en-US" b="1" kern="0" dirty="0">
                <a:latin typeface="Times New Roman" pitchFamily="18" charset="0"/>
                <a:cs typeface="Times New Roman" pitchFamily="18" charset="0"/>
              </a:rPr>
              <a:t>void consumer</a:t>
            </a:r>
            <a:r>
              <a:rPr lang="en-US" b="1" kern="0" dirty="0" smtClean="0">
                <a:latin typeface="Times New Roman" pitchFamily="18" charset="0"/>
                <a:cs typeface="Times New Roman" pitchFamily="18" charset="0"/>
              </a:rPr>
              <a:t>(</a:t>
            </a:r>
            <a:r>
              <a:rPr lang="en-US" b="1" kern="0" dirty="0">
                <a:latin typeface="Times New Roman" pitchFamily="18" charset="0"/>
                <a:cs typeface="Times New Roman" pitchFamily="18" charset="0"/>
              </a:rPr>
              <a:t> </a:t>
            </a:r>
            <a:r>
              <a:rPr lang="en-US" b="1" kern="0" dirty="0" smtClean="0">
                <a:latin typeface="Times New Roman" pitchFamily="18" charset="0"/>
                <a:cs typeface="Times New Roman" pitchFamily="18" charset="0"/>
              </a:rPr>
              <a:t>)</a:t>
            </a:r>
            <a:endParaRPr lang="en-US" b="1" kern="0" dirty="0">
              <a:latin typeface="Times New Roman" pitchFamily="18" charset="0"/>
              <a:cs typeface="Times New Roman" pitchFamily="18" charset="0"/>
            </a:endParaRPr>
          </a:p>
          <a:p>
            <a:pPr marL="342900" indent="-342900" eaLnBrk="0" hangingPunct="0">
              <a:spcBef>
                <a:spcPct val="20000"/>
              </a:spcBef>
              <a:defRPr/>
            </a:pPr>
            <a:r>
              <a:rPr lang="en-US" kern="0" dirty="0" smtClean="0">
                <a:latin typeface="Times New Roman" pitchFamily="18" charset="0"/>
                <a:cs typeface="Times New Roman" pitchFamily="18" charset="0"/>
              </a:rPr>
              <a:t>{</a:t>
            </a:r>
            <a:r>
              <a:rPr lang="en-US" b="1" kern="0" dirty="0" smtClean="0">
                <a:latin typeface="Times New Roman" pitchFamily="18" charset="0"/>
                <a:cs typeface="Times New Roman" pitchFamily="18" charset="0"/>
              </a:rPr>
              <a:t>while </a:t>
            </a:r>
            <a:r>
              <a:rPr lang="en-US" b="1" kern="0" dirty="0">
                <a:latin typeface="Times New Roman" pitchFamily="18" charset="0"/>
                <a:cs typeface="Times New Roman" pitchFamily="18" charset="0"/>
              </a:rPr>
              <a:t>(true) </a:t>
            </a:r>
          </a:p>
          <a:p>
            <a:pPr marL="342900" indent="-342900" eaLnBrk="0" hangingPunct="0">
              <a:spcBef>
                <a:spcPct val="20000"/>
              </a:spcBef>
              <a:defRPr/>
            </a:pPr>
            <a:r>
              <a:rPr lang="en-US" b="1" kern="0" dirty="0">
                <a:latin typeface="Times New Roman" pitchFamily="18" charset="0"/>
                <a:cs typeface="Times New Roman" pitchFamily="18" charset="0"/>
              </a:rPr>
              <a:t> </a:t>
            </a:r>
            <a:r>
              <a:rPr lang="en-US" b="1" kern="0" dirty="0" smtClean="0">
                <a:latin typeface="Times New Roman" pitchFamily="18" charset="0"/>
                <a:cs typeface="Times New Roman" pitchFamily="18" charset="0"/>
              </a:rPr>
              <a:t>{</a:t>
            </a:r>
            <a:r>
              <a:rPr lang="en-US" kern="0" dirty="0" smtClean="0">
                <a:latin typeface="Times New Roman" pitchFamily="18" charset="0"/>
                <a:cs typeface="Times New Roman" pitchFamily="18" charset="0"/>
              </a:rPr>
              <a:t> </a:t>
            </a: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smtClean="0">
                <a:latin typeface="Times New Roman" pitchFamily="18" charset="0"/>
                <a:cs typeface="Times New Roman" pitchFamily="18" charset="0"/>
              </a:rPr>
              <a:t>   wait(s);</a:t>
            </a:r>
            <a:endParaRPr lang="en-US"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    </a:t>
            </a:r>
            <a:r>
              <a:rPr lang="en-US" kern="0" dirty="0" smtClean="0">
                <a:latin typeface="Times New Roman" pitchFamily="18" charset="0"/>
                <a:cs typeface="Times New Roman" pitchFamily="18" charset="0"/>
              </a:rPr>
              <a:t>wait(n);</a:t>
            </a:r>
            <a:endParaRPr lang="en-US"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    take</a:t>
            </a:r>
            <a:r>
              <a:rPr lang="en-US" kern="0" dirty="0" smtClean="0">
                <a:latin typeface="Times New Roman" pitchFamily="18" charset="0"/>
                <a:cs typeface="Times New Roman" pitchFamily="18" charset="0"/>
              </a:rPr>
              <a:t>( );</a:t>
            </a:r>
            <a:endParaRPr lang="en-US"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    signal(s);</a:t>
            </a:r>
          </a:p>
          <a:p>
            <a:pPr marL="342900" indent="-342900" eaLnBrk="0" hangingPunct="0">
              <a:spcBef>
                <a:spcPct val="20000"/>
              </a:spcBef>
              <a:defRPr/>
            </a:pPr>
            <a:r>
              <a:rPr lang="en-US" kern="0" dirty="0">
                <a:latin typeface="Times New Roman" pitchFamily="18" charset="0"/>
                <a:cs typeface="Times New Roman" pitchFamily="18" charset="0"/>
              </a:rPr>
              <a:t>    consume</a:t>
            </a:r>
            <a:r>
              <a:rPr lang="en-US" kern="0" dirty="0" smtClean="0">
                <a:latin typeface="Times New Roman" pitchFamily="18" charset="0"/>
                <a:cs typeface="Times New Roman" pitchFamily="18" charset="0"/>
              </a:rPr>
              <a:t>( );</a:t>
            </a:r>
            <a:endParaRPr lang="en-US"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  }</a:t>
            </a:r>
          </a:p>
          <a:p>
            <a:pPr marL="342900" indent="-342900" eaLnBrk="0" hangingPunct="0">
              <a:spcBef>
                <a:spcPct val="20000"/>
              </a:spcBef>
              <a:defRPr/>
            </a:pPr>
            <a:r>
              <a:rPr lang="en-US" kern="0" dirty="0">
                <a:latin typeface="Times New Roman" pitchFamily="18" charset="0"/>
                <a:cs typeface="Times New Roman" pitchFamily="18" charset="0"/>
              </a:rPr>
              <a:t>}</a:t>
            </a:r>
          </a:p>
          <a:p>
            <a:pPr marL="342900" indent="-342900" eaLnBrk="0" hangingPunct="0">
              <a:spcBef>
                <a:spcPct val="20000"/>
              </a:spcBef>
              <a:defRPr/>
            </a:pPr>
            <a:r>
              <a:rPr lang="en-US" b="1" kern="0" dirty="0">
                <a:latin typeface="Times New Roman" pitchFamily="18" charset="0"/>
                <a:cs typeface="Times New Roman" pitchFamily="18" charset="0"/>
              </a:rPr>
              <a:t>void main</a:t>
            </a:r>
            <a:r>
              <a:rPr lang="en-US" b="1" kern="0" dirty="0" smtClean="0">
                <a:latin typeface="Times New Roman" pitchFamily="18" charset="0"/>
                <a:cs typeface="Times New Roman" pitchFamily="18" charset="0"/>
              </a:rPr>
              <a:t>( )</a:t>
            </a:r>
            <a:endParaRPr lang="en-US" b="1" kern="0" dirty="0">
              <a:latin typeface="Times New Roman" pitchFamily="18" charset="0"/>
              <a:cs typeface="Times New Roman" pitchFamily="18" charset="0"/>
            </a:endParaRPr>
          </a:p>
          <a:p>
            <a:pPr marL="342900" indent="-342900" eaLnBrk="0" hangingPunct="0">
              <a:spcBef>
                <a:spcPct val="20000"/>
              </a:spcBef>
              <a:defRPr/>
            </a:pPr>
            <a:r>
              <a:rPr lang="en-US" kern="0" dirty="0" smtClean="0">
                <a:latin typeface="Times New Roman" pitchFamily="18" charset="0"/>
                <a:cs typeface="Times New Roman" pitchFamily="18" charset="0"/>
              </a:rPr>
              <a:t>{</a:t>
            </a:r>
            <a:r>
              <a:rPr lang="en-US" b="1" kern="0" dirty="0" smtClean="0">
                <a:latin typeface="Times New Roman" pitchFamily="18" charset="0"/>
                <a:cs typeface="Times New Roman" pitchFamily="18" charset="0"/>
              </a:rPr>
              <a:t>     </a:t>
            </a:r>
            <a:r>
              <a:rPr lang="en-US" b="1" kern="0" dirty="0" err="1">
                <a:latin typeface="Times New Roman" pitchFamily="18" charset="0"/>
                <a:cs typeface="Times New Roman" pitchFamily="18" charset="0"/>
              </a:rPr>
              <a:t>parbegin</a:t>
            </a:r>
            <a:r>
              <a:rPr lang="en-US" b="1" kern="0" dirty="0">
                <a:latin typeface="Times New Roman" pitchFamily="18" charset="0"/>
                <a:cs typeface="Times New Roman" pitchFamily="18" charset="0"/>
              </a:rPr>
              <a:t> (producer, consumer</a:t>
            </a:r>
            <a:r>
              <a:rPr lang="en-US" b="1" kern="0" dirty="0" smtClean="0">
                <a:latin typeface="Times New Roman" pitchFamily="18" charset="0"/>
                <a:cs typeface="Times New Roman" pitchFamily="18" charset="0"/>
              </a:rPr>
              <a:t>);  </a:t>
            </a:r>
            <a:r>
              <a:rPr lang="en-US" kern="0" dirty="0" smtClean="0">
                <a:latin typeface="Times New Roman" pitchFamily="18" charset="0"/>
                <a:cs typeface="Times New Roman" pitchFamily="18" charset="0"/>
              </a:rPr>
              <a:t>}</a:t>
            </a:r>
            <a:endParaRPr lang="en-US" kern="0" dirty="0">
              <a:latin typeface="Times New Roman" pitchFamily="18" charset="0"/>
              <a:cs typeface="Times New Roman" pitchFamily="18" charset="0"/>
            </a:endParaRPr>
          </a:p>
        </p:txBody>
      </p:sp>
      <p:sp>
        <p:nvSpPr>
          <p:cNvPr id="9" name="Curved Right Arrow 8"/>
          <p:cNvSpPr/>
          <p:nvPr/>
        </p:nvSpPr>
        <p:spPr>
          <a:xfrm>
            <a:off x="4038600" y="3022135"/>
            <a:ext cx="152400" cy="27622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urved Right Arrow 9"/>
          <p:cNvSpPr/>
          <p:nvPr/>
        </p:nvSpPr>
        <p:spPr>
          <a:xfrm flipH="1" flipV="1">
            <a:off x="5018313" y="3022135"/>
            <a:ext cx="152400" cy="27622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8" name="Straight Connector 7"/>
          <p:cNvCxnSpPr/>
          <p:nvPr/>
        </p:nvCxnSpPr>
        <p:spPr>
          <a:xfrm>
            <a:off x="3657600" y="1981200"/>
            <a:ext cx="0" cy="38862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290922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randombar(horizontal)">
                                      <p:cBhvr>
                                        <p:cTn id="16" dur="500"/>
                                        <p:tgtEl>
                                          <p:spTgt spid="3">
                                            <p:txEl>
                                              <p:pRg st="6" end="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xEl>
                                              <p:pRg st="16" end="16"/>
                                            </p:txEl>
                                          </p:spTgt>
                                        </p:tgtEl>
                                        <p:attrNameLst>
                                          <p:attrName>style.visibility</p:attrName>
                                        </p:attrNameLst>
                                      </p:cBhvr>
                                      <p:to>
                                        <p:strVal val="visible"/>
                                      </p:to>
                                    </p:set>
                                    <p:animEffect transition="in" filter="wipe(down)">
                                      <p:cBhvr>
                                        <p:cTn id="21" dur="500"/>
                                        <p:tgtEl>
                                          <p:spTgt spid="3">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533400"/>
            <a:ext cx="8686800" cy="5562600"/>
          </a:xfrm>
        </p:spPr>
        <p:txBody>
          <a:bodyPr>
            <a:normAutofit/>
          </a:bodyPr>
          <a:lstStyle/>
          <a:p>
            <a:r>
              <a:rPr lang="fa-IR" dirty="0"/>
              <a:t>سرانجام يك محدوديت واقعي را به مسئله توليدكننده و مصرف كننده اِعمال مي كنيم كه آن </a:t>
            </a:r>
            <a:r>
              <a:rPr lang="fa-IR" b="1" dirty="0"/>
              <a:t>محدوديت ميانگير </a:t>
            </a:r>
            <a:r>
              <a:rPr lang="fa-IR" dirty="0"/>
              <a:t>است. </a:t>
            </a:r>
            <a:endParaRPr lang="fa-IR" dirty="0" smtClean="0"/>
          </a:p>
          <a:p>
            <a:r>
              <a:rPr lang="fa-IR" dirty="0" smtClean="0"/>
              <a:t>ميانگير </a:t>
            </a:r>
            <a:r>
              <a:rPr lang="fa-IR" dirty="0"/>
              <a:t>به صورت حافظه حلقوي درنظر گرفته مي </a:t>
            </a:r>
            <a:r>
              <a:rPr lang="fa-IR" dirty="0" smtClean="0"/>
              <a:t>شود </a:t>
            </a:r>
            <a:r>
              <a:rPr lang="fa-IR" dirty="0"/>
              <a:t>و مقادير اشاره گر بايد به پيمانه اندازه ميانگير بيان شوند</a:t>
            </a:r>
            <a:r>
              <a:rPr lang="fa-IR" dirty="0" smtClean="0"/>
              <a:t>.</a:t>
            </a:r>
          </a:p>
          <a:p>
            <a:r>
              <a:rPr lang="fa-IR" dirty="0" smtClean="0"/>
              <a:t>روابط </a:t>
            </a:r>
            <a:r>
              <a:rPr lang="fa-IR" dirty="0"/>
              <a:t>زير را مي توان بيان كرد</a:t>
            </a:r>
            <a:r>
              <a:rPr lang="fa-IR" dirty="0" smtClean="0"/>
              <a:t>:</a:t>
            </a:r>
          </a:p>
          <a:p>
            <a:endParaRPr lang="en-US" dirty="0"/>
          </a:p>
          <a:p>
            <a:endParaRPr lang="fa-IR" dirty="0" smtClean="0"/>
          </a:p>
          <a:p>
            <a:endParaRPr lang="fa-IR" dirty="0"/>
          </a:p>
          <a:p>
            <a:endParaRPr lang="fa-IR" dirty="0" smtClean="0"/>
          </a:p>
          <a:p>
            <a:endParaRPr lang="fa-IR" dirty="0"/>
          </a:p>
          <a:p>
            <a:endParaRPr lang="fa-IR" dirty="0" smtClean="0"/>
          </a:p>
          <a:p>
            <a:endParaRPr lang="fa-IR" dirty="0"/>
          </a:p>
          <a:p>
            <a:endParaRPr lang="en-US" dirty="0"/>
          </a:p>
        </p:txBody>
      </p:sp>
      <p:sp>
        <p:nvSpPr>
          <p:cNvPr id="4" name="Slide Number Placeholder 3"/>
          <p:cNvSpPr>
            <a:spLocks noGrp="1"/>
          </p:cNvSpPr>
          <p:nvPr>
            <p:ph type="sldNum" sz="quarter" idx="12"/>
          </p:nvPr>
        </p:nvSpPr>
        <p:spPr>
          <a:xfrm>
            <a:off x="8382000" y="6492875"/>
            <a:ext cx="762000" cy="365125"/>
          </a:xfrm>
        </p:spPr>
        <p:txBody>
          <a:bodyPr/>
          <a:lstStyle/>
          <a:p>
            <a:fld id="{B6F15528-21DE-4FAA-801E-634DDDAF4B2B}" type="slidenum">
              <a:rPr lang="en-US" smtClean="0"/>
              <a:pPr/>
              <a:t>64</a:t>
            </a:fld>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797412762"/>
              </p:ext>
            </p:extLst>
          </p:nvPr>
        </p:nvGraphicFramePr>
        <p:xfrm>
          <a:off x="457200" y="4800600"/>
          <a:ext cx="8077200" cy="1493520"/>
        </p:xfrm>
        <a:graphic>
          <a:graphicData uri="http://schemas.openxmlformats.org/drawingml/2006/table">
            <a:tbl>
              <a:tblPr firstRow="1" bandRow="1">
                <a:tableStyleId>{5C22544A-7EE6-4342-B048-85BDC9FD1C3A}</a:tableStyleId>
              </a:tblPr>
              <a:tblGrid>
                <a:gridCol w="4038600"/>
                <a:gridCol w="4038600"/>
              </a:tblGrid>
              <a:tr h="37084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000" b="1" dirty="0" smtClean="0">
                          <a:solidFill>
                            <a:schemeClr val="tx1"/>
                          </a:solidFill>
                          <a:cs typeface="B Nazanin" pitchFamily="2" charset="-78"/>
                        </a:rPr>
                        <a:t>خروج از حالت مسدود</a:t>
                      </a:r>
                      <a:endParaRPr lang="en-US" sz="2000" b="1" dirty="0" smtClean="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000" b="1" dirty="0" smtClean="0">
                          <a:solidFill>
                            <a:schemeClr val="tx1"/>
                          </a:solidFill>
                          <a:cs typeface="B Nazanin" pitchFamily="2" charset="-78"/>
                        </a:rPr>
                        <a:t>مسدودشدن بر روي</a:t>
                      </a:r>
                      <a:endParaRPr lang="en-US" sz="2000" b="1" dirty="0" smtClean="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548640">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solidFill>
                            <a:schemeClr val="tx1"/>
                          </a:solidFill>
                          <a:cs typeface="B Nazanin" pitchFamily="2" charset="-78"/>
                        </a:rPr>
                        <a:t>مصرف كننده: داده اي را برمي دارد.</a:t>
                      </a:r>
                      <a:endParaRPr lang="en-US" dirty="0" smtClean="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solidFill>
                            <a:schemeClr val="tx1"/>
                          </a:solidFill>
                          <a:cs typeface="B Nazanin" pitchFamily="2" charset="-78"/>
                        </a:rPr>
                        <a:t>توليدكننده: مقداري در ميانگير پر قرار مي دهد.</a:t>
                      </a:r>
                      <a:endParaRPr lang="en-US" dirty="0" smtClean="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548640">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solidFill>
                            <a:schemeClr val="tx1"/>
                          </a:solidFill>
                          <a:cs typeface="B Nazanin" pitchFamily="2" charset="-78"/>
                        </a:rPr>
                        <a:t>توليدكننده: داده اي را قرار مي دهد.</a:t>
                      </a:r>
                      <a:endParaRPr lang="en-US" dirty="0" smtClean="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solidFill>
                            <a:schemeClr val="tx1"/>
                          </a:solidFill>
                          <a:cs typeface="B Nazanin" pitchFamily="2" charset="-78"/>
                        </a:rPr>
                        <a:t>مصرف كننده: مقداري را از ميانگير خالي برمي دارد.</a:t>
                      </a:r>
                      <a:endParaRPr lang="en-US" dirty="0" smtClean="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sp>
        <p:nvSpPr>
          <p:cNvPr id="6" name="Rectangle 5"/>
          <p:cNvSpPr/>
          <p:nvPr/>
        </p:nvSpPr>
        <p:spPr>
          <a:xfrm>
            <a:off x="228600" y="1994830"/>
            <a:ext cx="457200" cy="3810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b[1]</a:t>
            </a:r>
            <a:endParaRPr lang="en-US" sz="1200" dirty="0">
              <a:solidFill>
                <a:schemeClr val="tx1"/>
              </a:solidFill>
            </a:endParaRPr>
          </a:p>
        </p:txBody>
      </p:sp>
      <p:sp>
        <p:nvSpPr>
          <p:cNvPr id="7" name="Rectangle 6"/>
          <p:cNvSpPr/>
          <p:nvPr/>
        </p:nvSpPr>
        <p:spPr>
          <a:xfrm>
            <a:off x="685800" y="1994830"/>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b[2]</a:t>
            </a:r>
            <a:endParaRPr lang="en-US" sz="1200" dirty="0">
              <a:solidFill>
                <a:schemeClr val="tx1"/>
              </a:solidFill>
            </a:endParaRPr>
          </a:p>
        </p:txBody>
      </p:sp>
      <p:sp>
        <p:nvSpPr>
          <p:cNvPr id="8" name="Rectangle 7"/>
          <p:cNvSpPr/>
          <p:nvPr/>
        </p:nvSpPr>
        <p:spPr>
          <a:xfrm>
            <a:off x="1143000" y="1994830"/>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b[3]</a:t>
            </a:r>
            <a:endParaRPr lang="en-US" sz="1200" dirty="0">
              <a:solidFill>
                <a:schemeClr val="tx1"/>
              </a:solidFill>
            </a:endParaRPr>
          </a:p>
        </p:txBody>
      </p:sp>
      <p:sp>
        <p:nvSpPr>
          <p:cNvPr id="11" name="Rectangle 10"/>
          <p:cNvSpPr/>
          <p:nvPr/>
        </p:nvSpPr>
        <p:spPr>
          <a:xfrm>
            <a:off x="1600200" y="1994830"/>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b[4]</a:t>
            </a:r>
            <a:endParaRPr lang="en-US" sz="1200" dirty="0">
              <a:solidFill>
                <a:schemeClr val="tx1"/>
              </a:solidFill>
            </a:endParaRPr>
          </a:p>
        </p:txBody>
      </p:sp>
      <p:sp>
        <p:nvSpPr>
          <p:cNvPr id="12" name="Rectangle 11"/>
          <p:cNvSpPr/>
          <p:nvPr/>
        </p:nvSpPr>
        <p:spPr>
          <a:xfrm>
            <a:off x="2057400" y="1994830"/>
            <a:ext cx="457200" cy="3810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b[5]</a:t>
            </a:r>
            <a:endParaRPr lang="en-US" sz="1200" dirty="0">
              <a:solidFill>
                <a:schemeClr val="tx1"/>
              </a:solidFill>
            </a:endParaRPr>
          </a:p>
        </p:txBody>
      </p:sp>
      <p:sp>
        <p:nvSpPr>
          <p:cNvPr id="13" name="Rectangle 12"/>
          <p:cNvSpPr/>
          <p:nvPr/>
        </p:nvSpPr>
        <p:spPr>
          <a:xfrm>
            <a:off x="3300729" y="1995223"/>
            <a:ext cx="457200" cy="3810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b[n]</a:t>
            </a:r>
            <a:endParaRPr lang="en-US" sz="1200" dirty="0">
              <a:solidFill>
                <a:schemeClr val="tx1"/>
              </a:solidFill>
            </a:endParaRPr>
          </a:p>
        </p:txBody>
      </p:sp>
      <p:sp>
        <p:nvSpPr>
          <p:cNvPr id="14" name="TextBox 13"/>
          <p:cNvSpPr txBox="1"/>
          <p:nvPr/>
        </p:nvSpPr>
        <p:spPr>
          <a:xfrm>
            <a:off x="2541088" y="1985118"/>
            <a:ext cx="759641" cy="369332"/>
          </a:xfrm>
          <a:prstGeom prst="rect">
            <a:avLst/>
          </a:prstGeom>
          <a:noFill/>
        </p:spPr>
        <p:txBody>
          <a:bodyPr wrap="square" rtlCol="0">
            <a:spAutoFit/>
          </a:bodyPr>
          <a:lstStyle/>
          <a:p>
            <a:r>
              <a:rPr lang="en-US" dirty="0" smtClean="0"/>
              <a:t>……..</a:t>
            </a:r>
            <a:endParaRPr lang="en-US" dirty="0"/>
          </a:p>
        </p:txBody>
      </p:sp>
      <p:cxnSp>
        <p:nvCxnSpPr>
          <p:cNvPr id="15" name="Straight Arrow Connector 14"/>
          <p:cNvCxnSpPr>
            <a:endCxn id="7" idx="2"/>
          </p:cNvCxnSpPr>
          <p:nvPr/>
        </p:nvCxnSpPr>
        <p:spPr>
          <a:xfrm flipV="1">
            <a:off x="914400" y="2375830"/>
            <a:ext cx="0" cy="3701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20088" y="2735058"/>
            <a:ext cx="588623" cy="369332"/>
          </a:xfrm>
          <a:prstGeom prst="rect">
            <a:avLst/>
          </a:prstGeom>
          <a:noFill/>
        </p:spPr>
        <p:txBody>
          <a:bodyPr wrap="none" rtlCol="0">
            <a:spAutoFit/>
          </a:bodyPr>
          <a:lstStyle/>
          <a:p>
            <a:r>
              <a:rPr lang="en-US" dirty="0" smtClean="0"/>
              <a:t>Out </a:t>
            </a:r>
            <a:endParaRPr lang="en-US" dirty="0"/>
          </a:p>
        </p:txBody>
      </p:sp>
      <p:cxnSp>
        <p:nvCxnSpPr>
          <p:cNvPr id="17" name="Straight Arrow Connector 16"/>
          <p:cNvCxnSpPr/>
          <p:nvPr/>
        </p:nvCxnSpPr>
        <p:spPr>
          <a:xfrm flipV="1">
            <a:off x="2286000" y="2354450"/>
            <a:ext cx="0" cy="3701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079866" y="2724564"/>
            <a:ext cx="434734" cy="369332"/>
          </a:xfrm>
          <a:prstGeom prst="rect">
            <a:avLst/>
          </a:prstGeom>
          <a:noFill/>
        </p:spPr>
        <p:txBody>
          <a:bodyPr wrap="none" rtlCol="0">
            <a:spAutoFit/>
          </a:bodyPr>
          <a:lstStyle/>
          <a:p>
            <a:r>
              <a:rPr lang="en-US" dirty="0" smtClean="0"/>
              <a:t>In </a:t>
            </a:r>
            <a:endParaRPr lang="en-US" dirty="0"/>
          </a:p>
        </p:txBody>
      </p:sp>
      <p:sp>
        <p:nvSpPr>
          <p:cNvPr id="19" name="Rectangle 18"/>
          <p:cNvSpPr/>
          <p:nvPr/>
        </p:nvSpPr>
        <p:spPr>
          <a:xfrm>
            <a:off x="228600" y="3397517"/>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b[1]</a:t>
            </a:r>
            <a:endParaRPr lang="en-US" sz="1200" dirty="0">
              <a:solidFill>
                <a:schemeClr val="tx1"/>
              </a:solidFill>
            </a:endParaRPr>
          </a:p>
        </p:txBody>
      </p:sp>
      <p:sp>
        <p:nvSpPr>
          <p:cNvPr id="20" name="Rectangle 19"/>
          <p:cNvSpPr/>
          <p:nvPr/>
        </p:nvSpPr>
        <p:spPr>
          <a:xfrm>
            <a:off x="685800" y="3397517"/>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b[2]</a:t>
            </a:r>
            <a:endParaRPr lang="en-US" sz="1200" dirty="0">
              <a:solidFill>
                <a:schemeClr val="tx1"/>
              </a:solidFill>
            </a:endParaRPr>
          </a:p>
        </p:txBody>
      </p:sp>
      <p:sp>
        <p:nvSpPr>
          <p:cNvPr id="21" name="Rectangle 20"/>
          <p:cNvSpPr/>
          <p:nvPr/>
        </p:nvSpPr>
        <p:spPr>
          <a:xfrm>
            <a:off x="1143000" y="3397517"/>
            <a:ext cx="457200" cy="381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b[3]</a:t>
            </a:r>
            <a:endParaRPr lang="en-US" sz="1200" dirty="0">
              <a:solidFill>
                <a:schemeClr val="tx1"/>
              </a:solidFill>
            </a:endParaRPr>
          </a:p>
        </p:txBody>
      </p:sp>
      <p:sp>
        <p:nvSpPr>
          <p:cNvPr id="22" name="Rectangle 21"/>
          <p:cNvSpPr/>
          <p:nvPr/>
        </p:nvSpPr>
        <p:spPr>
          <a:xfrm>
            <a:off x="1600200" y="3397517"/>
            <a:ext cx="457200" cy="381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b[4]</a:t>
            </a:r>
            <a:endParaRPr lang="en-US" sz="1200" dirty="0">
              <a:solidFill>
                <a:schemeClr val="tx1"/>
              </a:solidFill>
            </a:endParaRPr>
          </a:p>
        </p:txBody>
      </p:sp>
      <p:sp>
        <p:nvSpPr>
          <p:cNvPr id="23" name="Rectangle 22"/>
          <p:cNvSpPr/>
          <p:nvPr/>
        </p:nvSpPr>
        <p:spPr>
          <a:xfrm>
            <a:off x="2057400" y="3397517"/>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b[5]</a:t>
            </a:r>
            <a:endParaRPr lang="en-US" sz="1200" dirty="0">
              <a:solidFill>
                <a:schemeClr val="tx1"/>
              </a:solidFill>
            </a:endParaRPr>
          </a:p>
        </p:txBody>
      </p:sp>
      <p:sp>
        <p:nvSpPr>
          <p:cNvPr id="24" name="Rectangle 23"/>
          <p:cNvSpPr/>
          <p:nvPr/>
        </p:nvSpPr>
        <p:spPr>
          <a:xfrm>
            <a:off x="3300729" y="3397910"/>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b[n]</a:t>
            </a:r>
            <a:endParaRPr lang="en-US" sz="1200" dirty="0">
              <a:solidFill>
                <a:schemeClr val="tx1"/>
              </a:solidFill>
            </a:endParaRPr>
          </a:p>
        </p:txBody>
      </p:sp>
      <p:sp>
        <p:nvSpPr>
          <p:cNvPr id="25" name="TextBox 24"/>
          <p:cNvSpPr txBox="1"/>
          <p:nvPr/>
        </p:nvSpPr>
        <p:spPr>
          <a:xfrm>
            <a:off x="2541088" y="3387805"/>
            <a:ext cx="759641" cy="369332"/>
          </a:xfrm>
          <a:prstGeom prst="rect">
            <a:avLst/>
          </a:prstGeom>
          <a:solidFill>
            <a:schemeClr val="bg1">
              <a:lumMod val="85000"/>
            </a:schemeClr>
          </a:solidFill>
        </p:spPr>
        <p:txBody>
          <a:bodyPr wrap="square" rtlCol="0">
            <a:spAutoFit/>
          </a:bodyPr>
          <a:lstStyle/>
          <a:p>
            <a:r>
              <a:rPr lang="en-US" dirty="0" smtClean="0"/>
              <a:t>……..</a:t>
            </a:r>
            <a:endParaRPr lang="en-US" dirty="0"/>
          </a:p>
        </p:txBody>
      </p:sp>
      <p:cxnSp>
        <p:nvCxnSpPr>
          <p:cNvPr id="26" name="Straight Arrow Connector 25"/>
          <p:cNvCxnSpPr/>
          <p:nvPr/>
        </p:nvCxnSpPr>
        <p:spPr>
          <a:xfrm flipV="1">
            <a:off x="1371600" y="3757137"/>
            <a:ext cx="0" cy="3701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154233" y="4137745"/>
            <a:ext cx="434734" cy="369332"/>
          </a:xfrm>
          <a:prstGeom prst="rect">
            <a:avLst/>
          </a:prstGeom>
          <a:noFill/>
        </p:spPr>
        <p:txBody>
          <a:bodyPr wrap="none" rtlCol="0">
            <a:spAutoFit/>
          </a:bodyPr>
          <a:lstStyle/>
          <a:p>
            <a:r>
              <a:rPr lang="en-US" dirty="0" smtClean="0"/>
              <a:t>In </a:t>
            </a:r>
            <a:endParaRPr lang="en-US" dirty="0"/>
          </a:p>
        </p:txBody>
      </p:sp>
      <p:cxnSp>
        <p:nvCxnSpPr>
          <p:cNvPr id="28" name="Straight Arrow Connector 27"/>
          <p:cNvCxnSpPr/>
          <p:nvPr/>
        </p:nvCxnSpPr>
        <p:spPr>
          <a:xfrm flipV="1">
            <a:off x="2286000" y="3757137"/>
            <a:ext cx="0" cy="3701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079866" y="4127251"/>
            <a:ext cx="588623" cy="369332"/>
          </a:xfrm>
          <a:prstGeom prst="rect">
            <a:avLst/>
          </a:prstGeom>
          <a:noFill/>
        </p:spPr>
        <p:txBody>
          <a:bodyPr wrap="none" rtlCol="0">
            <a:spAutoFit/>
          </a:bodyPr>
          <a:lstStyle/>
          <a:p>
            <a:r>
              <a:rPr lang="en-US" dirty="0" smtClean="0"/>
              <a:t>Out </a:t>
            </a:r>
            <a:endParaRPr lang="en-US" dirty="0"/>
          </a:p>
        </p:txBody>
      </p:sp>
    </p:spTree>
    <p:extLst>
      <p:ext uri="{BB962C8B-B14F-4D97-AF65-F5344CB8AC3E}">
        <p14:creationId xmlns:p14="http://schemas.microsoft.com/office/powerpoint/2010/main" val="207031942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 y="5940114"/>
            <a:ext cx="8001000" cy="3541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202" name="Slide Number Placeholder 4"/>
          <p:cNvSpPr>
            <a:spLocks noGrp="1"/>
          </p:cNvSpPr>
          <p:nvPr>
            <p:ph type="sldNum" sz="quarter" idx="4294967295"/>
          </p:nvPr>
        </p:nvSpPr>
        <p:spPr>
          <a:xfrm>
            <a:off x="67183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F6615F16-934E-4060-80A4-451B6FB41D42}" type="slidenum">
              <a:rPr lang="ar-SA" smtClean="0">
                <a:latin typeface="Comic Sans MS" pitchFamily="66" charset="0"/>
              </a:rPr>
              <a:pPr eaLnBrk="1" hangingPunct="1"/>
              <a:t>65</a:t>
            </a:fld>
            <a:endParaRPr lang="en-US" smtClean="0">
              <a:latin typeface="Comic Sans MS" pitchFamily="66" charset="0"/>
            </a:endParaRPr>
          </a:p>
        </p:txBody>
      </p:sp>
      <p:sp>
        <p:nvSpPr>
          <p:cNvPr id="51203" name="Rectangle 2"/>
          <p:cNvSpPr>
            <a:spLocks noGrp="1" noChangeArrowheads="1"/>
          </p:cNvSpPr>
          <p:nvPr>
            <p:ph type="title"/>
          </p:nvPr>
        </p:nvSpPr>
        <p:spPr>
          <a:xfrm>
            <a:off x="304800" y="609600"/>
            <a:ext cx="8534400" cy="609600"/>
          </a:xfrm>
        </p:spPr>
        <p:txBody>
          <a:bodyPr/>
          <a:lstStyle/>
          <a:p>
            <a:pPr eaLnBrk="1" hangingPunct="1">
              <a:defRPr/>
            </a:pPr>
            <a:r>
              <a:rPr kumimoji="1" lang="fa-IR" sz="2800" kern="1200" dirty="0">
                <a:solidFill>
                  <a:schemeClr val="accent1">
                    <a:lumMod val="75000"/>
                  </a:schemeClr>
                </a:solidFill>
                <a:latin typeface="Times New Roman" pitchFamily="18" charset="0"/>
                <a:ea typeface="PMingLiU" pitchFamily="18" charset="-120"/>
                <a:cs typeface="B Nazanin" pitchFamily="2" charset="-78"/>
              </a:rPr>
              <a:t>ميانگير محدود </a:t>
            </a:r>
            <a:r>
              <a:rPr kumimoji="1" lang="fa-IR" sz="2800" kern="1200" dirty="0">
                <a:solidFill>
                  <a:schemeClr val="tx1"/>
                </a:solidFill>
                <a:latin typeface="Times New Roman" pitchFamily="18" charset="0"/>
                <a:ea typeface="PMingLiU" pitchFamily="18" charset="-120"/>
                <a:cs typeface="B Nazanin" pitchFamily="2" charset="-78"/>
              </a:rPr>
              <a:t>و مدور براي مساله توليد کننده و مصرف کننده:</a:t>
            </a:r>
            <a:endParaRPr kumimoji="1" lang="en-US" sz="2800" kern="1200" dirty="0">
              <a:solidFill>
                <a:schemeClr val="tx1"/>
              </a:solidFill>
              <a:latin typeface="Times New Roman" pitchFamily="18" charset="0"/>
              <a:ea typeface="PMingLiU" pitchFamily="18" charset="-120"/>
              <a:cs typeface="B Nazanin" pitchFamily="2" charset="-78"/>
            </a:endParaRPr>
          </a:p>
        </p:txBody>
      </p:sp>
      <p:sp>
        <p:nvSpPr>
          <p:cNvPr id="51204" name="Content Placeholder 2"/>
          <p:cNvSpPr>
            <a:spLocks noGrp="1"/>
          </p:cNvSpPr>
          <p:nvPr>
            <p:ph idx="1"/>
          </p:nvPr>
        </p:nvSpPr>
        <p:spPr>
          <a:xfrm>
            <a:off x="228601" y="1393158"/>
            <a:ext cx="4673507" cy="4724400"/>
          </a:xfrm>
          <a:solidFill>
            <a:schemeClr val="bg1"/>
          </a:solidFill>
        </p:spPr>
        <p:txBody>
          <a:bodyPr>
            <a:normAutofit/>
          </a:bodyPr>
          <a:lstStyle/>
          <a:p>
            <a:pPr algn="l" rtl="0">
              <a:buFontTx/>
              <a:buNone/>
            </a:pPr>
            <a:r>
              <a:rPr lang="en-US" sz="1800" dirty="0" smtClean="0">
                <a:latin typeface="Times New Roman" pitchFamily="18" charset="0"/>
                <a:cs typeface="Times New Roman" pitchFamily="18" charset="0"/>
              </a:rPr>
              <a:t>producer:</a:t>
            </a:r>
          </a:p>
          <a:p>
            <a:pPr algn="l" rtl="0">
              <a:buFontTx/>
              <a:buNone/>
            </a:pPr>
            <a:r>
              <a:rPr lang="en-US" sz="1800" dirty="0" smtClean="0">
                <a:latin typeface="Times New Roman" pitchFamily="18" charset="0"/>
                <a:cs typeface="Times New Roman" pitchFamily="18" charset="0"/>
              </a:rPr>
              <a:t>while (true)</a:t>
            </a:r>
          </a:p>
          <a:p>
            <a:pPr algn="l" rtl="0">
              <a:buFontTx/>
              <a:buNone/>
            </a:pPr>
            <a:r>
              <a:rPr lang="en-US" sz="1800" dirty="0" smtClean="0">
                <a:latin typeface="Times New Roman" pitchFamily="18" charset="0"/>
                <a:cs typeface="Times New Roman" pitchFamily="18" charset="0"/>
              </a:rPr>
              <a:t>{</a:t>
            </a:r>
          </a:p>
          <a:p>
            <a:pPr algn="l" rtl="0">
              <a:buFontTx/>
              <a:buNone/>
            </a:pPr>
            <a:r>
              <a:rPr lang="en-US" sz="1800" dirty="0" smtClean="0">
                <a:latin typeface="Times New Roman" pitchFamily="18" charset="0"/>
                <a:cs typeface="Times New Roman" pitchFamily="18" charset="0"/>
              </a:rPr>
              <a:t>    /*produce item v*/</a:t>
            </a:r>
            <a:endParaRPr lang="fa-IR" sz="1800" dirty="0" smtClean="0">
              <a:latin typeface="Times New Roman" pitchFamily="18" charset="0"/>
              <a:cs typeface="Times New Roman" pitchFamily="18" charset="0"/>
            </a:endParaRPr>
          </a:p>
          <a:p>
            <a:pPr algn="l" rtl="0">
              <a:buFontTx/>
              <a:buNone/>
            </a:pPr>
            <a:r>
              <a:rPr lang="fa-IR"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  while ((in+1)% n = = out)</a:t>
            </a:r>
          </a:p>
          <a:p>
            <a:pPr algn="l" rtl="0">
              <a:buFontTx/>
              <a:buNone/>
            </a:pPr>
            <a:r>
              <a:rPr lang="en-US" sz="1800" dirty="0" smtClean="0">
                <a:latin typeface="Times New Roman" pitchFamily="18" charset="0"/>
                <a:cs typeface="Times New Roman" pitchFamily="18" charset="0"/>
              </a:rPr>
              <a:t>           /* do nothing*/</a:t>
            </a:r>
          </a:p>
          <a:p>
            <a:pPr algn="l" rtl="0">
              <a:buFontTx/>
              <a:buNone/>
            </a:pPr>
            <a:r>
              <a:rPr lang="en-US" sz="1800" dirty="0" smtClean="0">
                <a:latin typeface="Times New Roman" pitchFamily="18" charset="0"/>
                <a:cs typeface="Times New Roman" pitchFamily="18" charset="0"/>
              </a:rPr>
              <a:t>    b[in] = v ;</a:t>
            </a:r>
          </a:p>
          <a:p>
            <a:pPr algn="l" rtl="0">
              <a:buFontTx/>
              <a:buNone/>
            </a:pPr>
            <a:r>
              <a:rPr lang="en-US" sz="1800" dirty="0" smtClean="0">
                <a:latin typeface="Times New Roman" pitchFamily="18" charset="0"/>
                <a:cs typeface="Times New Roman" pitchFamily="18" charset="0"/>
              </a:rPr>
              <a:t>    in = (in+1) % n;</a:t>
            </a:r>
          </a:p>
          <a:p>
            <a:pPr algn="l" rtl="0">
              <a:buFontTx/>
              <a:buNone/>
            </a:pPr>
            <a:r>
              <a:rPr lang="en-US" sz="1800" dirty="0" smtClean="0">
                <a:latin typeface="Times New Roman" pitchFamily="18" charset="0"/>
                <a:cs typeface="Times New Roman" pitchFamily="18" charset="0"/>
              </a:rPr>
              <a:t>}</a:t>
            </a:r>
          </a:p>
          <a:p>
            <a:pPr algn="l" rtl="0">
              <a:buFontTx/>
              <a:buNone/>
            </a:pPr>
            <a:endParaRPr lang="en-US" sz="1800" dirty="0">
              <a:latin typeface="Times New Roman" pitchFamily="18" charset="0"/>
              <a:cs typeface="Times New Roman" pitchFamily="18" charset="0"/>
            </a:endParaRPr>
          </a:p>
          <a:p>
            <a:pPr algn="l" rtl="0">
              <a:buFontTx/>
              <a:buNone/>
            </a:pPr>
            <a:endParaRPr lang="en-US" sz="1800" dirty="0" smtClean="0">
              <a:latin typeface="Times New Roman" pitchFamily="18" charset="0"/>
              <a:cs typeface="Times New Roman" pitchFamily="18" charset="0"/>
            </a:endParaRPr>
          </a:p>
          <a:p>
            <a:pPr algn="l" rtl="0">
              <a:buFontTx/>
              <a:buNone/>
            </a:pPr>
            <a:endParaRPr lang="en-US" sz="1800" dirty="0">
              <a:latin typeface="Times New Roman" pitchFamily="18" charset="0"/>
              <a:cs typeface="Times New Roman" pitchFamily="18" charset="0"/>
            </a:endParaRPr>
          </a:p>
        </p:txBody>
      </p:sp>
      <p:sp>
        <p:nvSpPr>
          <p:cNvPr id="6" name="Content Placeholder 2"/>
          <p:cNvSpPr txBox="1">
            <a:spLocks/>
          </p:cNvSpPr>
          <p:nvPr/>
        </p:nvSpPr>
        <p:spPr bwMode="auto">
          <a:xfrm>
            <a:off x="6477000" y="1752600"/>
            <a:ext cx="2667000" cy="4288517"/>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kern="0" dirty="0">
                <a:latin typeface="Times New Roman" pitchFamily="18" charset="0"/>
                <a:cs typeface="Times New Roman" pitchFamily="18" charset="0"/>
              </a:rPr>
              <a:t>consumer:</a:t>
            </a:r>
          </a:p>
          <a:p>
            <a:pPr marL="342900" indent="-342900" eaLnBrk="0" hangingPunct="0">
              <a:spcBef>
                <a:spcPct val="20000"/>
              </a:spcBef>
              <a:defRPr/>
            </a:pPr>
            <a:r>
              <a:rPr lang="en-US" kern="0" dirty="0">
                <a:latin typeface="Times New Roman" pitchFamily="18" charset="0"/>
                <a:cs typeface="Times New Roman" pitchFamily="18" charset="0"/>
              </a:rPr>
              <a:t>while (true)</a:t>
            </a:r>
          </a:p>
          <a:p>
            <a:pPr marL="342900" indent="-342900" eaLnBrk="0" hangingPunct="0">
              <a:spcBef>
                <a:spcPct val="20000"/>
              </a:spcBef>
              <a:defRPr/>
            </a:pPr>
            <a:r>
              <a:rPr lang="en-US" kern="0" dirty="0">
                <a:latin typeface="Times New Roman" pitchFamily="18" charset="0"/>
                <a:cs typeface="Times New Roman" pitchFamily="18" charset="0"/>
              </a:rPr>
              <a:t>{</a:t>
            </a:r>
          </a:p>
          <a:p>
            <a:pPr marL="342900" indent="-342900" eaLnBrk="0" hangingPunct="0">
              <a:spcBef>
                <a:spcPct val="20000"/>
              </a:spcBef>
              <a:defRPr/>
            </a:pPr>
            <a:r>
              <a:rPr lang="en-US" kern="0" dirty="0">
                <a:latin typeface="Times New Roman" pitchFamily="18" charset="0"/>
                <a:cs typeface="Times New Roman" pitchFamily="18" charset="0"/>
              </a:rPr>
              <a:t>    while (</a:t>
            </a:r>
            <a:r>
              <a:rPr lang="en-US" kern="0" dirty="0" smtClean="0">
                <a:latin typeface="Times New Roman" pitchFamily="18" charset="0"/>
                <a:cs typeface="Times New Roman" pitchFamily="18" charset="0"/>
              </a:rPr>
              <a:t>in = = out</a:t>
            </a:r>
            <a:r>
              <a:rPr lang="en-US" kern="0" dirty="0">
                <a:latin typeface="Times New Roman" pitchFamily="18" charset="0"/>
                <a:cs typeface="Times New Roman" pitchFamily="18" charset="0"/>
              </a:rPr>
              <a:t>)  </a:t>
            </a:r>
          </a:p>
          <a:p>
            <a:pPr marL="342900" indent="-342900" eaLnBrk="0" hangingPunct="0">
              <a:spcBef>
                <a:spcPct val="20000"/>
              </a:spcBef>
              <a:defRPr/>
            </a:pPr>
            <a:r>
              <a:rPr lang="en-US" kern="0" dirty="0">
                <a:latin typeface="Times New Roman" pitchFamily="18" charset="0"/>
                <a:cs typeface="Times New Roman" pitchFamily="18" charset="0"/>
              </a:rPr>
              <a:t>           /*do nothing*/;</a:t>
            </a:r>
          </a:p>
          <a:p>
            <a:pPr marL="342900" indent="-342900" eaLnBrk="0" hangingPunct="0">
              <a:spcBef>
                <a:spcPct val="20000"/>
              </a:spcBef>
              <a:defRPr/>
            </a:pPr>
            <a:r>
              <a:rPr lang="en-US" kern="0" dirty="0">
                <a:latin typeface="Times New Roman" pitchFamily="18" charset="0"/>
                <a:cs typeface="Times New Roman" pitchFamily="18" charset="0"/>
              </a:rPr>
              <a:t>    w=b[out]  ;</a:t>
            </a:r>
          </a:p>
          <a:p>
            <a:pPr marL="342900" indent="-342900" eaLnBrk="0" hangingPunct="0">
              <a:spcBef>
                <a:spcPct val="20000"/>
              </a:spcBef>
              <a:defRPr/>
            </a:pPr>
            <a:r>
              <a:rPr lang="en-US" kern="0" dirty="0">
                <a:latin typeface="Times New Roman" pitchFamily="18" charset="0"/>
                <a:cs typeface="Times New Roman" pitchFamily="18" charset="0"/>
              </a:rPr>
              <a:t>     out  = (out+1) % n ;</a:t>
            </a:r>
          </a:p>
          <a:p>
            <a:pPr marL="342900" indent="-342900" eaLnBrk="0" hangingPunct="0">
              <a:spcBef>
                <a:spcPct val="20000"/>
              </a:spcBef>
              <a:defRPr/>
            </a:pPr>
            <a:r>
              <a:rPr lang="en-US" kern="0" dirty="0">
                <a:latin typeface="Times New Roman" pitchFamily="18" charset="0"/>
                <a:cs typeface="Times New Roman" pitchFamily="18" charset="0"/>
              </a:rPr>
              <a:t>    /*consume item w*/ ;</a:t>
            </a:r>
          </a:p>
          <a:p>
            <a:pPr marL="342900" indent="-342900" eaLnBrk="0" hangingPunct="0">
              <a:spcBef>
                <a:spcPct val="20000"/>
              </a:spcBef>
              <a:defRPr/>
            </a:pPr>
            <a:r>
              <a:rPr lang="en-US" kern="0" dirty="0">
                <a:latin typeface="Times New Roman" pitchFamily="18" charset="0"/>
                <a:cs typeface="Times New Roman" pitchFamily="18" charset="0"/>
              </a:rPr>
              <a:t>}</a:t>
            </a:r>
          </a:p>
        </p:txBody>
      </p:sp>
      <p:sp>
        <p:nvSpPr>
          <p:cNvPr id="2" name="Rectangle 1"/>
          <p:cNvSpPr/>
          <p:nvPr/>
        </p:nvSpPr>
        <p:spPr>
          <a:xfrm>
            <a:off x="838200" y="1393158"/>
            <a:ext cx="7696200" cy="369332"/>
          </a:xfrm>
          <a:prstGeom prst="rect">
            <a:avLst/>
          </a:prstGeom>
          <a:solidFill>
            <a:srgbClr val="FFFF99"/>
          </a:solidFill>
        </p:spPr>
        <p:txBody>
          <a:bodyPr wrap="square">
            <a:spAutoFit/>
          </a:bodyPr>
          <a:lstStyle/>
          <a:p>
            <a:pPr algn="r" rtl="1">
              <a:spcBef>
                <a:spcPct val="50000"/>
              </a:spcBef>
              <a:defRPr/>
            </a:pPr>
            <a:r>
              <a:rPr lang="fa-IR" dirty="0">
                <a:cs typeface="B Nazanin" pitchFamily="2" charset="-78"/>
              </a:rPr>
              <a:t>توابع توليدكننده و مصرف كننده را به صورت زير مي توان بيان </a:t>
            </a:r>
            <a:r>
              <a:rPr lang="fa-IR" dirty="0" smtClean="0">
                <a:cs typeface="B Nazanin" pitchFamily="2" charset="-78"/>
              </a:rPr>
              <a:t>كرد</a:t>
            </a:r>
            <a:r>
              <a:rPr lang="en-US" dirty="0" smtClean="0">
                <a:cs typeface="B Nazanin" pitchFamily="2" charset="-78"/>
              </a:rPr>
              <a:t> </a:t>
            </a:r>
            <a:r>
              <a:rPr lang="fa-IR" dirty="0" smtClean="0">
                <a:cs typeface="B Nazanin" pitchFamily="2" charset="-78"/>
              </a:rPr>
              <a:t>(</a:t>
            </a:r>
            <a:r>
              <a:rPr lang="fa-IR" dirty="0">
                <a:cs typeface="B Nazanin" pitchFamily="2" charset="-78"/>
              </a:rPr>
              <a:t>مقدارر اوليه </a:t>
            </a:r>
            <a:r>
              <a:rPr lang="en-US" dirty="0" smtClean="0">
                <a:cs typeface="B Nazanin" pitchFamily="2" charset="-78"/>
              </a:rPr>
              <a:t>in</a:t>
            </a:r>
            <a:r>
              <a:rPr lang="fa-IR" dirty="0" smtClean="0">
                <a:cs typeface="B Nazanin" pitchFamily="2" charset="-78"/>
              </a:rPr>
              <a:t> و </a:t>
            </a:r>
            <a:r>
              <a:rPr lang="en-US" dirty="0">
                <a:cs typeface="B Nazanin" pitchFamily="2" charset="-78"/>
              </a:rPr>
              <a:t>out</a:t>
            </a:r>
            <a:r>
              <a:rPr lang="fa-IR" dirty="0">
                <a:cs typeface="B Nazanin" pitchFamily="2" charset="-78"/>
              </a:rPr>
              <a:t> صفر است):</a:t>
            </a:r>
            <a:endParaRPr lang="en-US" dirty="0">
              <a:cs typeface="B Nazanin" pitchFamily="2" charset="-78"/>
            </a:endParaRPr>
          </a:p>
        </p:txBody>
      </p:sp>
      <p:sp>
        <p:nvSpPr>
          <p:cNvPr id="8" name="Rectangle 7"/>
          <p:cNvSpPr/>
          <p:nvPr/>
        </p:nvSpPr>
        <p:spPr>
          <a:xfrm>
            <a:off x="2579517" y="4346927"/>
            <a:ext cx="457200" cy="3810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b[1]</a:t>
            </a:r>
            <a:endParaRPr lang="en-US" sz="1200" dirty="0">
              <a:solidFill>
                <a:schemeClr val="tx1"/>
              </a:solidFill>
            </a:endParaRPr>
          </a:p>
        </p:txBody>
      </p:sp>
      <p:sp>
        <p:nvSpPr>
          <p:cNvPr id="9" name="Rectangle 8"/>
          <p:cNvSpPr/>
          <p:nvPr/>
        </p:nvSpPr>
        <p:spPr>
          <a:xfrm>
            <a:off x="3036717" y="4346927"/>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b[2]</a:t>
            </a:r>
            <a:endParaRPr lang="en-US" sz="1200" dirty="0">
              <a:solidFill>
                <a:schemeClr val="tx1"/>
              </a:solidFill>
            </a:endParaRPr>
          </a:p>
        </p:txBody>
      </p:sp>
      <p:sp>
        <p:nvSpPr>
          <p:cNvPr id="10" name="Rectangle 9"/>
          <p:cNvSpPr/>
          <p:nvPr/>
        </p:nvSpPr>
        <p:spPr>
          <a:xfrm>
            <a:off x="3493917" y="4346927"/>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b[3]</a:t>
            </a:r>
            <a:endParaRPr lang="en-US" sz="1200" dirty="0">
              <a:solidFill>
                <a:schemeClr val="tx1"/>
              </a:solidFill>
            </a:endParaRPr>
          </a:p>
        </p:txBody>
      </p:sp>
      <p:sp>
        <p:nvSpPr>
          <p:cNvPr id="11" name="Rectangle 10"/>
          <p:cNvSpPr/>
          <p:nvPr/>
        </p:nvSpPr>
        <p:spPr>
          <a:xfrm>
            <a:off x="3951117" y="4346927"/>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b[4]</a:t>
            </a:r>
            <a:endParaRPr lang="en-US" sz="1200" dirty="0">
              <a:solidFill>
                <a:schemeClr val="tx1"/>
              </a:solidFill>
            </a:endParaRPr>
          </a:p>
        </p:txBody>
      </p:sp>
      <p:sp>
        <p:nvSpPr>
          <p:cNvPr id="12" name="Rectangle 11"/>
          <p:cNvSpPr/>
          <p:nvPr/>
        </p:nvSpPr>
        <p:spPr>
          <a:xfrm>
            <a:off x="4408317" y="4346927"/>
            <a:ext cx="457200" cy="3810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b[5]</a:t>
            </a:r>
            <a:endParaRPr lang="en-US" sz="1200" dirty="0">
              <a:solidFill>
                <a:schemeClr val="tx1"/>
              </a:solidFill>
            </a:endParaRPr>
          </a:p>
        </p:txBody>
      </p:sp>
      <p:sp>
        <p:nvSpPr>
          <p:cNvPr id="13" name="Rectangle 12"/>
          <p:cNvSpPr/>
          <p:nvPr/>
        </p:nvSpPr>
        <p:spPr>
          <a:xfrm>
            <a:off x="5651646" y="4347320"/>
            <a:ext cx="457200" cy="3810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b[n]</a:t>
            </a:r>
            <a:endParaRPr lang="en-US" sz="1200" dirty="0">
              <a:solidFill>
                <a:schemeClr val="tx1"/>
              </a:solidFill>
            </a:endParaRPr>
          </a:p>
        </p:txBody>
      </p:sp>
      <p:sp>
        <p:nvSpPr>
          <p:cNvPr id="14" name="TextBox 13"/>
          <p:cNvSpPr txBox="1"/>
          <p:nvPr/>
        </p:nvSpPr>
        <p:spPr>
          <a:xfrm>
            <a:off x="4892005" y="4337215"/>
            <a:ext cx="759641" cy="369332"/>
          </a:xfrm>
          <a:prstGeom prst="rect">
            <a:avLst/>
          </a:prstGeom>
          <a:noFill/>
        </p:spPr>
        <p:txBody>
          <a:bodyPr wrap="square" rtlCol="0">
            <a:spAutoFit/>
          </a:bodyPr>
          <a:lstStyle/>
          <a:p>
            <a:r>
              <a:rPr lang="en-US" dirty="0" smtClean="0"/>
              <a:t>……..</a:t>
            </a:r>
            <a:endParaRPr lang="en-US" dirty="0"/>
          </a:p>
        </p:txBody>
      </p:sp>
      <p:cxnSp>
        <p:nvCxnSpPr>
          <p:cNvPr id="15" name="Straight Arrow Connector 14"/>
          <p:cNvCxnSpPr>
            <a:endCxn id="9" idx="2"/>
          </p:cNvCxnSpPr>
          <p:nvPr/>
        </p:nvCxnSpPr>
        <p:spPr>
          <a:xfrm flipV="1">
            <a:off x="3265317" y="4727927"/>
            <a:ext cx="0" cy="3701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971005" y="5087155"/>
            <a:ext cx="588623" cy="369332"/>
          </a:xfrm>
          <a:prstGeom prst="rect">
            <a:avLst/>
          </a:prstGeom>
          <a:noFill/>
        </p:spPr>
        <p:txBody>
          <a:bodyPr wrap="none" rtlCol="0">
            <a:spAutoFit/>
          </a:bodyPr>
          <a:lstStyle/>
          <a:p>
            <a:r>
              <a:rPr lang="en-US" dirty="0" smtClean="0"/>
              <a:t>Out </a:t>
            </a:r>
            <a:endParaRPr lang="en-US" dirty="0"/>
          </a:p>
        </p:txBody>
      </p:sp>
      <p:cxnSp>
        <p:nvCxnSpPr>
          <p:cNvPr id="17" name="Straight Arrow Connector 16"/>
          <p:cNvCxnSpPr/>
          <p:nvPr/>
        </p:nvCxnSpPr>
        <p:spPr>
          <a:xfrm flipV="1">
            <a:off x="4636917" y="4706547"/>
            <a:ext cx="0" cy="3701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430783" y="5076661"/>
            <a:ext cx="434734" cy="369332"/>
          </a:xfrm>
          <a:prstGeom prst="rect">
            <a:avLst/>
          </a:prstGeom>
          <a:noFill/>
        </p:spPr>
        <p:txBody>
          <a:bodyPr wrap="none" rtlCol="0">
            <a:spAutoFit/>
          </a:bodyPr>
          <a:lstStyle/>
          <a:p>
            <a:r>
              <a:rPr lang="en-US" dirty="0" smtClean="0"/>
              <a:t>In </a:t>
            </a:r>
            <a:endParaRPr lang="en-US" dirty="0"/>
          </a:p>
        </p:txBody>
      </p:sp>
      <p:sp>
        <p:nvSpPr>
          <p:cNvPr id="19" name="Rectangle 18"/>
          <p:cNvSpPr/>
          <p:nvPr/>
        </p:nvSpPr>
        <p:spPr>
          <a:xfrm>
            <a:off x="2579517" y="5749614"/>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b[1]</a:t>
            </a:r>
            <a:endParaRPr lang="en-US" sz="1200" dirty="0">
              <a:solidFill>
                <a:schemeClr val="tx1"/>
              </a:solidFill>
            </a:endParaRPr>
          </a:p>
        </p:txBody>
      </p:sp>
      <p:sp>
        <p:nvSpPr>
          <p:cNvPr id="20" name="Rectangle 19"/>
          <p:cNvSpPr/>
          <p:nvPr/>
        </p:nvSpPr>
        <p:spPr>
          <a:xfrm>
            <a:off x="3036717" y="5749614"/>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b[2]</a:t>
            </a:r>
            <a:endParaRPr lang="en-US" sz="1200" dirty="0">
              <a:solidFill>
                <a:schemeClr val="tx1"/>
              </a:solidFill>
            </a:endParaRPr>
          </a:p>
        </p:txBody>
      </p:sp>
      <p:sp>
        <p:nvSpPr>
          <p:cNvPr id="21" name="Rectangle 20"/>
          <p:cNvSpPr/>
          <p:nvPr/>
        </p:nvSpPr>
        <p:spPr>
          <a:xfrm>
            <a:off x="3493917" y="5749614"/>
            <a:ext cx="457200" cy="381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b[3]</a:t>
            </a:r>
            <a:endParaRPr lang="en-US" sz="1200" dirty="0">
              <a:solidFill>
                <a:schemeClr val="tx1"/>
              </a:solidFill>
            </a:endParaRPr>
          </a:p>
        </p:txBody>
      </p:sp>
      <p:sp>
        <p:nvSpPr>
          <p:cNvPr id="22" name="Rectangle 21"/>
          <p:cNvSpPr/>
          <p:nvPr/>
        </p:nvSpPr>
        <p:spPr>
          <a:xfrm>
            <a:off x="3951117" y="5749614"/>
            <a:ext cx="457200" cy="381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b[4]</a:t>
            </a:r>
            <a:endParaRPr lang="en-US" sz="1200" dirty="0">
              <a:solidFill>
                <a:schemeClr val="tx1"/>
              </a:solidFill>
            </a:endParaRPr>
          </a:p>
        </p:txBody>
      </p:sp>
      <p:sp>
        <p:nvSpPr>
          <p:cNvPr id="23" name="Rectangle 22"/>
          <p:cNvSpPr/>
          <p:nvPr/>
        </p:nvSpPr>
        <p:spPr>
          <a:xfrm>
            <a:off x="4408317" y="5749614"/>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b[5]</a:t>
            </a:r>
            <a:endParaRPr lang="en-US" sz="1200" dirty="0">
              <a:solidFill>
                <a:schemeClr val="tx1"/>
              </a:solidFill>
            </a:endParaRPr>
          </a:p>
        </p:txBody>
      </p:sp>
      <p:sp>
        <p:nvSpPr>
          <p:cNvPr id="24" name="Rectangle 23"/>
          <p:cNvSpPr/>
          <p:nvPr/>
        </p:nvSpPr>
        <p:spPr>
          <a:xfrm>
            <a:off x="5651646" y="5750007"/>
            <a:ext cx="457200" cy="3810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b[n]</a:t>
            </a:r>
            <a:endParaRPr lang="en-US" sz="1200" dirty="0">
              <a:solidFill>
                <a:schemeClr val="tx1"/>
              </a:solidFill>
            </a:endParaRPr>
          </a:p>
        </p:txBody>
      </p:sp>
      <p:sp>
        <p:nvSpPr>
          <p:cNvPr id="25" name="TextBox 24"/>
          <p:cNvSpPr txBox="1"/>
          <p:nvPr/>
        </p:nvSpPr>
        <p:spPr>
          <a:xfrm>
            <a:off x="4892005" y="5739902"/>
            <a:ext cx="759641" cy="369332"/>
          </a:xfrm>
          <a:prstGeom prst="rect">
            <a:avLst/>
          </a:prstGeom>
          <a:solidFill>
            <a:schemeClr val="bg1">
              <a:lumMod val="85000"/>
            </a:schemeClr>
          </a:solidFill>
        </p:spPr>
        <p:txBody>
          <a:bodyPr wrap="square" rtlCol="0">
            <a:spAutoFit/>
          </a:bodyPr>
          <a:lstStyle/>
          <a:p>
            <a:r>
              <a:rPr lang="en-US" dirty="0" smtClean="0"/>
              <a:t>……..</a:t>
            </a:r>
            <a:endParaRPr lang="en-US" dirty="0"/>
          </a:p>
        </p:txBody>
      </p:sp>
      <p:cxnSp>
        <p:nvCxnSpPr>
          <p:cNvPr id="26" name="Straight Arrow Connector 25"/>
          <p:cNvCxnSpPr/>
          <p:nvPr/>
        </p:nvCxnSpPr>
        <p:spPr>
          <a:xfrm flipV="1">
            <a:off x="3722517" y="6109234"/>
            <a:ext cx="0" cy="3701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505150" y="6489842"/>
            <a:ext cx="434734" cy="369332"/>
          </a:xfrm>
          <a:prstGeom prst="rect">
            <a:avLst/>
          </a:prstGeom>
          <a:noFill/>
        </p:spPr>
        <p:txBody>
          <a:bodyPr wrap="none" rtlCol="0">
            <a:spAutoFit/>
          </a:bodyPr>
          <a:lstStyle/>
          <a:p>
            <a:r>
              <a:rPr lang="en-US" dirty="0" smtClean="0"/>
              <a:t>In </a:t>
            </a:r>
            <a:endParaRPr lang="en-US" dirty="0"/>
          </a:p>
        </p:txBody>
      </p:sp>
      <p:cxnSp>
        <p:nvCxnSpPr>
          <p:cNvPr id="28" name="Straight Arrow Connector 27"/>
          <p:cNvCxnSpPr/>
          <p:nvPr/>
        </p:nvCxnSpPr>
        <p:spPr>
          <a:xfrm flipV="1">
            <a:off x="4636917" y="6109234"/>
            <a:ext cx="0" cy="3701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430783" y="6479348"/>
            <a:ext cx="588623" cy="369332"/>
          </a:xfrm>
          <a:prstGeom prst="rect">
            <a:avLst/>
          </a:prstGeom>
          <a:noFill/>
        </p:spPr>
        <p:txBody>
          <a:bodyPr wrap="none" rtlCol="0">
            <a:spAutoFit/>
          </a:bodyPr>
          <a:lstStyle/>
          <a:p>
            <a:r>
              <a:rPr lang="en-US" dirty="0" smtClean="0"/>
              <a:t>Out </a:t>
            </a:r>
            <a:endParaRPr lang="en-US" dirty="0"/>
          </a:p>
        </p:txBody>
      </p:sp>
    </p:spTree>
    <p:extLst>
      <p:ext uri="{BB962C8B-B14F-4D97-AF65-F5344CB8AC3E}">
        <p14:creationId xmlns:p14="http://schemas.microsoft.com/office/powerpoint/2010/main" val="11512351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04">
                                            <p:txEl>
                                              <p:pRg st="0" end="0"/>
                                            </p:txEl>
                                          </p:spTgt>
                                        </p:tgtEl>
                                        <p:attrNameLst>
                                          <p:attrName>style.visibility</p:attrName>
                                        </p:attrNameLst>
                                      </p:cBhvr>
                                      <p:to>
                                        <p:strVal val="visible"/>
                                      </p:to>
                                    </p:set>
                                    <p:animEffect transition="in" filter="fade">
                                      <p:cBhvr>
                                        <p:cTn id="7" dur="1000"/>
                                        <p:tgtEl>
                                          <p:spTgt spid="51204">
                                            <p:txEl>
                                              <p:pRg st="0" end="0"/>
                                            </p:txEl>
                                          </p:spTgt>
                                        </p:tgtEl>
                                      </p:cBhvr>
                                    </p:animEffect>
                                    <p:anim calcmode="lin" valueType="num">
                                      <p:cBhvr>
                                        <p:cTn id="8" dur="1000" fill="hold"/>
                                        <p:tgtEl>
                                          <p:spTgt spid="5120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120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1204">
                                            <p:txEl>
                                              <p:pRg st="1" end="1"/>
                                            </p:txEl>
                                          </p:spTgt>
                                        </p:tgtEl>
                                        <p:attrNameLst>
                                          <p:attrName>style.visibility</p:attrName>
                                        </p:attrNameLst>
                                      </p:cBhvr>
                                      <p:to>
                                        <p:strVal val="visible"/>
                                      </p:to>
                                    </p:set>
                                    <p:animEffect transition="in" filter="fade">
                                      <p:cBhvr>
                                        <p:cTn id="12" dur="1000"/>
                                        <p:tgtEl>
                                          <p:spTgt spid="51204">
                                            <p:txEl>
                                              <p:pRg st="1" end="1"/>
                                            </p:txEl>
                                          </p:spTgt>
                                        </p:tgtEl>
                                      </p:cBhvr>
                                    </p:animEffect>
                                    <p:anim calcmode="lin" valueType="num">
                                      <p:cBhvr>
                                        <p:cTn id="13" dur="1000" fill="hold"/>
                                        <p:tgtEl>
                                          <p:spTgt spid="5120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1204">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1204">
                                            <p:txEl>
                                              <p:pRg st="2" end="2"/>
                                            </p:txEl>
                                          </p:spTgt>
                                        </p:tgtEl>
                                        <p:attrNameLst>
                                          <p:attrName>style.visibility</p:attrName>
                                        </p:attrNameLst>
                                      </p:cBhvr>
                                      <p:to>
                                        <p:strVal val="visible"/>
                                      </p:to>
                                    </p:set>
                                    <p:animEffect transition="in" filter="fade">
                                      <p:cBhvr>
                                        <p:cTn id="17" dur="1000"/>
                                        <p:tgtEl>
                                          <p:spTgt spid="51204">
                                            <p:txEl>
                                              <p:pRg st="2" end="2"/>
                                            </p:txEl>
                                          </p:spTgt>
                                        </p:tgtEl>
                                      </p:cBhvr>
                                    </p:animEffect>
                                    <p:anim calcmode="lin" valueType="num">
                                      <p:cBhvr>
                                        <p:cTn id="18" dur="1000" fill="hold"/>
                                        <p:tgtEl>
                                          <p:spTgt spid="51204">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1204">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1204">
                                            <p:txEl>
                                              <p:pRg st="3" end="3"/>
                                            </p:txEl>
                                          </p:spTgt>
                                        </p:tgtEl>
                                        <p:attrNameLst>
                                          <p:attrName>style.visibility</p:attrName>
                                        </p:attrNameLst>
                                      </p:cBhvr>
                                      <p:to>
                                        <p:strVal val="visible"/>
                                      </p:to>
                                    </p:set>
                                    <p:animEffect transition="in" filter="fade">
                                      <p:cBhvr>
                                        <p:cTn id="22" dur="1000"/>
                                        <p:tgtEl>
                                          <p:spTgt spid="51204">
                                            <p:txEl>
                                              <p:pRg st="3" end="3"/>
                                            </p:txEl>
                                          </p:spTgt>
                                        </p:tgtEl>
                                      </p:cBhvr>
                                    </p:animEffect>
                                    <p:anim calcmode="lin" valueType="num">
                                      <p:cBhvr>
                                        <p:cTn id="23" dur="1000" fill="hold"/>
                                        <p:tgtEl>
                                          <p:spTgt spid="51204">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1204">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1204">
                                            <p:txEl>
                                              <p:pRg st="4" end="4"/>
                                            </p:txEl>
                                          </p:spTgt>
                                        </p:tgtEl>
                                        <p:attrNameLst>
                                          <p:attrName>style.visibility</p:attrName>
                                        </p:attrNameLst>
                                      </p:cBhvr>
                                      <p:to>
                                        <p:strVal val="visible"/>
                                      </p:to>
                                    </p:set>
                                    <p:animEffect transition="in" filter="fade">
                                      <p:cBhvr>
                                        <p:cTn id="27" dur="1000"/>
                                        <p:tgtEl>
                                          <p:spTgt spid="51204">
                                            <p:txEl>
                                              <p:pRg st="4" end="4"/>
                                            </p:txEl>
                                          </p:spTgt>
                                        </p:tgtEl>
                                      </p:cBhvr>
                                    </p:animEffect>
                                    <p:anim calcmode="lin" valueType="num">
                                      <p:cBhvr>
                                        <p:cTn id="28" dur="1000" fill="hold"/>
                                        <p:tgtEl>
                                          <p:spTgt spid="51204">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51204">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1204">
                                            <p:txEl>
                                              <p:pRg st="5" end="5"/>
                                            </p:txEl>
                                          </p:spTgt>
                                        </p:tgtEl>
                                        <p:attrNameLst>
                                          <p:attrName>style.visibility</p:attrName>
                                        </p:attrNameLst>
                                      </p:cBhvr>
                                      <p:to>
                                        <p:strVal val="visible"/>
                                      </p:to>
                                    </p:set>
                                    <p:animEffect transition="in" filter="fade">
                                      <p:cBhvr>
                                        <p:cTn id="32" dur="1000"/>
                                        <p:tgtEl>
                                          <p:spTgt spid="51204">
                                            <p:txEl>
                                              <p:pRg st="5" end="5"/>
                                            </p:txEl>
                                          </p:spTgt>
                                        </p:tgtEl>
                                      </p:cBhvr>
                                    </p:animEffect>
                                    <p:anim calcmode="lin" valueType="num">
                                      <p:cBhvr>
                                        <p:cTn id="33" dur="1000" fill="hold"/>
                                        <p:tgtEl>
                                          <p:spTgt spid="51204">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51204">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1204">
                                            <p:txEl>
                                              <p:pRg st="6" end="6"/>
                                            </p:txEl>
                                          </p:spTgt>
                                        </p:tgtEl>
                                        <p:attrNameLst>
                                          <p:attrName>style.visibility</p:attrName>
                                        </p:attrNameLst>
                                      </p:cBhvr>
                                      <p:to>
                                        <p:strVal val="visible"/>
                                      </p:to>
                                    </p:set>
                                    <p:animEffect transition="in" filter="fade">
                                      <p:cBhvr>
                                        <p:cTn id="37" dur="1000"/>
                                        <p:tgtEl>
                                          <p:spTgt spid="51204">
                                            <p:txEl>
                                              <p:pRg st="6" end="6"/>
                                            </p:txEl>
                                          </p:spTgt>
                                        </p:tgtEl>
                                      </p:cBhvr>
                                    </p:animEffect>
                                    <p:anim calcmode="lin" valueType="num">
                                      <p:cBhvr>
                                        <p:cTn id="38" dur="1000" fill="hold"/>
                                        <p:tgtEl>
                                          <p:spTgt spid="51204">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51204">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51204">
                                            <p:txEl>
                                              <p:pRg st="7" end="7"/>
                                            </p:txEl>
                                          </p:spTgt>
                                        </p:tgtEl>
                                        <p:attrNameLst>
                                          <p:attrName>style.visibility</p:attrName>
                                        </p:attrNameLst>
                                      </p:cBhvr>
                                      <p:to>
                                        <p:strVal val="visible"/>
                                      </p:to>
                                    </p:set>
                                    <p:animEffect transition="in" filter="fade">
                                      <p:cBhvr>
                                        <p:cTn id="42" dur="1000"/>
                                        <p:tgtEl>
                                          <p:spTgt spid="51204">
                                            <p:txEl>
                                              <p:pRg st="7" end="7"/>
                                            </p:txEl>
                                          </p:spTgt>
                                        </p:tgtEl>
                                      </p:cBhvr>
                                    </p:animEffect>
                                    <p:anim calcmode="lin" valueType="num">
                                      <p:cBhvr>
                                        <p:cTn id="43" dur="1000" fill="hold"/>
                                        <p:tgtEl>
                                          <p:spTgt spid="51204">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51204">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51204">
                                            <p:txEl>
                                              <p:pRg st="8" end="8"/>
                                            </p:txEl>
                                          </p:spTgt>
                                        </p:tgtEl>
                                        <p:attrNameLst>
                                          <p:attrName>style.visibility</p:attrName>
                                        </p:attrNameLst>
                                      </p:cBhvr>
                                      <p:to>
                                        <p:strVal val="visible"/>
                                      </p:to>
                                    </p:set>
                                    <p:animEffect transition="in" filter="fade">
                                      <p:cBhvr>
                                        <p:cTn id="47" dur="1000"/>
                                        <p:tgtEl>
                                          <p:spTgt spid="51204">
                                            <p:txEl>
                                              <p:pRg st="8" end="8"/>
                                            </p:txEl>
                                          </p:spTgt>
                                        </p:tgtEl>
                                      </p:cBhvr>
                                    </p:animEffect>
                                    <p:anim calcmode="lin" valueType="num">
                                      <p:cBhvr>
                                        <p:cTn id="48" dur="1000" fill="hold"/>
                                        <p:tgtEl>
                                          <p:spTgt spid="51204">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5120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6">
                                            <p:txEl>
                                              <p:pRg st="0" end="0"/>
                                            </p:txEl>
                                          </p:spTgt>
                                        </p:tgtEl>
                                        <p:attrNameLst>
                                          <p:attrName>style.visibility</p:attrName>
                                        </p:attrNameLst>
                                      </p:cBhvr>
                                      <p:to>
                                        <p:strVal val="visible"/>
                                      </p:to>
                                    </p:set>
                                    <p:animEffect transition="in" filter="wipe(down)">
                                      <p:cBhvr>
                                        <p:cTn id="54" dur="500"/>
                                        <p:tgtEl>
                                          <p:spTgt spid="6">
                                            <p:txEl>
                                              <p:pRg st="0" end="0"/>
                                            </p:txEl>
                                          </p:spTgt>
                                        </p:tgtEl>
                                      </p:cBhvr>
                                    </p:animEffect>
                                  </p:childTnLst>
                                </p:cTn>
                              </p:par>
                              <p:par>
                                <p:cTn id="55" presetID="22" presetClass="entr" presetSubtype="4" fill="hold" nodeType="withEffect">
                                  <p:stCondLst>
                                    <p:cond delay="0"/>
                                  </p:stCondLst>
                                  <p:childTnLst>
                                    <p:set>
                                      <p:cBhvr>
                                        <p:cTn id="56" dur="1" fill="hold">
                                          <p:stCondLst>
                                            <p:cond delay="0"/>
                                          </p:stCondLst>
                                        </p:cTn>
                                        <p:tgtEl>
                                          <p:spTgt spid="6">
                                            <p:txEl>
                                              <p:pRg st="1" end="1"/>
                                            </p:txEl>
                                          </p:spTgt>
                                        </p:tgtEl>
                                        <p:attrNameLst>
                                          <p:attrName>style.visibility</p:attrName>
                                        </p:attrNameLst>
                                      </p:cBhvr>
                                      <p:to>
                                        <p:strVal val="visible"/>
                                      </p:to>
                                    </p:set>
                                    <p:animEffect transition="in" filter="wipe(down)">
                                      <p:cBhvr>
                                        <p:cTn id="57" dur="500"/>
                                        <p:tgtEl>
                                          <p:spTgt spid="6">
                                            <p:txEl>
                                              <p:pRg st="1" end="1"/>
                                            </p:txEl>
                                          </p:spTgt>
                                        </p:tgtEl>
                                      </p:cBhvr>
                                    </p:animEffect>
                                  </p:childTnLst>
                                </p:cTn>
                              </p:par>
                              <p:par>
                                <p:cTn id="58" presetID="22" presetClass="entr" presetSubtype="4" fill="hold" nodeType="withEffect">
                                  <p:stCondLst>
                                    <p:cond delay="0"/>
                                  </p:stCondLst>
                                  <p:childTnLst>
                                    <p:set>
                                      <p:cBhvr>
                                        <p:cTn id="59" dur="1" fill="hold">
                                          <p:stCondLst>
                                            <p:cond delay="0"/>
                                          </p:stCondLst>
                                        </p:cTn>
                                        <p:tgtEl>
                                          <p:spTgt spid="6">
                                            <p:txEl>
                                              <p:pRg st="2" end="2"/>
                                            </p:txEl>
                                          </p:spTgt>
                                        </p:tgtEl>
                                        <p:attrNameLst>
                                          <p:attrName>style.visibility</p:attrName>
                                        </p:attrNameLst>
                                      </p:cBhvr>
                                      <p:to>
                                        <p:strVal val="visible"/>
                                      </p:to>
                                    </p:set>
                                    <p:animEffect transition="in" filter="wipe(down)">
                                      <p:cBhvr>
                                        <p:cTn id="60" dur="500"/>
                                        <p:tgtEl>
                                          <p:spTgt spid="6">
                                            <p:txEl>
                                              <p:pRg st="2" end="2"/>
                                            </p:txEl>
                                          </p:spTgt>
                                        </p:tgtEl>
                                      </p:cBhvr>
                                    </p:animEffect>
                                  </p:childTnLst>
                                </p:cTn>
                              </p:par>
                              <p:par>
                                <p:cTn id="61" presetID="22" presetClass="entr" presetSubtype="4" fill="hold" nodeType="withEffect">
                                  <p:stCondLst>
                                    <p:cond delay="0"/>
                                  </p:stCondLst>
                                  <p:childTnLst>
                                    <p:set>
                                      <p:cBhvr>
                                        <p:cTn id="62" dur="1" fill="hold">
                                          <p:stCondLst>
                                            <p:cond delay="0"/>
                                          </p:stCondLst>
                                        </p:cTn>
                                        <p:tgtEl>
                                          <p:spTgt spid="6">
                                            <p:txEl>
                                              <p:pRg st="3" end="3"/>
                                            </p:txEl>
                                          </p:spTgt>
                                        </p:tgtEl>
                                        <p:attrNameLst>
                                          <p:attrName>style.visibility</p:attrName>
                                        </p:attrNameLst>
                                      </p:cBhvr>
                                      <p:to>
                                        <p:strVal val="visible"/>
                                      </p:to>
                                    </p:set>
                                    <p:animEffect transition="in" filter="wipe(down)">
                                      <p:cBhvr>
                                        <p:cTn id="63" dur="500"/>
                                        <p:tgtEl>
                                          <p:spTgt spid="6">
                                            <p:txEl>
                                              <p:pRg st="3" end="3"/>
                                            </p:txEl>
                                          </p:spTgt>
                                        </p:tgtEl>
                                      </p:cBhvr>
                                    </p:animEffect>
                                  </p:childTnLst>
                                </p:cTn>
                              </p:par>
                              <p:par>
                                <p:cTn id="64" presetID="22" presetClass="entr" presetSubtype="4" fill="hold" nodeType="withEffect">
                                  <p:stCondLst>
                                    <p:cond delay="0"/>
                                  </p:stCondLst>
                                  <p:childTnLst>
                                    <p:set>
                                      <p:cBhvr>
                                        <p:cTn id="65" dur="1" fill="hold">
                                          <p:stCondLst>
                                            <p:cond delay="0"/>
                                          </p:stCondLst>
                                        </p:cTn>
                                        <p:tgtEl>
                                          <p:spTgt spid="6">
                                            <p:txEl>
                                              <p:pRg st="4" end="4"/>
                                            </p:txEl>
                                          </p:spTgt>
                                        </p:tgtEl>
                                        <p:attrNameLst>
                                          <p:attrName>style.visibility</p:attrName>
                                        </p:attrNameLst>
                                      </p:cBhvr>
                                      <p:to>
                                        <p:strVal val="visible"/>
                                      </p:to>
                                    </p:set>
                                    <p:animEffect transition="in" filter="wipe(down)">
                                      <p:cBhvr>
                                        <p:cTn id="66" dur="500"/>
                                        <p:tgtEl>
                                          <p:spTgt spid="6">
                                            <p:txEl>
                                              <p:pRg st="4" end="4"/>
                                            </p:txEl>
                                          </p:spTgt>
                                        </p:tgtEl>
                                      </p:cBhvr>
                                    </p:animEffect>
                                  </p:childTnLst>
                                </p:cTn>
                              </p:par>
                              <p:par>
                                <p:cTn id="67" presetID="22" presetClass="entr" presetSubtype="4" fill="hold" nodeType="withEffect">
                                  <p:stCondLst>
                                    <p:cond delay="0"/>
                                  </p:stCondLst>
                                  <p:childTnLst>
                                    <p:set>
                                      <p:cBhvr>
                                        <p:cTn id="68" dur="1" fill="hold">
                                          <p:stCondLst>
                                            <p:cond delay="0"/>
                                          </p:stCondLst>
                                        </p:cTn>
                                        <p:tgtEl>
                                          <p:spTgt spid="6">
                                            <p:txEl>
                                              <p:pRg st="5" end="5"/>
                                            </p:txEl>
                                          </p:spTgt>
                                        </p:tgtEl>
                                        <p:attrNameLst>
                                          <p:attrName>style.visibility</p:attrName>
                                        </p:attrNameLst>
                                      </p:cBhvr>
                                      <p:to>
                                        <p:strVal val="visible"/>
                                      </p:to>
                                    </p:set>
                                    <p:animEffect transition="in" filter="wipe(down)">
                                      <p:cBhvr>
                                        <p:cTn id="69" dur="500"/>
                                        <p:tgtEl>
                                          <p:spTgt spid="6">
                                            <p:txEl>
                                              <p:pRg st="5" end="5"/>
                                            </p:txEl>
                                          </p:spTgt>
                                        </p:tgtEl>
                                      </p:cBhvr>
                                    </p:animEffect>
                                  </p:childTnLst>
                                </p:cTn>
                              </p:par>
                              <p:par>
                                <p:cTn id="70" presetID="22" presetClass="entr" presetSubtype="4" fill="hold" nodeType="withEffect">
                                  <p:stCondLst>
                                    <p:cond delay="0"/>
                                  </p:stCondLst>
                                  <p:childTnLst>
                                    <p:set>
                                      <p:cBhvr>
                                        <p:cTn id="71" dur="1" fill="hold">
                                          <p:stCondLst>
                                            <p:cond delay="0"/>
                                          </p:stCondLst>
                                        </p:cTn>
                                        <p:tgtEl>
                                          <p:spTgt spid="6">
                                            <p:txEl>
                                              <p:pRg st="6" end="6"/>
                                            </p:txEl>
                                          </p:spTgt>
                                        </p:tgtEl>
                                        <p:attrNameLst>
                                          <p:attrName>style.visibility</p:attrName>
                                        </p:attrNameLst>
                                      </p:cBhvr>
                                      <p:to>
                                        <p:strVal val="visible"/>
                                      </p:to>
                                    </p:set>
                                    <p:animEffect transition="in" filter="wipe(down)">
                                      <p:cBhvr>
                                        <p:cTn id="72" dur="500"/>
                                        <p:tgtEl>
                                          <p:spTgt spid="6">
                                            <p:txEl>
                                              <p:pRg st="6" end="6"/>
                                            </p:txEl>
                                          </p:spTgt>
                                        </p:tgtEl>
                                      </p:cBhvr>
                                    </p:animEffect>
                                  </p:childTnLst>
                                </p:cTn>
                              </p:par>
                              <p:par>
                                <p:cTn id="73" presetID="22" presetClass="entr" presetSubtype="4" fill="hold" nodeType="withEffect">
                                  <p:stCondLst>
                                    <p:cond delay="0"/>
                                  </p:stCondLst>
                                  <p:childTnLst>
                                    <p:set>
                                      <p:cBhvr>
                                        <p:cTn id="74" dur="1" fill="hold">
                                          <p:stCondLst>
                                            <p:cond delay="0"/>
                                          </p:stCondLst>
                                        </p:cTn>
                                        <p:tgtEl>
                                          <p:spTgt spid="6">
                                            <p:txEl>
                                              <p:pRg st="7" end="7"/>
                                            </p:txEl>
                                          </p:spTgt>
                                        </p:tgtEl>
                                        <p:attrNameLst>
                                          <p:attrName>style.visibility</p:attrName>
                                        </p:attrNameLst>
                                      </p:cBhvr>
                                      <p:to>
                                        <p:strVal val="visible"/>
                                      </p:to>
                                    </p:set>
                                    <p:animEffect transition="in" filter="wipe(down)">
                                      <p:cBhvr>
                                        <p:cTn id="75" dur="500"/>
                                        <p:tgtEl>
                                          <p:spTgt spid="6">
                                            <p:txEl>
                                              <p:pRg st="7" end="7"/>
                                            </p:txEl>
                                          </p:spTgt>
                                        </p:tgtEl>
                                      </p:cBhvr>
                                    </p:animEffect>
                                  </p:childTnLst>
                                </p:cTn>
                              </p:par>
                              <p:par>
                                <p:cTn id="76" presetID="22" presetClass="entr" presetSubtype="4" fill="hold" nodeType="withEffect">
                                  <p:stCondLst>
                                    <p:cond delay="0"/>
                                  </p:stCondLst>
                                  <p:childTnLst>
                                    <p:set>
                                      <p:cBhvr>
                                        <p:cTn id="77" dur="1" fill="hold">
                                          <p:stCondLst>
                                            <p:cond delay="0"/>
                                          </p:stCondLst>
                                        </p:cTn>
                                        <p:tgtEl>
                                          <p:spTgt spid="6">
                                            <p:txEl>
                                              <p:pRg st="8" end="8"/>
                                            </p:txEl>
                                          </p:spTgt>
                                        </p:tgtEl>
                                        <p:attrNameLst>
                                          <p:attrName>style.visibility</p:attrName>
                                        </p:attrNameLst>
                                      </p:cBhvr>
                                      <p:to>
                                        <p:strVal val="visible"/>
                                      </p:to>
                                    </p:set>
                                    <p:animEffect transition="in" filter="wipe(down)">
                                      <p:cBhvr>
                                        <p:cTn id="78"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2"/>
          <p:cNvSpPr>
            <a:spLocks noGrp="1"/>
          </p:cNvSpPr>
          <p:nvPr>
            <p:ph idx="1"/>
          </p:nvPr>
        </p:nvSpPr>
        <p:spPr>
          <a:xfrm>
            <a:off x="152400" y="1752600"/>
            <a:ext cx="4724400" cy="4941332"/>
          </a:xfrm>
          <a:solidFill>
            <a:schemeClr val="bg1"/>
          </a:solidFill>
        </p:spPr>
        <p:txBody>
          <a:bodyPr>
            <a:noAutofit/>
          </a:bodyPr>
          <a:lstStyle/>
          <a:p>
            <a:pPr algn="l" rtl="0">
              <a:buFontTx/>
              <a:buNone/>
            </a:pPr>
            <a:r>
              <a:rPr lang="en-US" sz="1800" dirty="0" smtClean="0">
                <a:latin typeface="Times New Roman" pitchFamily="18" charset="0"/>
                <a:cs typeface="Times New Roman" pitchFamily="18" charset="0"/>
              </a:rPr>
              <a:t>/* </a:t>
            </a:r>
            <a:r>
              <a:rPr lang="en-US" sz="1800" b="1" dirty="0" smtClean="0">
                <a:latin typeface="Times New Roman" pitchFamily="18" charset="0"/>
                <a:cs typeface="Times New Roman" pitchFamily="18" charset="0"/>
              </a:rPr>
              <a:t>program </a:t>
            </a:r>
            <a:r>
              <a:rPr lang="en-US" sz="1800" b="1" dirty="0" err="1" smtClean="0">
                <a:latin typeface="Times New Roman" pitchFamily="18" charset="0"/>
                <a:cs typeface="Times New Roman" pitchFamily="18" charset="0"/>
              </a:rPr>
              <a:t>boundedbuffer</a:t>
            </a:r>
            <a:r>
              <a:rPr lang="en-US" sz="1800" b="1" dirty="0" smtClean="0">
                <a:latin typeface="Times New Roman" pitchFamily="18" charset="0"/>
                <a:cs typeface="Times New Roman" pitchFamily="18" charset="0"/>
              </a:rPr>
              <a:t> */</a:t>
            </a:r>
          </a:p>
          <a:p>
            <a:pPr algn="l" rtl="0">
              <a:buFontTx/>
              <a:buNone/>
            </a:pPr>
            <a:r>
              <a:rPr lang="en-US" sz="1800" b="1" dirty="0" err="1" smtClean="0">
                <a:latin typeface="Times New Roman" pitchFamily="18" charset="0"/>
                <a:cs typeface="Times New Roman" pitchFamily="18" charset="0"/>
              </a:rPr>
              <a:t>const</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int</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sizeofbuffer</a:t>
            </a:r>
            <a:r>
              <a:rPr lang="en-US" sz="1800" b="1" dirty="0" smtClean="0">
                <a:latin typeface="Times New Roman" pitchFamily="18" charset="0"/>
                <a:cs typeface="Times New Roman" pitchFamily="18" charset="0"/>
              </a:rPr>
              <a:t> = /* buffer size */;</a:t>
            </a:r>
          </a:p>
          <a:p>
            <a:pPr algn="l" rtl="0">
              <a:buFontTx/>
              <a:buNone/>
            </a:pPr>
            <a:r>
              <a:rPr lang="pt-BR" sz="1800" dirty="0" smtClean="0">
                <a:latin typeface="Times New Roman" pitchFamily="18" charset="0"/>
                <a:cs typeface="Times New Roman" pitchFamily="18" charset="0"/>
              </a:rPr>
              <a:t>semaphore s = 1, n = 0, e = sizeofbuffer;</a:t>
            </a:r>
          </a:p>
          <a:p>
            <a:pPr algn="l" rtl="0">
              <a:buFontTx/>
              <a:buNone/>
            </a:pPr>
            <a:r>
              <a:rPr lang="en-US" sz="1800" b="1" dirty="0" smtClean="0">
                <a:latin typeface="Times New Roman" pitchFamily="18" charset="0"/>
                <a:cs typeface="Times New Roman" pitchFamily="18" charset="0"/>
              </a:rPr>
              <a:t>void producer( )</a:t>
            </a:r>
          </a:p>
          <a:p>
            <a:pPr algn="l" rtl="0">
              <a:buFontTx/>
              <a:buNone/>
            </a:pPr>
            <a:r>
              <a:rPr lang="en-US" sz="1800" dirty="0" smtClean="0">
                <a:latin typeface="Times New Roman" pitchFamily="18" charset="0"/>
                <a:cs typeface="Times New Roman" pitchFamily="18" charset="0"/>
              </a:rPr>
              <a:t>{</a:t>
            </a:r>
          </a:p>
          <a:p>
            <a:pPr algn="l" rtl="0">
              <a:buFontTx/>
              <a:buNone/>
            </a:pPr>
            <a:r>
              <a:rPr lang="en-US" sz="1800" b="1" dirty="0" smtClean="0">
                <a:latin typeface="Times New Roman" pitchFamily="18" charset="0"/>
                <a:cs typeface="Times New Roman" pitchFamily="18" charset="0"/>
              </a:rPr>
              <a:t>while (true) {</a:t>
            </a:r>
          </a:p>
          <a:p>
            <a:pPr algn="l" rtl="0">
              <a:buFontTx/>
              <a:buNone/>
            </a:pPr>
            <a:r>
              <a:rPr lang="en-US" sz="1800" dirty="0" smtClean="0">
                <a:latin typeface="Times New Roman" pitchFamily="18" charset="0"/>
                <a:cs typeface="Times New Roman" pitchFamily="18" charset="0"/>
              </a:rPr>
              <a:t>       produce( );</a:t>
            </a:r>
          </a:p>
          <a:p>
            <a:pPr algn="l" rtl="0">
              <a:buFontTx/>
              <a:buNone/>
            </a:pPr>
            <a:r>
              <a:rPr lang="en-US" sz="1800" dirty="0" smtClean="0">
                <a:latin typeface="Times New Roman" pitchFamily="18" charset="0"/>
                <a:cs typeface="Times New Roman" pitchFamily="18" charset="0"/>
              </a:rPr>
              <a:t>       wait(e);</a:t>
            </a:r>
          </a:p>
          <a:p>
            <a:pPr algn="l" rtl="0">
              <a:buFontTx/>
              <a:buNone/>
            </a:pPr>
            <a:r>
              <a:rPr lang="en-US" sz="1800" dirty="0" smtClean="0">
                <a:latin typeface="Times New Roman" pitchFamily="18" charset="0"/>
                <a:cs typeface="Times New Roman" pitchFamily="18" charset="0"/>
              </a:rPr>
              <a:t>       wait(s);</a:t>
            </a:r>
          </a:p>
          <a:p>
            <a:pPr algn="l" rtl="0">
              <a:buFontTx/>
              <a:buNone/>
            </a:pPr>
            <a:r>
              <a:rPr lang="en-US" sz="1800" dirty="0" smtClean="0">
                <a:latin typeface="Times New Roman" pitchFamily="18" charset="0"/>
                <a:cs typeface="Times New Roman" pitchFamily="18" charset="0"/>
              </a:rPr>
              <a:t>       append( );</a:t>
            </a:r>
          </a:p>
          <a:p>
            <a:pPr algn="l" rtl="0">
              <a:buFontTx/>
              <a:buNone/>
            </a:pPr>
            <a:r>
              <a:rPr lang="en-US" sz="1800" dirty="0" smtClean="0">
                <a:latin typeface="Times New Roman" pitchFamily="18" charset="0"/>
                <a:cs typeface="Times New Roman" pitchFamily="18" charset="0"/>
              </a:rPr>
              <a:t>       signal(s);</a:t>
            </a:r>
          </a:p>
          <a:p>
            <a:pPr algn="l" rtl="0">
              <a:buFontTx/>
              <a:buNone/>
            </a:pPr>
            <a:r>
              <a:rPr lang="en-US" sz="1800" dirty="0" smtClean="0">
                <a:latin typeface="Times New Roman" pitchFamily="18" charset="0"/>
                <a:cs typeface="Times New Roman" pitchFamily="18" charset="0"/>
              </a:rPr>
              <a:t>       signal(n);</a:t>
            </a:r>
          </a:p>
          <a:p>
            <a:pPr algn="l" rtl="0">
              <a:buFontTx/>
              <a:buNone/>
            </a:pPr>
            <a:r>
              <a:rPr lang="en-US" sz="1800" dirty="0" smtClean="0">
                <a:latin typeface="Times New Roman" pitchFamily="18" charset="0"/>
                <a:cs typeface="Times New Roman" pitchFamily="18" charset="0"/>
              </a:rPr>
              <a:t>       }</a:t>
            </a:r>
          </a:p>
          <a:p>
            <a:pPr algn="l" rtl="0">
              <a:buFontTx/>
              <a:buNone/>
            </a:pPr>
            <a:r>
              <a:rPr lang="en-US" sz="1800" dirty="0" smtClean="0">
                <a:latin typeface="Times New Roman" pitchFamily="18" charset="0"/>
                <a:cs typeface="Times New Roman" pitchFamily="18" charset="0"/>
              </a:rPr>
              <a:t>}</a:t>
            </a:r>
          </a:p>
        </p:txBody>
      </p:sp>
      <p:sp>
        <p:nvSpPr>
          <p:cNvPr id="52227" name="Slide Number Placeholder 4"/>
          <p:cNvSpPr>
            <a:spLocks noGrp="1"/>
          </p:cNvSpPr>
          <p:nvPr>
            <p:ph type="sldNum" sz="quarter" idx="4294967295"/>
          </p:nvPr>
        </p:nvSpPr>
        <p:spPr>
          <a:xfrm>
            <a:off x="67183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A9254B00-4D29-4808-95DA-1C1AC85877A8}" type="slidenum">
              <a:rPr lang="ar-SA" smtClean="0">
                <a:latin typeface="Comic Sans MS" pitchFamily="66" charset="0"/>
              </a:rPr>
              <a:pPr eaLnBrk="1" hangingPunct="1"/>
              <a:t>66</a:t>
            </a:fld>
            <a:endParaRPr lang="en-US" smtClean="0">
              <a:latin typeface="Comic Sans MS" pitchFamily="66" charset="0"/>
            </a:endParaRPr>
          </a:p>
        </p:txBody>
      </p:sp>
      <p:sp>
        <p:nvSpPr>
          <p:cNvPr id="52228" name="Rectangle 2"/>
          <p:cNvSpPr>
            <a:spLocks noGrp="1" noChangeArrowheads="1"/>
          </p:cNvSpPr>
          <p:nvPr>
            <p:ph type="title"/>
          </p:nvPr>
        </p:nvSpPr>
        <p:spPr>
          <a:xfrm>
            <a:off x="32657" y="457200"/>
            <a:ext cx="8915400" cy="927100"/>
          </a:xfrm>
        </p:spPr>
        <p:txBody>
          <a:bodyPr/>
          <a:lstStyle/>
          <a:p>
            <a:pPr>
              <a:defRPr/>
            </a:pPr>
            <a:r>
              <a:rPr lang="fa-IR" sz="2800" dirty="0" smtClean="0">
                <a:solidFill>
                  <a:schemeClr val="tx1"/>
                </a:solidFill>
              </a:rPr>
              <a:t>حل مسأله </a:t>
            </a:r>
            <a:r>
              <a:rPr kumimoji="1" lang="fa-IR" sz="2800" dirty="0" smtClean="0">
                <a:solidFill>
                  <a:schemeClr val="tx1"/>
                </a:solidFill>
                <a:latin typeface="Times New Roman" pitchFamily="18" charset="0"/>
                <a:ea typeface="PMingLiU" pitchFamily="18" charset="-120"/>
              </a:rPr>
              <a:t>توليد </a:t>
            </a:r>
            <a:r>
              <a:rPr kumimoji="1" lang="fa-IR" sz="2800" dirty="0">
                <a:solidFill>
                  <a:schemeClr val="tx1"/>
                </a:solidFill>
                <a:latin typeface="Times New Roman" pitchFamily="18" charset="0"/>
                <a:ea typeface="PMingLiU" pitchFamily="18" charset="-120"/>
              </a:rPr>
              <a:t>کننده و مصرف کننده</a:t>
            </a:r>
            <a:r>
              <a:rPr lang="fa-IR" sz="2800" dirty="0" smtClean="0">
                <a:solidFill>
                  <a:schemeClr val="tx1"/>
                </a:solidFill>
              </a:rPr>
              <a:t> با </a:t>
            </a:r>
            <a:r>
              <a:rPr lang="fa-IR" sz="2800" dirty="0">
                <a:solidFill>
                  <a:schemeClr val="tx1"/>
                </a:solidFill>
              </a:rPr>
              <a:t>استفاده از سمافورهاي عمومي </a:t>
            </a:r>
            <a:r>
              <a:rPr lang="fa-IR" sz="2800" dirty="0" smtClean="0">
                <a:solidFill>
                  <a:schemeClr val="tx1"/>
                </a:solidFill>
              </a:rPr>
              <a:t>برای </a:t>
            </a:r>
            <a:r>
              <a:rPr kumimoji="1" lang="fa-IR" sz="2800" kern="1200" dirty="0" smtClean="0">
                <a:solidFill>
                  <a:schemeClr val="tx1"/>
                </a:solidFill>
                <a:latin typeface="Times New Roman" pitchFamily="18" charset="0"/>
                <a:ea typeface="PMingLiU" pitchFamily="18" charset="-120"/>
              </a:rPr>
              <a:t>ميانگير </a:t>
            </a:r>
            <a:r>
              <a:rPr kumimoji="1" lang="fa-IR" sz="2800" kern="1200" dirty="0">
                <a:solidFill>
                  <a:schemeClr val="tx1"/>
                </a:solidFill>
                <a:latin typeface="Times New Roman" pitchFamily="18" charset="0"/>
                <a:ea typeface="PMingLiU" pitchFamily="18" charset="-120"/>
              </a:rPr>
              <a:t>محدود </a:t>
            </a:r>
            <a:r>
              <a:rPr kumimoji="1" lang="fa-IR" sz="2800" kern="1200" dirty="0" smtClean="0">
                <a:solidFill>
                  <a:schemeClr val="tx1"/>
                </a:solidFill>
                <a:latin typeface="Times New Roman" pitchFamily="18" charset="0"/>
                <a:ea typeface="PMingLiU" pitchFamily="18" charset="-120"/>
              </a:rPr>
              <a:t>:</a:t>
            </a:r>
            <a:endParaRPr kumimoji="1" lang="en-US" sz="2800" kern="1200" dirty="0">
              <a:solidFill>
                <a:schemeClr val="tx1"/>
              </a:solidFill>
              <a:latin typeface="Times New Roman" pitchFamily="18" charset="0"/>
              <a:ea typeface="PMingLiU" pitchFamily="18" charset="-120"/>
            </a:endParaRPr>
          </a:p>
        </p:txBody>
      </p:sp>
      <p:sp>
        <p:nvSpPr>
          <p:cNvPr id="7" name="Content Placeholder 2"/>
          <p:cNvSpPr txBox="1">
            <a:spLocks/>
          </p:cNvSpPr>
          <p:nvPr/>
        </p:nvSpPr>
        <p:spPr bwMode="auto">
          <a:xfrm>
            <a:off x="4876800" y="1752600"/>
            <a:ext cx="4038600" cy="4572000"/>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b="1" kern="0" dirty="0">
                <a:latin typeface="Times New Roman" pitchFamily="18" charset="0"/>
                <a:cs typeface="Times New Roman" pitchFamily="18" charset="0"/>
              </a:rPr>
              <a:t>void consumer</a:t>
            </a:r>
            <a:r>
              <a:rPr lang="en-US" b="1" kern="0" dirty="0" smtClean="0">
                <a:latin typeface="Times New Roman" pitchFamily="18" charset="0"/>
                <a:cs typeface="Times New Roman" pitchFamily="18" charset="0"/>
              </a:rPr>
              <a:t>( )</a:t>
            </a:r>
            <a:endParaRPr lang="en-US" b="1"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a:t>
            </a:r>
          </a:p>
          <a:p>
            <a:pPr marL="342900" indent="-342900" eaLnBrk="0" hangingPunct="0">
              <a:spcBef>
                <a:spcPct val="20000"/>
              </a:spcBef>
              <a:defRPr/>
            </a:pPr>
            <a:r>
              <a:rPr lang="en-US" b="1" kern="0" dirty="0">
                <a:latin typeface="Times New Roman" pitchFamily="18" charset="0"/>
                <a:cs typeface="Times New Roman" pitchFamily="18" charset="0"/>
              </a:rPr>
              <a:t>while (true) {</a:t>
            </a:r>
          </a:p>
          <a:p>
            <a:pPr marL="342900" indent="-342900" eaLnBrk="0" hangingPunct="0">
              <a:spcBef>
                <a:spcPct val="20000"/>
              </a:spcBef>
              <a:defRPr/>
            </a:pPr>
            <a:r>
              <a:rPr lang="en-US" kern="0" dirty="0">
                <a:latin typeface="Times New Roman" pitchFamily="18" charset="0"/>
                <a:cs typeface="Times New Roman" pitchFamily="18" charset="0"/>
              </a:rPr>
              <a:t>     wait(n);</a:t>
            </a:r>
          </a:p>
          <a:p>
            <a:pPr marL="342900" indent="-342900" eaLnBrk="0" hangingPunct="0">
              <a:spcBef>
                <a:spcPct val="20000"/>
              </a:spcBef>
              <a:defRPr/>
            </a:pPr>
            <a:r>
              <a:rPr lang="en-US" kern="0" dirty="0">
                <a:latin typeface="Times New Roman" pitchFamily="18" charset="0"/>
                <a:cs typeface="Times New Roman" pitchFamily="18" charset="0"/>
              </a:rPr>
              <a:t>     wait(s);</a:t>
            </a:r>
          </a:p>
          <a:p>
            <a:pPr marL="342900" indent="-342900" eaLnBrk="0" hangingPunct="0">
              <a:spcBef>
                <a:spcPct val="20000"/>
              </a:spcBef>
              <a:defRPr/>
            </a:pPr>
            <a:r>
              <a:rPr lang="en-US" kern="0" dirty="0">
                <a:latin typeface="Times New Roman" pitchFamily="18" charset="0"/>
                <a:cs typeface="Times New Roman" pitchFamily="18" charset="0"/>
              </a:rPr>
              <a:t>     take</a:t>
            </a:r>
            <a:r>
              <a:rPr lang="en-US" kern="0" dirty="0" smtClean="0">
                <a:latin typeface="Times New Roman" pitchFamily="18" charset="0"/>
                <a:cs typeface="Times New Roman" pitchFamily="18" charset="0"/>
              </a:rPr>
              <a:t>( );</a:t>
            </a:r>
            <a:endParaRPr lang="en-US"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     signal(s);</a:t>
            </a:r>
          </a:p>
          <a:p>
            <a:pPr marL="342900" indent="-342900" eaLnBrk="0" hangingPunct="0">
              <a:spcBef>
                <a:spcPct val="20000"/>
              </a:spcBef>
              <a:defRPr/>
            </a:pPr>
            <a:r>
              <a:rPr lang="en-US" kern="0" dirty="0">
                <a:latin typeface="Times New Roman" pitchFamily="18" charset="0"/>
                <a:cs typeface="Times New Roman" pitchFamily="18" charset="0"/>
              </a:rPr>
              <a:t>     signal(e);</a:t>
            </a:r>
          </a:p>
          <a:p>
            <a:pPr marL="342900" indent="-342900" eaLnBrk="0" hangingPunct="0">
              <a:spcBef>
                <a:spcPct val="20000"/>
              </a:spcBef>
              <a:defRPr/>
            </a:pPr>
            <a:r>
              <a:rPr lang="en-US" kern="0" dirty="0">
                <a:latin typeface="Times New Roman" pitchFamily="18" charset="0"/>
                <a:cs typeface="Times New Roman" pitchFamily="18" charset="0"/>
              </a:rPr>
              <a:t>     consume</a:t>
            </a:r>
            <a:r>
              <a:rPr lang="en-US" kern="0" dirty="0" smtClean="0">
                <a:latin typeface="Times New Roman" pitchFamily="18" charset="0"/>
                <a:cs typeface="Times New Roman" pitchFamily="18" charset="0"/>
              </a:rPr>
              <a:t>( );</a:t>
            </a:r>
            <a:endParaRPr lang="en-US"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a:t>
            </a:r>
          </a:p>
          <a:p>
            <a:pPr marL="342900" indent="-342900" eaLnBrk="0" hangingPunct="0">
              <a:spcBef>
                <a:spcPct val="20000"/>
              </a:spcBef>
              <a:defRPr/>
            </a:pPr>
            <a:r>
              <a:rPr lang="en-US" kern="0" dirty="0">
                <a:latin typeface="Times New Roman" pitchFamily="18" charset="0"/>
                <a:cs typeface="Times New Roman" pitchFamily="18" charset="0"/>
              </a:rPr>
              <a:t>}</a:t>
            </a:r>
          </a:p>
          <a:p>
            <a:pPr marL="342900" indent="-342900" eaLnBrk="0" hangingPunct="0">
              <a:spcBef>
                <a:spcPct val="20000"/>
              </a:spcBef>
              <a:defRPr/>
            </a:pPr>
            <a:r>
              <a:rPr lang="en-US" b="1" kern="0" dirty="0">
                <a:latin typeface="Times New Roman" pitchFamily="18" charset="0"/>
                <a:cs typeface="Times New Roman" pitchFamily="18" charset="0"/>
              </a:rPr>
              <a:t>void main</a:t>
            </a:r>
            <a:r>
              <a:rPr lang="en-US" b="1" kern="0" dirty="0" smtClean="0">
                <a:latin typeface="Times New Roman" pitchFamily="18" charset="0"/>
                <a:cs typeface="Times New Roman" pitchFamily="18" charset="0"/>
              </a:rPr>
              <a:t>( )</a:t>
            </a:r>
            <a:endParaRPr lang="en-US" b="1" kern="0" dirty="0">
              <a:latin typeface="Times New Roman" pitchFamily="18" charset="0"/>
              <a:cs typeface="Times New Roman" pitchFamily="18" charset="0"/>
            </a:endParaRPr>
          </a:p>
          <a:p>
            <a:pPr marL="342900" indent="-342900" eaLnBrk="0" hangingPunct="0">
              <a:spcBef>
                <a:spcPct val="20000"/>
              </a:spcBef>
              <a:defRPr/>
            </a:pPr>
            <a:r>
              <a:rPr lang="en-US" kern="0" dirty="0" smtClean="0">
                <a:latin typeface="Times New Roman" pitchFamily="18" charset="0"/>
                <a:cs typeface="Times New Roman" pitchFamily="18" charset="0"/>
              </a:rPr>
              <a:t>{  </a:t>
            </a:r>
            <a:r>
              <a:rPr lang="en-US" b="1" kern="0" dirty="0" err="1" smtClean="0">
                <a:latin typeface="Times New Roman" pitchFamily="18" charset="0"/>
                <a:cs typeface="Times New Roman" pitchFamily="18" charset="0"/>
              </a:rPr>
              <a:t>parbegin</a:t>
            </a:r>
            <a:r>
              <a:rPr lang="en-US" b="1" kern="0" dirty="0" smtClean="0">
                <a:latin typeface="Times New Roman" pitchFamily="18" charset="0"/>
                <a:cs typeface="Times New Roman" pitchFamily="18" charset="0"/>
              </a:rPr>
              <a:t> </a:t>
            </a:r>
            <a:r>
              <a:rPr lang="en-US" b="1" kern="0" dirty="0">
                <a:latin typeface="Times New Roman" pitchFamily="18" charset="0"/>
                <a:cs typeface="Times New Roman" pitchFamily="18" charset="0"/>
              </a:rPr>
              <a:t>(producer, consumer</a:t>
            </a:r>
            <a:r>
              <a:rPr lang="en-US" b="1" kern="0" dirty="0" smtClean="0">
                <a:latin typeface="Times New Roman" pitchFamily="18" charset="0"/>
                <a:cs typeface="Times New Roman" pitchFamily="18" charset="0"/>
              </a:rPr>
              <a:t>);    </a:t>
            </a:r>
            <a:r>
              <a:rPr lang="en-US" kern="0" dirty="0" smtClean="0">
                <a:latin typeface="Times New Roman" pitchFamily="18" charset="0"/>
                <a:cs typeface="Times New Roman" pitchFamily="18" charset="0"/>
              </a:rPr>
              <a:t>}</a:t>
            </a:r>
            <a:endParaRPr lang="en-US" kern="0" dirty="0">
              <a:latin typeface="Times New Roman" pitchFamily="18" charset="0"/>
              <a:cs typeface="Times New Roman" pitchFamily="18" charset="0"/>
            </a:endParaRPr>
          </a:p>
        </p:txBody>
      </p:sp>
      <p:sp>
        <p:nvSpPr>
          <p:cNvPr id="6" name="Rectangle 5"/>
          <p:cNvSpPr/>
          <p:nvPr/>
        </p:nvSpPr>
        <p:spPr>
          <a:xfrm>
            <a:off x="1736271" y="6324600"/>
            <a:ext cx="5105400" cy="369332"/>
          </a:xfrm>
          <a:prstGeom prst="rect">
            <a:avLst/>
          </a:prstGeom>
          <a:solidFill>
            <a:srgbClr val="FFFF99"/>
          </a:solidFill>
        </p:spPr>
        <p:txBody>
          <a:bodyPr wrap="square">
            <a:spAutoFit/>
          </a:bodyPr>
          <a:lstStyle/>
          <a:p>
            <a:pPr algn="r" rtl="1">
              <a:spcBef>
                <a:spcPct val="50000"/>
              </a:spcBef>
              <a:defRPr/>
            </a:pPr>
            <a:r>
              <a:rPr lang="fa-IR" dirty="0" smtClean="0">
                <a:cs typeface="B Nazanin" pitchFamily="2" charset="-78"/>
              </a:rPr>
              <a:t>برای دنبال کردن تعداد فضاهای خالی، راهنمای </a:t>
            </a:r>
            <a:r>
              <a:rPr lang="en-US" dirty="0" smtClean="0">
                <a:cs typeface="B Nazanin" pitchFamily="2" charset="-78"/>
              </a:rPr>
              <a:t>e</a:t>
            </a:r>
            <a:r>
              <a:rPr lang="fa-IR" dirty="0" smtClean="0">
                <a:cs typeface="B Nazanin" pitchFamily="2" charset="-78"/>
              </a:rPr>
              <a:t> اضافه شده است.</a:t>
            </a:r>
            <a:endParaRPr lang="en-US" dirty="0">
              <a:cs typeface="B Nazanin" pitchFamily="2" charset="-78"/>
            </a:endParaRPr>
          </a:p>
        </p:txBody>
      </p:sp>
      <p:cxnSp>
        <p:nvCxnSpPr>
          <p:cNvPr id="3" name="Straight Connector 2"/>
          <p:cNvCxnSpPr/>
          <p:nvPr/>
        </p:nvCxnSpPr>
        <p:spPr>
          <a:xfrm>
            <a:off x="4419600" y="1752600"/>
            <a:ext cx="0" cy="43434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8470577"/>
      </p:ext>
    </p:extLst>
  </p:cSld>
  <p:clrMapOvr>
    <a:masterClrMapping/>
  </p:clrMapOvr>
  <p:transition spd="slow">
    <p:push dir="u"/>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defRPr/>
            </a:pPr>
            <a:r>
              <a:rPr lang="fa-IR" dirty="0"/>
              <a:t>ناظرها</a:t>
            </a:r>
            <a:endParaRPr lang="en-US" dirty="0"/>
          </a:p>
        </p:txBody>
      </p:sp>
      <p:sp>
        <p:nvSpPr>
          <p:cNvPr id="3" name="Content Placeholder 2"/>
          <p:cNvSpPr>
            <a:spLocks noGrp="1"/>
          </p:cNvSpPr>
          <p:nvPr>
            <p:ph idx="1"/>
          </p:nvPr>
        </p:nvSpPr>
        <p:spPr/>
        <p:txBody>
          <a:bodyPr>
            <a:normAutofit/>
          </a:bodyPr>
          <a:lstStyle/>
          <a:p>
            <a:pPr algn="just"/>
            <a:r>
              <a:rPr lang="fa-IR" sz="2800" dirty="0"/>
              <a:t>سمافورها عمليات اوليه قدرتمند و قابل انعطافي را براي اِعمال انحصار متقابل فراهم مي كنند</a:t>
            </a:r>
            <a:r>
              <a:rPr lang="fa-IR" sz="2800" dirty="0" smtClean="0"/>
              <a:t>. اما، ايجاد </a:t>
            </a:r>
            <a:r>
              <a:rPr lang="fa-IR" sz="2800" dirty="0"/>
              <a:t>يك </a:t>
            </a:r>
            <a:r>
              <a:rPr lang="fa-IR" sz="2800" dirty="0" smtClean="0"/>
              <a:t>برنامه ی </a:t>
            </a:r>
            <a:r>
              <a:rPr lang="fa-IR" sz="2800" dirty="0"/>
              <a:t>درست از سمافورها، دشوار است</a:t>
            </a:r>
            <a:r>
              <a:rPr lang="fa-IR" sz="2800" dirty="0" smtClean="0"/>
              <a:t>. </a:t>
            </a:r>
          </a:p>
          <a:p>
            <a:pPr algn="just"/>
            <a:endParaRPr lang="fa-IR" sz="2800" dirty="0" smtClean="0"/>
          </a:p>
          <a:p>
            <a:pPr algn="just"/>
            <a:r>
              <a:rPr lang="fa-IR" sz="2800" dirty="0"/>
              <a:t>ناظر، يك ساختار زبان برنامه سازي است كه </a:t>
            </a:r>
            <a:r>
              <a:rPr lang="fa-IR" sz="2800" dirty="0" smtClean="0"/>
              <a:t>همان کار سمافورها را انجام می دهد ولی کنترل </a:t>
            </a:r>
            <a:r>
              <a:rPr lang="fa-IR" sz="2800" dirty="0"/>
              <a:t>آن </a:t>
            </a:r>
            <a:r>
              <a:rPr lang="fa-IR" sz="2800" dirty="0" smtClean="0"/>
              <a:t> آسان تر است</a:t>
            </a:r>
            <a:r>
              <a:rPr lang="fa-IR" sz="2800" dirty="0"/>
              <a:t>.</a:t>
            </a:r>
            <a:endParaRPr lang="en-US" sz="2800" dirty="0"/>
          </a:p>
          <a:p>
            <a:pPr algn="just"/>
            <a:endParaRPr lang="en-US" sz="28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67</a:t>
            </a:fld>
            <a:endParaRPr lang="en-US"/>
          </a:p>
        </p:txBody>
      </p:sp>
    </p:spTree>
    <p:extLst>
      <p:ext uri="{BB962C8B-B14F-4D97-AF65-F5344CB8AC3E}">
        <p14:creationId xmlns:p14="http://schemas.microsoft.com/office/powerpoint/2010/main" val="97462882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Number Placeholder 4"/>
          <p:cNvSpPr>
            <a:spLocks noGrp="1"/>
          </p:cNvSpPr>
          <p:nvPr>
            <p:ph type="sldNum" sz="quarter" idx="4294967295"/>
          </p:nvPr>
        </p:nvSpPr>
        <p:spPr>
          <a:xfrm>
            <a:off x="67183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3F879962-2CE0-4CB8-9792-F69F66FABFDE}" type="slidenum">
              <a:rPr lang="ar-SA" smtClean="0">
                <a:latin typeface="Comic Sans MS" pitchFamily="66" charset="0"/>
              </a:rPr>
              <a:pPr eaLnBrk="1" hangingPunct="1"/>
              <a:t>68</a:t>
            </a:fld>
            <a:endParaRPr lang="en-US" smtClean="0">
              <a:latin typeface="Comic Sans MS" pitchFamily="66" charset="0"/>
            </a:endParaRPr>
          </a:p>
        </p:txBody>
      </p:sp>
      <p:sp>
        <p:nvSpPr>
          <p:cNvPr id="63491" name="Rectangle 2"/>
          <p:cNvSpPr>
            <a:spLocks noGrp="1" noChangeArrowheads="1"/>
          </p:cNvSpPr>
          <p:nvPr>
            <p:ph type="title"/>
          </p:nvPr>
        </p:nvSpPr>
        <p:spPr>
          <a:xfrm>
            <a:off x="914400" y="457200"/>
            <a:ext cx="7543800" cy="927100"/>
          </a:xfrm>
        </p:spPr>
        <p:txBody>
          <a:bodyPr/>
          <a:lstStyle/>
          <a:p>
            <a:pPr eaLnBrk="1" hangingPunct="1">
              <a:lnSpc>
                <a:spcPct val="90000"/>
              </a:lnSpc>
            </a:pPr>
            <a:r>
              <a:rPr kumimoji="1" lang="fa-IR" dirty="0" smtClean="0">
                <a:solidFill>
                  <a:schemeClr val="tx1"/>
                </a:solidFill>
                <a:latin typeface="Times New Roman" pitchFamily="18" charset="0"/>
                <a:ea typeface="PMingLiU" pitchFamily="18" charset="-120"/>
                <a:cs typeface="B Nazanin" pitchFamily="2" charset="-78"/>
              </a:rPr>
              <a:t>ناظر با علامت:</a:t>
            </a:r>
            <a:endParaRPr kumimoji="1" lang="en-US" dirty="0" smtClean="0">
              <a:solidFill>
                <a:schemeClr val="tx1"/>
              </a:solidFill>
              <a:latin typeface="Times New Roman" pitchFamily="18" charset="0"/>
              <a:ea typeface="PMingLiU" pitchFamily="18" charset="-120"/>
              <a:cs typeface="B Nazanin" pitchFamily="2" charset="-78"/>
            </a:endParaRPr>
          </a:p>
        </p:txBody>
      </p:sp>
      <p:sp>
        <p:nvSpPr>
          <p:cNvPr id="61444" name="Rectangle 3"/>
          <p:cNvSpPr>
            <a:spLocks noGrp="1" noChangeArrowheads="1"/>
          </p:cNvSpPr>
          <p:nvPr>
            <p:ph idx="1"/>
          </p:nvPr>
        </p:nvSpPr>
        <p:spPr>
          <a:xfrm>
            <a:off x="457200" y="1600200"/>
            <a:ext cx="8229600" cy="4525963"/>
          </a:xfrm>
        </p:spPr>
        <p:txBody>
          <a:bodyPr/>
          <a:lstStyle/>
          <a:p>
            <a:pPr marL="0" indent="0" algn="just" eaLnBrk="1" hangingPunct="1">
              <a:lnSpc>
                <a:spcPct val="80000"/>
              </a:lnSpc>
              <a:buNone/>
              <a:defRPr/>
            </a:pPr>
            <a:r>
              <a:rPr lang="fa-IR" sz="2800" dirty="0" smtClean="0">
                <a:ea typeface="Nazanin"/>
              </a:rPr>
              <a:t>مؤلفه ای نرم افزاری مشتمل بر یک یا چند رویه، دنباله ای از مقدارگذاری اولیه و داده های محلی است.</a:t>
            </a:r>
            <a:endParaRPr lang="en-US" sz="2800" dirty="0" smtClean="0">
              <a:ea typeface="Nazanin"/>
            </a:endParaRPr>
          </a:p>
          <a:p>
            <a:pPr marL="609600" indent="-609600" algn="just" eaLnBrk="1" hangingPunct="1">
              <a:lnSpc>
                <a:spcPct val="80000"/>
              </a:lnSpc>
              <a:defRPr/>
            </a:pPr>
            <a:endParaRPr lang="fa-IR" sz="2800" dirty="0" smtClean="0">
              <a:ea typeface="Nazanin"/>
            </a:endParaRPr>
          </a:p>
          <a:p>
            <a:pPr marL="609600" indent="-609600" algn="just" eaLnBrk="1" hangingPunct="1">
              <a:lnSpc>
                <a:spcPct val="80000"/>
              </a:lnSpc>
              <a:defRPr/>
            </a:pPr>
            <a:endParaRPr lang="fa-IR" sz="2800" dirty="0" smtClean="0">
              <a:ea typeface="Nazanin"/>
            </a:endParaRPr>
          </a:p>
          <a:p>
            <a:pPr marL="0" indent="0" algn="just" eaLnBrk="1" hangingPunct="1">
              <a:lnSpc>
                <a:spcPct val="80000"/>
              </a:lnSpc>
              <a:buNone/>
              <a:defRPr/>
            </a:pPr>
            <a:r>
              <a:rPr lang="fa-IR" sz="2800" b="1" dirty="0" smtClean="0">
                <a:ea typeface="Nazanin"/>
              </a:rPr>
              <a:t>ویژگی های اصلی ناظر:</a:t>
            </a:r>
          </a:p>
          <a:p>
            <a:pPr marL="1009650" lvl="1" indent="-609600" algn="just" eaLnBrk="1" hangingPunct="1">
              <a:lnSpc>
                <a:spcPct val="80000"/>
              </a:lnSpc>
              <a:buFontTx/>
              <a:buAutoNum type="arabicPeriod"/>
              <a:defRPr/>
            </a:pPr>
            <a:r>
              <a:rPr lang="fa-IR" sz="2400" dirty="0" smtClean="0">
                <a:ea typeface="Nazanin"/>
              </a:rPr>
              <a:t>متغیرهای محلی ناظر تنها برای رویه های خود ناظر قابل دسترسی بوده و هیچ رویه دیگری به آن ها دسترسی ندارد .</a:t>
            </a:r>
            <a:endParaRPr lang="en-US" sz="2400" dirty="0" smtClean="0">
              <a:ea typeface="Nazanin"/>
            </a:endParaRPr>
          </a:p>
          <a:p>
            <a:pPr marL="1009650" lvl="1" indent="-609600" algn="just" eaLnBrk="1" hangingPunct="1">
              <a:lnSpc>
                <a:spcPct val="80000"/>
              </a:lnSpc>
              <a:buFontTx/>
              <a:buAutoNum type="arabicPeriod"/>
              <a:defRPr/>
            </a:pPr>
            <a:r>
              <a:rPr lang="fa-IR" sz="2400" dirty="0" smtClean="0">
                <a:ea typeface="Nazanin"/>
              </a:rPr>
              <a:t>یک فرایند با احضار یکی از رویه های ناظر، وارد آن می شود.</a:t>
            </a:r>
            <a:endParaRPr lang="en-US" sz="2400" dirty="0" smtClean="0">
              <a:ea typeface="Nazanin"/>
            </a:endParaRPr>
          </a:p>
          <a:p>
            <a:pPr marL="1009650" lvl="1" indent="-609600" algn="just" eaLnBrk="1" hangingPunct="1">
              <a:lnSpc>
                <a:spcPct val="80000"/>
              </a:lnSpc>
              <a:buFontTx/>
              <a:buAutoNum type="arabicPeriod"/>
              <a:defRPr/>
            </a:pPr>
            <a:r>
              <a:rPr lang="fa-IR" sz="2400" dirty="0" smtClean="0">
                <a:ea typeface="Nazanin"/>
              </a:rPr>
              <a:t>در هر زمان تنها یک فرایند می تواند در ناظر در حال اجرا باشد و فرایندهای دیگری که ناظر را احضار کرده اند تا فراهم شدن ناظر معلق خواهند بود.</a:t>
            </a:r>
          </a:p>
        </p:txBody>
      </p:sp>
    </p:spTree>
    <p:extLst>
      <p:ext uri="{BB962C8B-B14F-4D97-AF65-F5344CB8AC3E}">
        <p14:creationId xmlns:p14="http://schemas.microsoft.com/office/powerpoint/2010/main" val="279315262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1444">
                                            <p:txEl>
                                              <p:pRg st="3" end="3"/>
                                            </p:txEl>
                                          </p:spTgt>
                                        </p:tgtEl>
                                        <p:attrNameLst>
                                          <p:attrName>style.visibility</p:attrName>
                                        </p:attrNameLst>
                                      </p:cBhvr>
                                      <p:to>
                                        <p:strVal val="visible"/>
                                      </p:to>
                                    </p:set>
                                    <p:animEffect transition="in" filter="randombar(horizontal)">
                                      <p:cBhvr>
                                        <p:cTn id="7" dur="500"/>
                                        <p:tgtEl>
                                          <p:spTgt spid="61444">
                                            <p:txEl>
                                              <p:pRg st="3" end="3"/>
                                            </p:txEl>
                                          </p:spTgt>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1444">
                                            <p:txEl>
                                              <p:pRg st="4" end="4"/>
                                            </p:txEl>
                                          </p:spTgt>
                                        </p:tgtEl>
                                        <p:attrNameLst>
                                          <p:attrName>style.visibility</p:attrName>
                                        </p:attrNameLst>
                                      </p:cBhvr>
                                      <p:to>
                                        <p:strVal val="visible"/>
                                      </p:to>
                                    </p:set>
                                    <p:animEffect transition="in" filter="fade">
                                      <p:cBhvr>
                                        <p:cTn id="11" dur="1000"/>
                                        <p:tgtEl>
                                          <p:spTgt spid="61444">
                                            <p:txEl>
                                              <p:pRg st="4" end="4"/>
                                            </p:txEl>
                                          </p:spTgt>
                                        </p:tgtEl>
                                      </p:cBhvr>
                                    </p:animEffect>
                                    <p:anim calcmode="lin" valueType="num">
                                      <p:cBhvr>
                                        <p:cTn id="12" dur="1000" fill="hold"/>
                                        <p:tgtEl>
                                          <p:spTgt spid="61444">
                                            <p:txEl>
                                              <p:pRg st="4" end="4"/>
                                            </p:txEl>
                                          </p:spTgt>
                                        </p:tgtEl>
                                        <p:attrNameLst>
                                          <p:attrName>ppt_x</p:attrName>
                                        </p:attrNameLst>
                                      </p:cBhvr>
                                      <p:tavLst>
                                        <p:tav tm="0">
                                          <p:val>
                                            <p:strVal val="#ppt_x"/>
                                          </p:val>
                                        </p:tav>
                                        <p:tav tm="100000">
                                          <p:val>
                                            <p:strVal val="#ppt_x"/>
                                          </p:val>
                                        </p:tav>
                                      </p:tavLst>
                                    </p:anim>
                                    <p:anim calcmode="lin" valueType="num">
                                      <p:cBhvr>
                                        <p:cTn id="13" dur="1000" fill="hold"/>
                                        <p:tgtEl>
                                          <p:spTgt spid="6144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61444">
                                            <p:txEl>
                                              <p:pRg st="5" end="5"/>
                                            </p:txEl>
                                          </p:spTgt>
                                        </p:tgtEl>
                                        <p:attrNameLst>
                                          <p:attrName>style.visibility</p:attrName>
                                        </p:attrNameLst>
                                      </p:cBhvr>
                                      <p:to>
                                        <p:strVal val="visible"/>
                                      </p:to>
                                    </p:set>
                                    <p:animEffect transition="in" filter="barn(inVertical)">
                                      <p:cBhvr>
                                        <p:cTn id="18" dur="500"/>
                                        <p:tgtEl>
                                          <p:spTgt spid="61444">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61444">
                                            <p:txEl>
                                              <p:pRg st="6" end="6"/>
                                            </p:txEl>
                                          </p:spTgt>
                                        </p:tgtEl>
                                        <p:attrNameLst>
                                          <p:attrName>style.visibility</p:attrName>
                                        </p:attrNameLst>
                                      </p:cBhvr>
                                      <p:to>
                                        <p:strVal val="visible"/>
                                      </p:to>
                                    </p:set>
                                    <p:animEffect transition="in" filter="randombar(horizontal)">
                                      <p:cBhvr>
                                        <p:cTn id="23" dur="500"/>
                                        <p:tgtEl>
                                          <p:spTgt spid="6144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Number Placeholder 4"/>
          <p:cNvSpPr>
            <a:spLocks noGrp="1"/>
          </p:cNvSpPr>
          <p:nvPr>
            <p:ph type="sldNum" sz="quarter" idx="4294967295"/>
          </p:nvPr>
        </p:nvSpPr>
        <p:spPr>
          <a:xfrm>
            <a:off x="67183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2321FF0B-2965-4095-8D9E-0B8E5E1A7561}" type="slidenum">
              <a:rPr lang="ar-SA" smtClean="0">
                <a:latin typeface="Comic Sans MS" pitchFamily="66" charset="0"/>
              </a:rPr>
              <a:pPr eaLnBrk="1" hangingPunct="1"/>
              <a:t>69</a:t>
            </a:fld>
            <a:endParaRPr lang="en-US" smtClean="0">
              <a:latin typeface="Comic Sans MS" pitchFamily="66" charset="0"/>
            </a:endParaRPr>
          </a:p>
        </p:txBody>
      </p:sp>
      <p:sp>
        <p:nvSpPr>
          <p:cNvPr id="64515" name="Rectangle 2"/>
          <p:cNvSpPr>
            <a:spLocks noGrp="1" noChangeArrowheads="1"/>
          </p:cNvSpPr>
          <p:nvPr>
            <p:ph type="title"/>
          </p:nvPr>
        </p:nvSpPr>
        <p:spPr>
          <a:xfrm>
            <a:off x="762000" y="457200"/>
            <a:ext cx="7543800" cy="927100"/>
          </a:xfrm>
        </p:spPr>
        <p:txBody>
          <a:bodyPr/>
          <a:lstStyle/>
          <a:p>
            <a:pPr eaLnBrk="1" hangingPunct="1">
              <a:lnSpc>
                <a:spcPct val="90000"/>
              </a:lnSpc>
            </a:pPr>
            <a:r>
              <a:rPr kumimoji="1" lang="fa-IR" smtClean="0">
                <a:solidFill>
                  <a:schemeClr val="tx1"/>
                </a:solidFill>
                <a:latin typeface="Times New Roman" pitchFamily="18" charset="0"/>
                <a:ea typeface="PMingLiU" pitchFamily="18" charset="-120"/>
                <a:cs typeface="B Nazanin" pitchFamily="2" charset="-78"/>
              </a:rPr>
              <a:t>ناظر باعلامت:</a:t>
            </a:r>
            <a:endParaRPr kumimoji="1" lang="en-US" smtClean="0">
              <a:solidFill>
                <a:schemeClr val="tx1"/>
              </a:solidFill>
              <a:latin typeface="Times New Roman" pitchFamily="18" charset="0"/>
              <a:ea typeface="PMingLiU" pitchFamily="18" charset="-120"/>
              <a:cs typeface="B Nazanin" pitchFamily="2" charset="-78"/>
            </a:endParaRPr>
          </a:p>
        </p:txBody>
      </p:sp>
      <p:sp>
        <p:nvSpPr>
          <p:cNvPr id="62468" name="Rectangle 3"/>
          <p:cNvSpPr>
            <a:spLocks noGrp="1" noChangeArrowheads="1"/>
          </p:cNvSpPr>
          <p:nvPr>
            <p:ph idx="1"/>
          </p:nvPr>
        </p:nvSpPr>
        <p:spPr>
          <a:xfrm>
            <a:off x="228600" y="1447800"/>
            <a:ext cx="8686800" cy="4724400"/>
          </a:xfrm>
        </p:spPr>
        <p:txBody>
          <a:bodyPr>
            <a:normAutofit lnSpcReduction="10000"/>
          </a:bodyPr>
          <a:lstStyle/>
          <a:p>
            <a:pPr marL="0" indent="0" algn="just" eaLnBrk="1" hangingPunct="1">
              <a:buNone/>
              <a:defRPr/>
            </a:pPr>
            <a:r>
              <a:rPr lang="fa-IR" sz="2000" dirty="0" smtClean="0">
                <a:ea typeface="Nazanin"/>
              </a:rPr>
              <a:t>با استفاده از متغیرهای شرطی که در داخل ناظر و فقط از داخل ناظر، قابل دسترسی هستند از همگام سازي حمایت می شود. که این کار از طريق فراخواني توابع انجام مي گردد. </a:t>
            </a:r>
            <a:r>
              <a:rPr lang="fa-IR" sz="2000" b="1" dirty="0" smtClean="0">
                <a:solidFill>
                  <a:schemeClr val="accent1">
                    <a:lumMod val="50000"/>
                  </a:schemeClr>
                </a:solidFill>
                <a:ea typeface="Nazanin"/>
              </a:rPr>
              <a:t>با فراخوانی توابع يک فرايند معلق و فرايند ديگر وارد ناظر مي شود.</a:t>
            </a:r>
          </a:p>
          <a:p>
            <a:pPr algn="just" eaLnBrk="1" hangingPunct="1">
              <a:lnSpc>
                <a:spcPct val="80000"/>
              </a:lnSpc>
              <a:defRPr/>
            </a:pPr>
            <a:endParaRPr lang="fa-IR" sz="2800" dirty="0" smtClean="0">
              <a:ea typeface="Nazanin"/>
            </a:endParaRPr>
          </a:p>
          <a:p>
            <a:pPr marL="0" indent="0" algn="just" eaLnBrk="1" hangingPunct="1">
              <a:lnSpc>
                <a:spcPct val="80000"/>
              </a:lnSpc>
              <a:buNone/>
              <a:defRPr/>
            </a:pPr>
            <a:r>
              <a:rPr lang="fa-IR" dirty="0" smtClean="0">
                <a:ea typeface="Nazanin"/>
              </a:rPr>
              <a:t>دو تابعی که روی متغیرهای شرطی عمل می کند عبارتند از:</a:t>
            </a:r>
            <a:endParaRPr lang="en-US" dirty="0" smtClean="0">
              <a:ea typeface="Nazanin"/>
            </a:endParaRPr>
          </a:p>
          <a:p>
            <a:pPr algn="just" eaLnBrk="1" hangingPunct="1">
              <a:lnSpc>
                <a:spcPct val="80000"/>
              </a:lnSpc>
              <a:defRPr/>
            </a:pPr>
            <a:endParaRPr lang="fa-IR" sz="2800" dirty="0" smtClean="0">
              <a:ea typeface="Nazanin"/>
            </a:endParaRPr>
          </a:p>
          <a:p>
            <a:pPr marL="320040" lvl="1" indent="0" algn="just" eaLnBrk="1" hangingPunct="1">
              <a:lnSpc>
                <a:spcPct val="80000"/>
              </a:lnSpc>
              <a:buNone/>
              <a:defRPr/>
            </a:pPr>
            <a:r>
              <a:rPr lang="en-US" sz="2400" b="1" u="sng" dirty="0" err="1" smtClean="0">
                <a:latin typeface="Times New Roman" pitchFamily="18" charset="0"/>
              </a:rPr>
              <a:t>cwait</a:t>
            </a:r>
            <a:r>
              <a:rPr lang="en-US" sz="2400" b="1" u="sng" dirty="0" smtClean="0">
                <a:latin typeface="Times New Roman" pitchFamily="18" charset="0"/>
              </a:rPr>
              <a:t>(c)</a:t>
            </a:r>
            <a:r>
              <a:rPr lang="fa-IR" sz="2400" b="1" dirty="0" smtClean="0"/>
              <a:t> :</a:t>
            </a:r>
          </a:p>
          <a:p>
            <a:pPr marL="320040" lvl="1" indent="0" algn="just" eaLnBrk="1" hangingPunct="1">
              <a:buNone/>
              <a:defRPr/>
            </a:pPr>
            <a:r>
              <a:rPr lang="fa-IR" b="1" dirty="0" smtClean="0"/>
              <a:t> </a:t>
            </a:r>
            <a:r>
              <a:rPr lang="fa-IR" dirty="0" smtClean="0"/>
              <a:t>اجرای فرایند صدا کننده را روی شرط </a:t>
            </a:r>
            <a:r>
              <a:rPr lang="en-US" dirty="0" smtClean="0"/>
              <a:t>c</a:t>
            </a:r>
            <a:r>
              <a:rPr lang="fa-IR" dirty="0" smtClean="0"/>
              <a:t> معلق می کند.</a:t>
            </a:r>
            <a:r>
              <a:rPr lang="en-US" dirty="0" smtClean="0"/>
              <a:t> </a:t>
            </a:r>
            <a:r>
              <a:rPr lang="fa-IR" dirty="0" smtClean="0"/>
              <a:t>اکنون اين ناظر براي استفاده فرايندهاي ديگر آماده است.</a:t>
            </a:r>
            <a:endParaRPr lang="en-US" dirty="0" smtClean="0"/>
          </a:p>
          <a:p>
            <a:pPr lvl="1" algn="just" eaLnBrk="1" hangingPunct="1">
              <a:lnSpc>
                <a:spcPct val="80000"/>
              </a:lnSpc>
              <a:defRPr/>
            </a:pPr>
            <a:endParaRPr lang="fa-IR" sz="2400" dirty="0" smtClean="0"/>
          </a:p>
          <a:p>
            <a:pPr marL="320040" lvl="1" indent="0" algn="just">
              <a:lnSpc>
                <a:spcPct val="80000"/>
              </a:lnSpc>
              <a:buNone/>
              <a:defRPr/>
            </a:pPr>
            <a:r>
              <a:rPr lang="en-US" sz="2400" b="1" u="sng" dirty="0" err="1" smtClean="0">
                <a:latin typeface="Times New Roman" pitchFamily="18" charset="0"/>
              </a:rPr>
              <a:t>csignsl</a:t>
            </a:r>
            <a:r>
              <a:rPr lang="en-US" sz="2400" b="1" u="sng" dirty="0" smtClean="0">
                <a:latin typeface="Times New Roman" pitchFamily="18" charset="0"/>
              </a:rPr>
              <a:t>(c)</a:t>
            </a:r>
            <a:r>
              <a:rPr lang="fa-IR" sz="2400" b="1" u="sng" dirty="0" smtClean="0"/>
              <a:t> </a:t>
            </a:r>
            <a:r>
              <a:rPr lang="fa-IR" sz="2400" dirty="0" smtClean="0"/>
              <a:t>: </a:t>
            </a:r>
          </a:p>
          <a:p>
            <a:pPr marL="320040" lvl="1" indent="0" algn="just">
              <a:lnSpc>
                <a:spcPct val="110000"/>
              </a:lnSpc>
              <a:buNone/>
              <a:defRPr/>
            </a:pPr>
            <a:r>
              <a:rPr lang="fa-IR" sz="2000" dirty="0" smtClean="0"/>
              <a:t>اجرای فرایندی را که بعد از یک عمل </a:t>
            </a:r>
            <a:r>
              <a:rPr lang="en-US" sz="2000" dirty="0" err="1" smtClean="0">
                <a:latin typeface="Times New Roman" pitchFamily="18" charset="0"/>
              </a:rPr>
              <a:t>cwait</a:t>
            </a:r>
            <a:r>
              <a:rPr lang="fa-IR" sz="2000" dirty="0" smtClean="0"/>
              <a:t> ، روی همان شرط معلق بوده است را از سر می گیرد. اگر چنين فرايندهايي متعدد باشد يکي از آن ها را برمي گزيند و اگر وجود نداشته باشد کاري نمي کند</a:t>
            </a:r>
            <a:r>
              <a:rPr lang="fa-IR" sz="2400" dirty="0" smtClean="0"/>
              <a:t>.</a:t>
            </a:r>
            <a:endParaRPr lang="en-US" sz="2400" dirty="0" smtClean="0"/>
          </a:p>
        </p:txBody>
      </p:sp>
    </p:spTree>
    <p:extLst>
      <p:ext uri="{BB962C8B-B14F-4D97-AF65-F5344CB8AC3E}">
        <p14:creationId xmlns:p14="http://schemas.microsoft.com/office/powerpoint/2010/main" val="17809503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2468">
                                            <p:txEl>
                                              <p:pRg st="2" end="2"/>
                                            </p:txEl>
                                          </p:spTgt>
                                        </p:tgtEl>
                                        <p:attrNameLst>
                                          <p:attrName>style.visibility</p:attrName>
                                        </p:attrNameLst>
                                      </p:cBhvr>
                                      <p:to>
                                        <p:strVal val="visible"/>
                                      </p:to>
                                    </p:set>
                                    <p:anim calcmode="lin" valueType="num">
                                      <p:cBhvr additive="base">
                                        <p:cTn id="7" dur="500" fill="hold"/>
                                        <p:tgtEl>
                                          <p:spTgt spid="6246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246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62468">
                                            <p:txEl>
                                              <p:pRg st="4" end="4"/>
                                            </p:txEl>
                                          </p:spTgt>
                                        </p:tgtEl>
                                        <p:attrNameLst>
                                          <p:attrName>style.visibility</p:attrName>
                                        </p:attrNameLst>
                                      </p:cBhvr>
                                      <p:to>
                                        <p:strVal val="visible"/>
                                      </p:to>
                                    </p:set>
                                    <p:anim calcmode="lin" valueType="num">
                                      <p:cBhvr>
                                        <p:cTn id="13" dur="1000" fill="hold"/>
                                        <p:tgtEl>
                                          <p:spTgt spid="62468">
                                            <p:txEl>
                                              <p:pRg st="4" end="4"/>
                                            </p:txEl>
                                          </p:spTgt>
                                        </p:tgtEl>
                                        <p:attrNameLst>
                                          <p:attrName>ppt_w</p:attrName>
                                        </p:attrNameLst>
                                      </p:cBhvr>
                                      <p:tavLst>
                                        <p:tav tm="0">
                                          <p:val>
                                            <p:fltVal val="0"/>
                                          </p:val>
                                        </p:tav>
                                        <p:tav tm="100000">
                                          <p:val>
                                            <p:strVal val="#ppt_w"/>
                                          </p:val>
                                        </p:tav>
                                      </p:tavLst>
                                    </p:anim>
                                    <p:anim calcmode="lin" valueType="num">
                                      <p:cBhvr>
                                        <p:cTn id="14" dur="1000" fill="hold"/>
                                        <p:tgtEl>
                                          <p:spTgt spid="62468">
                                            <p:txEl>
                                              <p:pRg st="4" end="4"/>
                                            </p:txEl>
                                          </p:spTgt>
                                        </p:tgtEl>
                                        <p:attrNameLst>
                                          <p:attrName>ppt_h</p:attrName>
                                        </p:attrNameLst>
                                      </p:cBhvr>
                                      <p:tavLst>
                                        <p:tav tm="0">
                                          <p:val>
                                            <p:fltVal val="0"/>
                                          </p:val>
                                        </p:tav>
                                        <p:tav tm="100000">
                                          <p:val>
                                            <p:strVal val="#ppt_h"/>
                                          </p:val>
                                        </p:tav>
                                      </p:tavLst>
                                    </p:anim>
                                    <p:anim calcmode="lin" valueType="num">
                                      <p:cBhvr>
                                        <p:cTn id="15" dur="1000" fill="hold"/>
                                        <p:tgtEl>
                                          <p:spTgt spid="62468">
                                            <p:txEl>
                                              <p:pRg st="4" end="4"/>
                                            </p:txEl>
                                          </p:spTgt>
                                        </p:tgtEl>
                                        <p:attrNameLst>
                                          <p:attrName>style.rotation</p:attrName>
                                        </p:attrNameLst>
                                      </p:cBhvr>
                                      <p:tavLst>
                                        <p:tav tm="0">
                                          <p:val>
                                            <p:fltVal val="90"/>
                                          </p:val>
                                        </p:tav>
                                        <p:tav tm="100000">
                                          <p:val>
                                            <p:fltVal val="0"/>
                                          </p:val>
                                        </p:tav>
                                      </p:tavLst>
                                    </p:anim>
                                    <p:animEffect transition="in" filter="fade">
                                      <p:cBhvr>
                                        <p:cTn id="16" dur="1000"/>
                                        <p:tgtEl>
                                          <p:spTgt spid="62468">
                                            <p:txEl>
                                              <p:pRg st="4" end="4"/>
                                            </p:txEl>
                                          </p:spTgt>
                                        </p:tgtEl>
                                      </p:cBhvr>
                                    </p:animEffect>
                                  </p:childTnLst>
                                </p:cTn>
                              </p:par>
                              <p:par>
                                <p:cTn id="17" presetID="31" presetClass="entr" presetSubtype="0" fill="hold" nodeType="withEffect">
                                  <p:stCondLst>
                                    <p:cond delay="0"/>
                                  </p:stCondLst>
                                  <p:childTnLst>
                                    <p:set>
                                      <p:cBhvr>
                                        <p:cTn id="18" dur="1" fill="hold">
                                          <p:stCondLst>
                                            <p:cond delay="0"/>
                                          </p:stCondLst>
                                        </p:cTn>
                                        <p:tgtEl>
                                          <p:spTgt spid="62468">
                                            <p:txEl>
                                              <p:pRg st="5" end="5"/>
                                            </p:txEl>
                                          </p:spTgt>
                                        </p:tgtEl>
                                        <p:attrNameLst>
                                          <p:attrName>style.visibility</p:attrName>
                                        </p:attrNameLst>
                                      </p:cBhvr>
                                      <p:to>
                                        <p:strVal val="visible"/>
                                      </p:to>
                                    </p:set>
                                    <p:anim calcmode="lin" valueType="num">
                                      <p:cBhvr>
                                        <p:cTn id="19" dur="1000" fill="hold"/>
                                        <p:tgtEl>
                                          <p:spTgt spid="62468">
                                            <p:txEl>
                                              <p:pRg st="5" end="5"/>
                                            </p:txEl>
                                          </p:spTgt>
                                        </p:tgtEl>
                                        <p:attrNameLst>
                                          <p:attrName>ppt_w</p:attrName>
                                        </p:attrNameLst>
                                      </p:cBhvr>
                                      <p:tavLst>
                                        <p:tav tm="0">
                                          <p:val>
                                            <p:fltVal val="0"/>
                                          </p:val>
                                        </p:tav>
                                        <p:tav tm="100000">
                                          <p:val>
                                            <p:strVal val="#ppt_w"/>
                                          </p:val>
                                        </p:tav>
                                      </p:tavLst>
                                    </p:anim>
                                    <p:anim calcmode="lin" valueType="num">
                                      <p:cBhvr>
                                        <p:cTn id="20" dur="1000" fill="hold"/>
                                        <p:tgtEl>
                                          <p:spTgt spid="62468">
                                            <p:txEl>
                                              <p:pRg st="5" end="5"/>
                                            </p:txEl>
                                          </p:spTgt>
                                        </p:tgtEl>
                                        <p:attrNameLst>
                                          <p:attrName>ppt_h</p:attrName>
                                        </p:attrNameLst>
                                      </p:cBhvr>
                                      <p:tavLst>
                                        <p:tav tm="0">
                                          <p:val>
                                            <p:fltVal val="0"/>
                                          </p:val>
                                        </p:tav>
                                        <p:tav tm="100000">
                                          <p:val>
                                            <p:strVal val="#ppt_h"/>
                                          </p:val>
                                        </p:tav>
                                      </p:tavLst>
                                    </p:anim>
                                    <p:anim calcmode="lin" valueType="num">
                                      <p:cBhvr>
                                        <p:cTn id="21" dur="1000" fill="hold"/>
                                        <p:tgtEl>
                                          <p:spTgt spid="62468">
                                            <p:txEl>
                                              <p:pRg st="5" end="5"/>
                                            </p:txEl>
                                          </p:spTgt>
                                        </p:tgtEl>
                                        <p:attrNameLst>
                                          <p:attrName>style.rotation</p:attrName>
                                        </p:attrNameLst>
                                      </p:cBhvr>
                                      <p:tavLst>
                                        <p:tav tm="0">
                                          <p:val>
                                            <p:fltVal val="90"/>
                                          </p:val>
                                        </p:tav>
                                        <p:tav tm="100000">
                                          <p:val>
                                            <p:fltVal val="0"/>
                                          </p:val>
                                        </p:tav>
                                      </p:tavLst>
                                    </p:anim>
                                    <p:animEffect transition="in" filter="fade">
                                      <p:cBhvr>
                                        <p:cTn id="22" dur="1000"/>
                                        <p:tgtEl>
                                          <p:spTgt spid="6246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62468">
                                            <p:txEl>
                                              <p:pRg st="7" end="7"/>
                                            </p:txEl>
                                          </p:spTgt>
                                        </p:tgtEl>
                                        <p:attrNameLst>
                                          <p:attrName>style.visibility</p:attrName>
                                        </p:attrNameLst>
                                      </p:cBhvr>
                                      <p:to>
                                        <p:strVal val="visible"/>
                                      </p:to>
                                    </p:set>
                                    <p:anim calcmode="lin" valueType="num">
                                      <p:cBhvr>
                                        <p:cTn id="27" dur="500" fill="hold"/>
                                        <p:tgtEl>
                                          <p:spTgt spid="62468">
                                            <p:txEl>
                                              <p:pRg st="7" end="7"/>
                                            </p:txEl>
                                          </p:spTgt>
                                        </p:tgtEl>
                                        <p:attrNameLst>
                                          <p:attrName>ppt_w</p:attrName>
                                        </p:attrNameLst>
                                      </p:cBhvr>
                                      <p:tavLst>
                                        <p:tav tm="0">
                                          <p:val>
                                            <p:fltVal val="0"/>
                                          </p:val>
                                        </p:tav>
                                        <p:tav tm="100000">
                                          <p:val>
                                            <p:strVal val="#ppt_w"/>
                                          </p:val>
                                        </p:tav>
                                      </p:tavLst>
                                    </p:anim>
                                    <p:anim calcmode="lin" valueType="num">
                                      <p:cBhvr>
                                        <p:cTn id="28" dur="500" fill="hold"/>
                                        <p:tgtEl>
                                          <p:spTgt spid="62468">
                                            <p:txEl>
                                              <p:pRg st="7" end="7"/>
                                            </p:txEl>
                                          </p:spTgt>
                                        </p:tgtEl>
                                        <p:attrNameLst>
                                          <p:attrName>ppt_h</p:attrName>
                                        </p:attrNameLst>
                                      </p:cBhvr>
                                      <p:tavLst>
                                        <p:tav tm="0">
                                          <p:val>
                                            <p:fltVal val="0"/>
                                          </p:val>
                                        </p:tav>
                                        <p:tav tm="100000">
                                          <p:val>
                                            <p:strVal val="#ppt_h"/>
                                          </p:val>
                                        </p:tav>
                                      </p:tavLst>
                                    </p:anim>
                                    <p:animEffect transition="in" filter="fade">
                                      <p:cBhvr>
                                        <p:cTn id="29" dur="500"/>
                                        <p:tgtEl>
                                          <p:spTgt spid="62468">
                                            <p:txEl>
                                              <p:pRg st="7" end="7"/>
                                            </p:txEl>
                                          </p:spTgt>
                                        </p:tgtEl>
                                      </p:cBhvr>
                                    </p:animEffect>
                                  </p:childTnLst>
                                </p:cTn>
                              </p:par>
                              <p:par>
                                <p:cTn id="30" presetID="53" presetClass="entr" presetSubtype="16" fill="hold" nodeType="withEffect">
                                  <p:stCondLst>
                                    <p:cond delay="0"/>
                                  </p:stCondLst>
                                  <p:childTnLst>
                                    <p:set>
                                      <p:cBhvr>
                                        <p:cTn id="31" dur="1" fill="hold">
                                          <p:stCondLst>
                                            <p:cond delay="0"/>
                                          </p:stCondLst>
                                        </p:cTn>
                                        <p:tgtEl>
                                          <p:spTgt spid="62468">
                                            <p:txEl>
                                              <p:pRg st="8" end="8"/>
                                            </p:txEl>
                                          </p:spTgt>
                                        </p:tgtEl>
                                        <p:attrNameLst>
                                          <p:attrName>style.visibility</p:attrName>
                                        </p:attrNameLst>
                                      </p:cBhvr>
                                      <p:to>
                                        <p:strVal val="visible"/>
                                      </p:to>
                                    </p:set>
                                    <p:anim calcmode="lin" valueType="num">
                                      <p:cBhvr>
                                        <p:cTn id="32" dur="500" fill="hold"/>
                                        <p:tgtEl>
                                          <p:spTgt spid="62468">
                                            <p:txEl>
                                              <p:pRg st="8" end="8"/>
                                            </p:txEl>
                                          </p:spTgt>
                                        </p:tgtEl>
                                        <p:attrNameLst>
                                          <p:attrName>ppt_w</p:attrName>
                                        </p:attrNameLst>
                                      </p:cBhvr>
                                      <p:tavLst>
                                        <p:tav tm="0">
                                          <p:val>
                                            <p:fltVal val="0"/>
                                          </p:val>
                                        </p:tav>
                                        <p:tav tm="100000">
                                          <p:val>
                                            <p:strVal val="#ppt_w"/>
                                          </p:val>
                                        </p:tav>
                                      </p:tavLst>
                                    </p:anim>
                                    <p:anim calcmode="lin" valueType="num">
                                      <p:cBhvr>
                                        <p:cTn id="33" dur="500" fill="hold"/>
                                        <p:tgtEl>
                                          <p:spTgt spid="62468">
                                            <p:txEl>
                                              <p:pRg st="8" end="8"/>
                                            </p:txEl>
                                          </p:spTgt>
                                        </p:tgtEl>
                                        <p:attrNameLst>
                                          <p:attrName>ppt_h</p:attrName>
                                        </p:attrNameLst>
                                      </p:cBhvr>
                                      <p:tavLst>
                                        <p:tav tm="0">
                                          <p:val>
                                            <p:fltVal val="0"/>
                                          </p:val>
                                        </p:tav>
                                        <p:tav tm="100000">
                                          <p:val>
                                            <p:strVal val="#ppt_h"/>
                                          </p:val>
                                        </p:tav>
                                      </p:tavLst>
                                    </p:anim>
                                    <p:animEffect transition="in" filter="fade">
                                      <p:cBhvr>
                                        <p:cTn id="34" dur="500"/>
                                        <p:tgtEl>
                                          <p:spTgt spid="6246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راه حل</a:t>
            </a:r>
            <a:endParaRPr lang="en-US" dirty="0"/>
          </a:p>
        </p:txBody>
      </p:sp>
      <p:sp>
        <p:nvSpPr>
          <p:cNvPr id="3" name="Content Placeholder 2"/>
          <p:cNvSpPr>
            <a:spLocks noGrp="1"/>
          </p:cNvSpPr>
          <p:nvPr>
            <p:ph idx="1"/>
          </p:nvPr>
        </p:nvSpPr>
        <p:spPr>
          <a:xfrm>
            <a:off x="228600" y="1752600"/>
            <a:ext cx="8458200" cy="3886200"/>
          </a:xfrm>
        </p:spPr>
        <p:txBody>
          <a:bodyPr>
            <a:normAutofit/>
          </a:bodyPr>
          <a:lstStyle/>
          <a:p>
            <a:pPr marL="0" indent="0">
              <a:buNone/>
            </a:pPr>
            <a:r>
              <a:rPr lang="fa-IR" sz="2000" b="1" dirty="0"/>
              <a:t>فرض كنيد در هر زمان فقط يك فرآيند از آن رويه استفاده كند. در اين صورت، دنباله فوق به صورت زير خواهد بود:</a:t>
            </a:r>
            <a:endParaRPr lang="en-US" sz="2000" b="1" dirty="0"/>
          </a:p>
          <a:p>
            <a:pPr marL="777240" lvl="1" indent="-457200" algn="just">
              <a:buFont typeface="+mj-lt"/>
              <a:buAutoNum type="arabicPeriod"/>
            </a:pPr>
            <a:r>
              <a:rPr lang="fa-IR" sz="1800" dirty="0"/>
              <a:t>فرآيند </a:t>
            </a:r>
            <a:r>
              <a:rPr lang="en-US" sz="1800" dirty="0" smtClean="0"/>
              <a:t>P1</a:t>
            </a:r>
            <a:r>
              <a:rPr lang="fa-IR" sz="1800" dirty="0" smtClean="0"/>
              <a:t> رويه </a:t>
            </a:r>
            <a:r>
              <a:rPr lang="en-US" sz="1800" dirty="0" smtClean="0"/>
              <a:t>echo</a:t>
            </a:r>
            <a:r>
              <a:rPr lang="fa-IR" sz="1800" dirty="0" smtClean="0"/>
              <a:t> را فراخواني </a:t>
            </a:r>
            <a:r>
              <a:rPr lang="fa-IR" sz="1800" dirty="0"/>
              <a:t>مي كند </a:t>
            </a:r>
            <a:r>
              <a:rPr lang="fa-IR" sz="1800" dirty="0" smtClean="0"/>
              <a:t>و پس </a:t>
            </a:r>
            <a:r>
              <a:rPr lang="fa-IR" sz="1800" dirty="0"/>
              <a:t>از دريافت ورودي </a:t>
            </a:r>
            <a:r>
              <a:rPr lang="fa-IR" sz="1800" dirty="0" smtClean="0"/>
              <a:t>از صفحه كليد (</a:t>
            </a:r>
            <a:r>
              <a:rPr lang="fa-IR" sz="1800" dirty="0"/>
              <a:t>توسط </a:t>
            </a:r>
            <a:r>
              <a:rPr lang="fa-IR" sz="1800" dirty="0" smtClean="0"/>
              <a:t>تابع </a:t>
            </a:r>
            <a:r>
              <a:rPr lang="en-US" sz="1800" dirty="0" err="1" smtClean="0"/>
              <a:t>getchar</a:t>
            </a:r>
            <a:r>
              <a:rPr lang="fa-IR" sz="1800" dirty="0" smtClean="0"/>
              <a:t>)، </a:t>
            </a:r>
            <a:r>
              <a:rPr lang="fa-IR" sz="1800" dirty="0"/>
              <a:t>دچار وقفه مي شود. در اين نقطه، آخرين كاركتر ورودي، مثل </a:t>
            </a:r>
            <a:r>
              <a:rPr lang="en-US" sz="1800" dirty="0"/>
              <a:t>x</a:t>
            </a:r>
            <a:r>
              <a:rPr lang="fa-IR" sz="1800" dirty="0"/>
              <a:t> در متغير </a:t>
            </a:r>
            <a:r>
              <a:rPr lang="en-US" sz="1800" dirty="0"/>
              <a:t>chin</a:t>
            </a:r>
            <a:r>
              <a:rPr lang="fa-IR" sz="1800" dirty="0"/>
              <a:t> ذخيره مي گردد.</a:t>
            </a:r>
            <a:endParaRPr lang="en-US" sz="1800" dirty="0"/>
          </a:p>
          <a:p>
            <a:pPr marL="777240" lvl="1" indent="-457200" algn="just">
              <a:buFont typeface="+mj-lt"/>
              <a:buAutoNum type="arabicPeriod"/>
            </a:pPr>
            <a:r>
              <a:rPr lang="fa-IR" sz="1800" dirty="0"/>
              <a:t>فرآيند </a:t>
            </a:r>
            <a:r>
              <a:rPr lang="en-US" sz="1600" dirty="0"/>
              <a:t>P2</a:t>
            </a:r>
            <a:r>
              <a:rPr lang="fa-IR" sz="1800" dirty="0" smtClean="0"/>
              <a:t> </a:t>
            </a:r>
            <a:r>
              <a:rPr lang="fa-IR" sz="1800" dirty="0"/>
              <a:t>فعال مي شود و رويه </a:t>
            </a:r>
            <a:r>
              <a:rPr lang="en-US" sz="1800" dirty="0"/>
              <a:t>echo </a:t>
            </a:r>
            <a:r>
              <a:rPr lang="fa-IR" sz="1800" dirty="0" smtClean="0"/>
              <a:t> را </a:t>
            </a:r>
            <a:r>
              <a:rPr lang="fa-IR" sz="1800" dirty="0"/>
              <a:t>فراخواني مي نمايد. اما چون </a:t>
            </a:r>
            <a:r>
              <a:rPr lang="en-US" sz="1800" dirty="0"/>
              <a:t>P1</a:t>
            </a:r>
            <a:r>
              <a:rPr lang="fa-IR" sz="1800" dirty="0"/>
              <a:t> در رويه </a:t>
            </a:r>
            <a:r>
              <a:rPr lang="en-US" sz="1800" dirty="0"/>
              <a:t>echo</a:t>
            </a:r>
            <a:r>
              <a:rPr lang="fa-IR" sz="1800" dirty="0"/>
              <a:t> قرار دارد و به حالت تعليق </a:t>
            </a:r>
            <a:r>
              <a:rPr lang="fa-IR" sz="1800" dirty="0" smtClean="0"/>
              <a:t>رفته است، </a:t>
            </a:r>
            <a:r>
              <a:rPr lang="en-US" sz="1800" dirty="0"/>
              <a:t>P2</a:t>
            </a:r>
            <a:r>
              <a:rPr lang="fa-IR" sz="1800" dirty="0"/>
              <a:t> براي ورود به اين رويه مسدود مي شود و در حالت تعليق قرار مي گيرد تا رويه </a:t>
            </a:r>
            <a:r>
              <a:rPr lang="en-US" sz="1800" dirty="0"/>
              <a:t>echo</a:t>
            </a:r>
            <a:r>
              <a:rPr lang="fa-IR" sz="1800" dirty="0"/>
              <a:t> در اختيارش قرار گيرد</a:t>
            </a:r>
            <a:r>
              <a:rPr lang="fa-IR" sz="1800" dirty="0" smtClean="0"/>
              <a:t>.</a:t>
            </a:r>
          </a:p>
          <a:p>
            <a:pPr marL="777240" lvl="1" indent="-457200" algn="just">
              <a:buFont typeface="+mj-lt"/>
              <a:buAutoNum type="arabicPeriod"/>
            </a:pPr>
            <a:r>
              <a:rPr lang="fa-IR" sz="1800" dirty="0"/>
              <a:t>پس از مدتي، </a:t>
            </a:r>
            <a:r>
              <a:rPr lang="en-US" sz="1800" dirty="0"/>
              <a:t>P1</a:t>
            </a:r>
            <a:r>
              <a:rPr lang="fa-IR" sz="1800" dirty="0"/>
              <a:t> از سر گرفته شده اجراي رويه </a:t>
            </a:r>
            <a:r>
              <a:rPr lang="en-US" sz="1800" dirty="0"/>
              <a:t>echo</a:t>
            </a:r>
            <a:r>
              <a:rPr lang="fa-IR" sz="1800" dirty="0"/>
              <a:t> را كامل مي كند و كاركتر </a:t>
            </a:r>
            <a:r>
              <a:rPr lang="en-US" sz="1800" dirty="0"/>
              <a:t>x</a:t>
            </a:r>
            <a:r>
              <a:rPr lang="fa-IR" sz="1800" dirty="0"/>
              <a:t> چاپ مي شود.</a:t>
            </a:r>
            <a:endParaRPr lang="en-US" sz="1800" dirty="0"/>
          </a:p>
          <a:p>
            <a:pPr marL="777240" lvl="1" indent="-457200" algn="just">
              <a:buFont typeface="+mj-lt"/>
              <a:buAutoNum type="arabicPeriod"/>
            </a:pPr>
            <a:r>
              <a:rPr lang="fa-IR" sz="1800" dirty="0"/>
              <a:t>وقتي </a:t>
            </a:r>
            <a:r>
              <a:rPr lang="en-US" sz="1800" dirty="0"/>
              <a:t>P1</a:t>
            </a:r>
            <a:r>
              <a:rPr lang="fa-IR" sz="1800" dirty="0"/>
              <a:t> از رويه </a:t>
            </a:r>
            <a:r>
              <a:rPr lang="en-US" sz="1800" dirty="0"/>
              <a:t>echo</a:t>
            </a:r>
            <a:r>
              <a:rPr lang="fa-IR" sz="1800" dirty="0"/>
              <a:t> خارج شد، </a:t>
            </a:r>
            <a:r>
              <a:rPr lang="en-US" sz="1800" dirty="0"/>
              <a:t>P2</a:t>
            </a:r>
            <a:r>
              <a:rPr lang="fa-IR" sz="1800" dirty="0"/>
              <a:t> از حالت مسدود خارج مي گردد. بعداً وقتي</a:t>
            </a:r>
            <a:r>
              <a:rPr lang="en-US" sz="1800" dirty="0"/>
              <a:t>P2 </a:t>
            </a:r>
            <a:r>
              <a:rPr lang="fa-IR" sz="1800" dirty="0"/>
              <a:t> از سر گرفته مي شود، رويه </a:t>
            </a:r>
            <a:r>
              <a:rPr lang="en-US" sz="1800" dirty="0"/>
              <a:t>echo</a:t>
            </a:r>
            <a:r>
              <a:rPr lang="fa-IR" sz="1800" dirty="0"/>
              <a:t> با موفقيت فراخواني مي گردد</a:t>
            </a:r>
            <a:r>
              <a:rPr lang="fa-IR" sz="1800" dirty="0" smtClean="0"/>
              <a:t>.</a:t>
            </a:r>
            <a:endParaRPr lang="en-US" sz="1800" dirty="0"/>
          </a:p>
        </p:txBody>
      </p:sp>
      <p:sp>
        <p:nvSpPr>
          <p:cNvPr id="4" name="Slide Number Placeholder 3"/>
          <p:cNvSpPr>
            <a:spLocks noGrp="1"/>
          </p:cNvSpPr>
          <p:nvPr>
            <p:ph type="sldNum" sz="quarter" idx="12"/>
          </p:nvPr>
        </p:nvSpPr>
        <p:spPr>
          <a:xfrm>
            <a:off x="8229600" y="6400800"/>
            <a:ext cx="762000" cy="365125"/>
          </a:xfrm>
        </p:spPr>
        <p:txBody>
          <a:bodyPr/>
          <a:lstStyle/>
          <a:p>
            <a:fld id="{B6F15528-21DE-4FAA-801E-634DDDAF4B2B}" type="slidenum">
              <a:rPr lang="en-US" smtClean="0"/>
              <a:pPr/>
              <a:t>7</a:t>
            </a:fld>
            <a:endParaRPr lang="en-US" dirty="0"/>
          </a:p>
        </p:txBody>
      </p:sp>
      <p:sp>
        <p:nvSpPr>
          <p:cNvPr id="6" name="Text Box 5"/>
          <p:cNvSpPr txBox="1">
            <a:spLocks noChangeArrowheads="1"/>
          </p:cNvSpPr>
          <p:nvPr/>
        </p:nvSpPr>
        <p:spPr bwMode="auto">
          <a:xfrm>
            <a:off x="163286" y="533400"/>
            <a:ext cx="2046514" cy="1384995"/>
          </a:xfrm>
          <a:prstGeom prst="rect">
            <a:avLst/>
          </a:prstGeom>
          <a:solidFill>
            <a:srgbClr val="FFFF99"/>
          </a:solidFill>
          <a:ln>
            <a:noFill/>
          </a:ln>
          <a:effectLst/>
          <a:extLst/>
        </p:spPr>
        <p:txBody>
          <a:bodyPr wrap="square">
            <a:spAutoFit/>
          </a:bodyPr>
          <a:lstStyle/>
          <a:p>
            <a:pPr algn="l">
              <a:defRPr/>
            </a:pPr>
            <a:r>
              <a:rPr lang="en-US" sz="1400" dirty="0" smtClean="0"/>
              <a:t>void </a:t>
            </a:r>
            <a:r>
              <a:rPr lang="en-US" sz="1400" dirty="0"/>
              <a:t>echo </a:t>
            </a:r>
            <a:r>
              <a:rPr lang="en-US" sz="1400" dirty="0" smtClean="0"/>
              <a:t>( )</a:t>
            </a:r>
            <a:endParaRPr lang="en-US" sz="1400" b="1" dirty="0"/>
          </a:p>
          <a:p>
            <a:pPr algn="l">
              <a:defRPr/>
            </a:pPr>
            <a:r>
              <a:rPr lang="en-US" sz="1400" b="1" dirty="0"/>
              <a:t>{</a:t>
            </a:r>
            <a:endParaRPr lang="en-US" sz="1400" dirty="0"/>
          </a:p>
          <a:p>
            <a:pPr algn="l">
              <a:defRPr/>
            </a:pPr>
            <a:r>
              <a:rPr lang="en-US" sz="1400" dirty="0"/>
              <a:t>  chin = </a:t>
            </a:r>
            <a:r>
              <a:rPr lang="en-US" sz="1400" dirty="0" err="1"/>
              <a:t>getchar</a:t>
            </a:r>
            <a:r>
              <a:rPr lang="en-US" sz="1400" dirty="0"/>
              <a:t> </a:t>
            </a:r>
            <a:r>
              <a:rPr lang="en-US" sz="1400" dirty="0" smtClean="0"/>
              <a:t>( ) </a:t>
            </a:r>
            <a:r>
              <a:rPr lang="en-US" sz="1400" dirty="0"/>
              <a:t>;</a:t>
            </a:r>
          </a:p>
          <a:p>
            <a:pPr algn="l">
              <a:defRPr/>
            </a:pPr>
            <a:r>
              <a:rPr lang="en-US" sz="1400" dirty="0"/>
              <a:t>  </a:t>
            </a:r>
            <a:r>
              <a:rPr lang="en-US" sz="1400" dirty="0" err="1"/>
              <a:t>chout</a:t>
            </a:r>
            <a:r>
              <a:rPr lang="en-US" sz="1400" dirty="0"/>
              <a:t> = chin;</a:t>
            </a:r>
          </a:p>
          <a:p>
            <a:pPr algn="l">
              <a:defRPr/>
            </a:pPr>
            <a:r>
              <a:rPr lang="en-US" sz="1400" dirty="0"/>
              <a:t>  </a:t>
            </a:r>
            <a:r>
              <a:rPr lang="en-US" sz="1400" dirty="0" err="1"/>
              <a:t>putchar</a:t>
            </a:r>
            <a:r>
              <a:rPr lang="en-US" sz="1400" dirty="0"/>
              <a:t> (</a:t>
            </a:r>
            <a:r>
              <a:rPr lang="en-US" sz="1400" dirty="0" err="1"/>
              <a:t>chout</a:t>
            </a:r>
            <a:r>
              <a:rPr lang="en-US" sz="1400" dirty="0"/>
              <a:t>) ;</a:t>
            </a:r>
            <a:endParaRPr lang="en-US" sz="1400" b="1" dirty="0"/>
          </a:p>
          <a:p>
            <a:pPr algn="l">
              <a:defRPr/>
            </a:pPr>
            <a:r>
              <a:rPr lang="en-US" sz="1400" b="1" dirty="0"/>
              <a:t>}</a:t>
            </a:r>
          </a:p>
        </p:txBody>
      </p:sp>
      <p:sp>
        <p:nvSpPr>
          <p:cNvPr id="5" name="Rectangle 4"/>
          <p:cNvSpPr/>
          <p:nvPr/>
        </p:nvSpPr>
        <p:spPr>
          <a:xfrm>
            <a:off x="228600" y="5715000"/>
            <a:ext cx="8610600" cy="707886"/>
          </a:xfrm>
          <a:prstGeom prst="rect">
            <a:avLst/>
          </a:prstGeom>
          <a:solidFill>
            <a:srgbClr val="FFFF99"/>
          </a:solidFill>
        </p:spPr>
        <p:txBody>
          <a:bodyPr wrap="square">
            <a:spAutoFit/>
          </a:bodyPr>
          <a:lstStyle/>
          <a:p>
            <a:pPr algn="r" rtl="1"/>
            <a:r>
              <a:rPr lang="fa-IR" sz="2000" b="1" dirty="0">
                <a:cs typeface="B Nazanin" pitchFamily="2" charset="-78"/>
              </a:rPr>
              <a:t>از اين مثال مي آموزيم كه حفاظت از متغيرها وساير منابع عمومي مشترك ضروري است و تنها راه انجام اين كار، كنترل كدي است كه به متغير دستيابي دارد.</a:t>
            </a:r>
            <a:endParaRPr lang="en-US" sz="2000" b="1" dirty="0">
              <a:latin typeface="Tahoma" pitchFamily="34" charset="0"/>
              <a:cs typeface="B Nazanin" pitchFamily="2" charset="-78"/>
            </a:endParaRPr>
          </a:p>
        </p:txBody>
      </p:sp>
    </p:spTree>
    <p:extLst>
      <p:ext uri="{BB962C8B-B14F-4D97-AF65-F5344CB8AC3E}">
        <p14:creationId xmlns:p14="http://schemas.microsoft.com/office/powerpoint/2010/main" val="4231996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6" dur="500"/>
                                        <p:tgtEl>
                                          <p:spTgt spid="3">
                                            <p:txEl>
                                              <p:pRg st="4" end="4"/>
                                            </p:txEl>
                                          </p:spTgt>
                                        </p:tgtEl>
                                      </p:cBhvr>
                                    </p:animEffect>
                                  </p:childTnLst>
                                </p:cTn>
                              </p:par>
                            </p:childTnLst>
                          </p:cTn>
                        </p:par>
                        <p:par>
                          <p:cTn id="27" fill="hold">
                            <p:stCondLst>
                              <p:cond delay="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762000" y="457200"/>
            <a:ext cx="7543800" cy="533400"/>
          </a:xfrm>
        </p:spPr>
        <p:txBody>
          <a:bodyPr/>
          <a:lstStyle/>
          <a:p>
            <a:pPr eaLnBrk="1" hangingPunct="1">
              <a:defRPr/>
            </a:pPr>
            <a:r>
              <a:rPr kumimoji="1" lang="fa-IR" sz="3200" kern="1200" dirty="0">
                <a:solidFill>
                  <a:schemeClr val="tx1"/>
                </a:solidFill>
                <a:latin typeface="Times New Roman" pitchFamily="18" charset="0"/>
                <a:ea typeface="PMingLiU" pitchFamily="18" charset="-120"/>
                <a:cs typeface="B Nazanin" pitchFamily="2" charset="-78"/>
              </a:rPr>
              <a:t>ساختار یک ناظر</a:t>
            </a:r>
            <a:endParaRPr kumimoji="1" lang="en-US" sz="3200" kern="1200" dirty="0">
              <a:solidFill>
                <a:schemeClr val="tx1"/>
              </a:solidFill>
              <a:latin typeface="Times New Roman" pitchFamily="18" charset="0"/>
              <a:ea typeface="PMingLiU" pitchFamily="18" charset="-120"/>
              <a:cs typeface="B Nazanin" pitchFamily="2" charset="-78"/>
            </a:endParaRPr>
          </a:p>
        </p:txBody>
      </p:sp>
      <p:sp>
        <p:nvSpPr>
          <p:cNvPr id="4" name="Slide Number Placeholder 3"/>
          <p:cNvSpPr>
            <a:spLocks noGrp="1"/>
          </p:cNvSpPr>
          <p:nvPr>
            <p:ph type="sldNum" sz="quarter" idx="4294967295"/>
          </p:nvPr>
        </p:nvSpPr>
        <p:spPr>
          <a:xfrm>
            <a:off x="7244897" y="6395584"/>
            <a:ext cx="1905000" cy="457200"/>
          </a:xfrm>
          <a:prstGeom prst="rect">
            <a:avLst/>
          </a:prstGeom>
        </p:spPr>
        <p:txBody>
          <a:bodyPr/>
          <a:lstStyle/>
          <a:p>
            <a:pPr>
              <a:defRPr/>
            </a:pPr>
            <a:fld id="{D37D0DC2-390E-48DF-9320-091D21B5ED8D}" type="slidenum">
              <a:rPr lang="en-US" smtClean="0"/>
              <a:pPr>
                <a:defRPr/>
              </a:pPr>
              <a:t>70</a:t>
            </a:fld>
            <a:endParaRPr lang="en-US"/>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438604"/>
            <a:ext cx="4191000" cy="580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4833257" y="1228130"/>
            <a:ext cx="3733800" cy="923330"/>
          </a:xfrm>
          <a:prstGeom prst="rect">
            <a:avLst/>
          </a:prstGeom>
          <a:solidFill>
            <a:srgbClr val="FFFF99"/>
          </a:solidFill>
          <a:ln>
            <a:solidFill>
              <a:schemeClr val="accent1">
                <a:lumMod val="75000"/>
              </a:schemeClr>
            </a:solidFill>
          </a:ln>
        </p:spPr>
        <p:txBody>
          <a:bodyPr wrap="square">
            <a:spAutoFit/>
          </a:bodyPr>
          <a:lstStyle/>
          <a:p>
            <a:pPr algn="just" rtl="1">
              <a:spcBef>
                <a:spcPct val="50000"/>
              </a:spcBef>
              <a:defRPr/>
            </a:pPr>
            <a:r>
              <a:rPr lang="fa-IR" dirty="0" smtClean="0">
                <a:cs typeface="B Nazanin" pitchFamily="2" charset="-78"/>
              </a:rPr>
              <a:t>ناظر فقط یک مدخل ورودی دارد و بگونه ای حفاظت شده است که در هر زمان فقط یک فرایند ممکن است در آن ناظر باشد.</a:t>
            </a:r>
            <a:endParaRPr lang="en-US" dirty="0">
              <a:cs typeface="B Nazanin" pitchFamily="2" charset="-78"/>
            </a:endParaRPr>
          </a:p>
        </p:txBody>
      </p:sp>
      <p:sp>
        <p:nvSpPr>
          <p:cNvPr id="7" name="Rectangle 6"/>
          <p:cNvSpPr/>
          <p:nvPr/>
        </p:nvSpPr>
        <p:spPr>
          <a:xfrm>
            <a:off x="4833257" y="2228671"/>
            <a:ext cx="3733800" cy="1200329"/>
          </a:xfrm>
          <a:prstGeom prst="rect">
            <a:avLst/>
          </a:prstGeom>
          <a:solidFill>
            <a:srgbClr val="FFFF99"/>
          </a:solidFill>
          <a:ln>
            <a:solidFill>
              <a:schemeClr val="accent1">
                <a:lumMod val="75000"/>
              </a:schemeClr>
            </a:solidFill>
          </a:ln>
        </p:spPr>
        <p:txBody>
          <a:bodyPr wrap="square">
            <a:spAutoFit/>
          </a:bodyPr>
          <a:lstStyle/>
          <a:p>
            <a:pPr algn="just" rtl="1">
              <a:spcBef>
                <a:spcPct val="50000"/>
              </a:spcBef>
              <a:defRPr/>
            </a:pPr>
            <a:r>
              <a:rPr lang="fa-IR" dirty="0" smtClean="0">
                <a:cs typeface="B Nazanin" pitchFamily="2" charset="-78"/>
              </a:rPr>
              <a:t>هنگامی که فرایندی در ناظر است ممکن است موقتاً خود را با صدور </a:t>
            </a:r>
            <a:r>
              <a:rPr lang="en-US" dirty="0" err="1" smtClean="0">
                <a:cs typeface="B Nazanin" pitchFamily="2" charset="-78"/>
              </a:rPr>
              <a:t>cwait</a:t>
            </a:r>
            <a:r>
              <a:rPr lang="en-US" dirty="0" smtClean="0">
                <a:cs typeface="B Nazanin" pitchFamily="2" charset="-78"/>
              </a:rPr>
              <a:t>(x)</a:t>
            </a:r>
            <a:r>
              <a:rPr lang="fa-IR" dirty="0" smtClean="0">
                <a:cs typeface="B Nazanin" pitchFamily="2" charset="-78"/>
              </a:rPr>
              <a:t> روی شرط </a:t>
            </a:r>
            <a:r>
              <a:rPr lang="en-US" dirty="0" smtClean="0">
                <a:cs typeface="B Nazanin" pitchFamily="2" charset="-78"/>
              </a:rPr>
              <a:t>x</a:t>
            </a:r>
            <a:r>
              <a:rPr lang="fa-IR" dirty="0" smtClean="0">
                <a:cs typeface="B Nazanin" pitchFamily="2" charset="-78"/>
              </a:rPr>
              <a:t> معلق نماید. پس در صف فرایندهای منتظر ورود مجدد به ناظر (در صورت تغییر آن شرایط) گذاشته می شود.</a:t>
            </a:r>
            <a:endParaRPr lang="en-US" dirty="0">
              <a:cs typeface="B Nazanin" pitchFamily="2" charset="-78"/>
            </a:endParaRPr>
          </a:p>
        </p:txBody>
      </p:sp>
      <p:sp>
        <p:nvSpPr>
          <p:cNvPr id="8" name="Rectangle 7"/>
          <p:cNvSpPr/>
          <p:nvPr/>
        </p:nvSpPr>
        <p:spPr>
          <a:xfrm>
            <a:off x="4822372" y="3496270"/>
            <a:ext cx="3733800" cy="923330"/>
          </a:xfrm>
          <a:prstGeom prst="rect">
            <a:avLst/>
          </a:prstGeom>
          <a:solidFill>
            <a:srgbClr val="FFFF99"/>
          </a:solidFill>
          <a:ln>
            <a:solidFill>
              <a:schemeClr val="accent1">
                <a:lumMod val="75000"/>
              </a:schemeClr>
            </a:solidFill>
          </a:ln>
        </p:spPr>
        <p:txBody>
          <a:bodyPr wrap="square">
            <a:spAutoFit/>
          </a:bodyPr>
          <a:lstStyle/>
          <a:p>
            <a:pPr algn="just" rtl="1">
              <a:spcBef>
                <a:spcPct val="50000"/>
              </a:spcBef>
              <a:defRPr/>
            </a:pPr>
            <a:r>
              <a:rPr lang="fa-IR" dirty="0" smtClean="0">
                <a:cs typeface="B Nazanin" pitchFamily="2" charset="-78"/>
              </a:rPr>
              <a:t>اگر فرایندی که در ناظر است تغییری در متغیر شرطی </a:t>
            </a:r>
            <a:r>
              <a:rPr lang="en-US" dirty="0" smtClean="0">
                <a:cs typeface="B Nazanin" pitchFamily="2" charset="-78"/>
              </a:rPr>
              <a:t>x</a:t>
            </a:r>
            <a:r>
              <a:rPr lang="fa-IR" dirty="0" smtClean="0">
                <a:cs typeface="B Nazanin" pitchFamily="2" charset="-78"/>
              </a:rPr>
              <a:t> دریابد، </a:t>
            </a:r>
            <a:r>
              <a:rPr lang="en-US" dirty="0" err="1" smtClean="0">
                <a:cs typeface="B Nazanin" pitchFamily="2" charset="-78"/>
              </a:rPr>
              <a:t>csignal</a:t>
            </a:r>
            <a:r>
              <a:rPr lang="en-US" dirty="0" smtClean="0">
                <a:cs typeface="B Nazanin" pitchFamily="2" charset="-78"/>
              </a:rPr>
              <a:t>(x)</a:t>
            </a:r>
            <a:r>
              <a:rPr lang="fa-IR" dirty="0" smtClean="0">
                <a:cs typeface="B Nazanin" pitchFamily="2" charset="-78"/>
              </a:rPr>
              <a:t> را صادر می کند تا صف نظیر آن شرط را از تغییر شرط آگاه سازد.</a:t>
            </a:r>
            <a:endParaRPr lang="en-US" dirty="0">
              <a:cs typeface="B Nazanin" pitchFamily="2" charset="-78"/>
            </a:endParaRPr>
          </a:p>
        </p:txBody>
      </p:sp>
      <p:sp>
        <p:nvSpPr>
          <p:cNvPr id="9" name="Rectangle 8"/>
          <p:cNvSpPr/>
          <p:nvPr/>
        </p:nvSpPr>
        <p:spPr>
          <a:xfrm>
            <a:off x="4822372" y="4494074"/>
            <a:ext cx="3733800" cy="1754326"/>
          </a:xfrm>
          <a:prstGeom prst="rect">
            <a:avLst/>
          </a:prstGeom>
          <a:solidFill>
            <a:srgbClr val="FFFF99"/>
          </a:solidFill>
          <a:ln>
            <a:solidFill>
              <a:schemeClr val="accent1">
                <a:lumMod val="75000"/>
              </a:schemeClr>
            </a:solidFill>
          </a:ln>
        </p:spPr>
        <p:txBody>
          <a:bodyPr wrap="square">
            <a:spAutoFit/>
          </a:bodyPr>
          <a:lstStyle/>
          <a:p>
            <a:pPr algn="just" rtl="1">
              <a:spcBef>
                <a:spcPct val="50000"/>
              </a:spcBef>
              <a:defRPr/>
            </a:pPr>
            <a:r>
              <a:rPr lang="fa-IR" dirty="0" smtClean="0">
                <a:cs typeface="B Nazanin" pitchFamily="2" charset="-78"/>
              </a:rPr>
              <a:t>فرایندی که روی عمل </a:t>
            </a:r>
            <a:r>
              <a:rPr lang="en-US" dirty="0" err="1" smtClean="0">
                <a:cs typeface="B Nazanin" pitchFamily="2" charset="-78"/>
              </a:rPr>
              <a:t>csignal</a:t>
            </a:r>
            <a:r>
              <a:rPr lang="en-US" dirty="0" smtClean="0">
                <a:cs typeface="B Nazanin" pitchFamily="2" charset="-78"/>
              </a:rPr>
              <a:t>(x)</a:t>
            </a:r>
            <a:r>
              <a:rPr lang="fa-IR" dirty="0" smtClean="0">
                <a:cs typeface="B Nazanin" pitchFamily="2" charset="-78"/>
              </a:rPr>
              <a:t> هم اکنون معلق می باشد، بخشی از وظیفه اش را در ناظر انجام داده است. اولویت دادن به آن به نسبت فرایندهایی که جدیداً وارد شده اند، معنی دارد. این کار با برپایی یک صف جداگانه (صف اضطراری) انجام می شود.</a:t>
            </a:r>
            <a:endParaRPr lang="en-US" dirty="0">
              <a:cs typeface="B Nazanin" pitchFamily="2" charset="-78"/>
            </a:endParaRPr>
          </a:p>
        </p:txBody>
      </p:sp>
      <p:sp>
        <p:nvSpPr>
          <p:cNvPr id="2" name="Freeform 1"/>
          <p:cNvSpPr/>
          <p:nvPr/>
        </p:nvSpPr>
        <p:spPr>
          <a:xfrm>
            <a:off x="3505200" y="1328057"/>
            <a:ext cx="1284515" cy="174172"/>
          </a:xfrm>
          <a:custGeom>
            <a:avLst/>
            <a:gdLst>
              <a:gd name="connsiteX0" fmla="*/ 1284515 w 1284515"/>
              <a:gd name="connsiteY0" fmla="*/ 0 h 174172"/>
              <a:gd name="connsiteX1" fmla="*/ 903515 w 1284515"/>
              <a:gd name="connsiteY1" fmla="*/ 54429 h 174172"/>
              <a:gd name="connsiteX2" fmla="*/ 664029 w 1284515"/>
              <a:gd name="connsiteY2" fmla="*/ 65314 h 174172"/>
              <a:gd name="connsiteX3" fmla="*/ 261257 w 1284515"/>
              <a:gd name="connsiteY3" fmla="*/ 65314 h 174172"/>
              <a:gd name="connsiteX4" fmla="*/ 0 w 1284515"/>
              <a:gd name="connsiteY4" fmla="*/ 174172 h 174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4515" h="174172">
                <a:moveTo>
                  <a:pt x="1284515" y="0"/>
                </a:moveTo>
                <a:cubicBezTo>
                  <a:pt x="1145722" y="21771"/>
                  <a:pt x="1006929" y="43543"/>
                  <a:pt x="903515" y="54429"/>
                </a:cubicBezTo>
                <a:cubicBezTo>
                  <a:pt x="800101" y="65315"/>
                  <a:pt x="771072" y="63500"/>
                  <a:pt x="664029" y="65314"/>
                </a:cubicBezTo>
                <a:cubicBezTo>
                  <a:pt x="556986" y="67128"/>
                  <a:pt x="371928" y="47171"/>
                  <a:pt x="261257" y="65314"/>
                </a:cubicBezTo>
                <a:cubicBezTo>
                  <a:pt x="150586" y="83457"/>
                  <a:pt x="75293" y="128814"/>
                  <a:pt x="0" y="174172"/>
                </a:cubicBezTo>
              </a:path>
            </a:pathLst>
          </a:custGeom>
          <a:noFill/>
          <a:ln w="28575">
            <a:solidFill>
              <a:srgbClr val="FF0000"/>
            </a:solidFill>
            <a:prstDash val="sysDash"/>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0" name="Freeform 9"/>
          <p:cNvSpPr/>
          <p:nvPr/>
        </p:nvSpPr>
        <p:spPr>
          <a:xfrm>
            <a:off x="1905001" y="3343502"/>
            <a:ext cx="2917372" cy="923698"/>
          </a:xfrm>
          <a:custGeom>
            <a:avLst/>
            <a:gdLst>
              <a:gd name="connsiteX0" fmla="*/ 1284515 w 1284515"/>
              <a:gd name="connsiteY0" fmla="*/ 0 h 174172"/>
              <a:gd name="connsiteX1" fmla="*/ 903515 w 1284515"/>
              <a:gd name="connsiteY1" fmla="*/ 54429 h 174172"/>
              <a:gd name="connsiteX2" fmla="*/ 664029 w 1284515"/>
              <a:gd name="connsiteY2" fmla="*/ 65314 h 174172"/>
              <a:gd name="connsiteX3" fmla="*/ 261257 w 1284515"/>
              <a:gd name="connsiteY3" fmla="*/ 65314 h 174172"/>
              <a:gd name="connsiteX4" fmla="*/ 0 w 1284515"/>
              <a:gd name="connsiteY4" fmla="*/ 174172 h 174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4515" h="174172">
                <a:moveTo>
                  <a:pt x="1284515" y="0"/>
                </a:moveTo>
                <a:cubicBezTo>
                  <a:pt x="1145722" y="21771"/>
                  <a:pt x="1006929" y="43543"/>
                  <a:pt x="903515" y="54429"/>
                </a:cubicBezTo>
                <a:cubicBezTo>
                  <a:pt x="800101" y="65315"/>
                  <a:pt x="771072" y="63500"/>
                  <a:pt x="664029" y="65314"/>
                </a:cubicBezTo>
                <a:cubicBezTo>
                  <a:pt x="556986" y="67128"/>
                  <a:pt x="371928" y="47171"/>
                  <a:pt x="261257" y="65314"/>
                </a:cubicBezTo>
                <a:cubicBezTo>
                  <a:pt x="150586" y="83457"/>
                  <a:pt x="75293" y="128814"/>
                  <a:pt x="0" y="174172"/>
                </a:cubicBezTo>
              </a:path>
            </a:pathLst>
          </a:custGeom>
          <a:noFill/>
          <a:ln w="28575">
            <a:solidFill>
              <a:srgbClr val="FF0000"/>
            </a:solidFill>
            <a:prstDash val="sysDash"/>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4" name="Freeform 13"/>
          <p:cNvSpPr/>
          <p:nvPr/>
        </p:nvSpPr>
        <p:spPr>
          <a:xfrm rot="20930630" flipV="1">
            <a:off x="1817172" y="2385661"/>
            <a:ext cx="3020049" cy="758338"/>
          </a:xfrm>
          <a:custGeom>
            <a:avLst/>
            <a:gdLst>
              <a:gd name="connsiteX0" fmla="*/ 1284515 w 1284515"/>
              <a:gd name="connsiteY0" fmla="*/ 0 h 174172"/>
              <a:gd name="connsiteX1" fmla="*/ 903515 w 1284515"/>
              <a:gd name="connsiteY1" fmla="*/ 54429 h 174172"/>
              <a:gd name="connsiteX2" fmla="*/ 664029 w 1284515"/>
              <a:gd name="connsiteY2" fmla="*/ 65314 h 174172"/>
              <a:gd name="connsiteX3" fmla="*/ 261257 w 1284515"/>
              <a:gd name="connsiteY3" fmla="*/ 65314 h 174172"/>
              <a:gd name="connsiteX4" fmla="*/ 0 w 1284515"/>
              <a:gd name="connsiteY4" fmla="*/ 174172 h 174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4515" h="174172">
                <a:moveTo>
                  <a:pt x="1284515" y="0"/>
                </a:moveTo>
                <a:cubicBezTo>
                  <a:pt x="1145722" y="21771"/>
                  <a:pt x="1006929" y="43543"/>
                  <a:pt x="903515" y="54429"/>
                </a:cubicBezTo>
                <a:cubicBezTo>
                  <a:pt x="800101" y="65315"/>
                  <a:pt x="771072" y="63500"/>
                  <a:pt x="664029" y="65314"/>
                </a:cubicBezTo>
                <a:cubicBezTo>
                  <a:pt x="556986" y="67128"/>
                  <a:pt x="371928" y="47171"/>
                  <a:pt x="261257" y="65314"/>
                </a:cubicBezTo>
                <a:cubicBezTo>
                  <a:pt x="150586" y="83457"/>
                  <a:pt x="75293" y="128814"/>
                  <a:pt x="0" y="174172"/>
                </a:cubicBezTo>
              </a:path>
            </a:pathLst>
          </a:custGeom>
          <a:noFill/>
          <a:ln w="28575">
            <a:solidFill>
              <a:srgbClr val="FF0000"/>
            </a:solidFill>
            <a:prstDash val="sysDash"/>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5" name="Freeform 14"/>
          <p:cNvSpPr/>
          <p:nvPr/>
        </p:nvSpPr>
        <p:spPr>
          <a:xfrm>
            <a:off x="1981200" y="4267199"/>
            <a:ext cx="2808513" cy="1104037"/>
          </a:xfrm>
          <a:custGeom>
            <a:avLst/>
            <a:gdLst>
              <a:gd name="connsiteX0" fmla="*/ 1284515 w 1284515"/>
              <a:gd name="connsiteY0" fmla="*/ 0 h 174172"/>
              <a:gd name="connsiteX1" fmla="*/ 903515 w 1284515"/>
              <a:gd name="connsiteY1" fmla="*/ 54429 h 174172"/>
              <a:gd name="connsiteX2" fmla="*/ 664029 w 1284515"/>
              <a:gd name="connsiteY2" fmla="*/ 65314 h 174172"/>
              <a:gd name="connsiteX3" fmla="*/ 261257 w 1284515"/>
              <a:gd name="connsiteY3" fmla="*/ 65314 h 174172"/>
              <a:gd name="connsiteX4" fmla="*/ 0 w 1284515"/>
              <a:gd name="connsiteY4" fmla="*/ 174172 h 174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4515" h="174172">
                <a:moveTo>
                  <a:pt x="1284515" y="0"/>
                </a:moveTo>
                <a:cubicBezTo>
                  <a:pt x="1145722" y="21771"/>
                  <a:pt x="1006929" y="43543"/>
                  <a:pt x="903515" y="54429"/>
                </a:cubicBezTo>
                <a:cubicBezTo>
                  <a:pt x="800101" y="65315"/>
                  <a:pt x="771072" y="63500"/>
                  <a:pt x="664029" y="65314"/>
                </a:cubicBezTo>
                <a:cubicBezTo>
                  <a:pt x="556986" y="67128"/>
                  <a:pt x="371928" y="47171"/>
                  <a:pt x="261257" y="65314"/>
                </a:cubicBezTo>
                <a:cubicBezTo>
                  <a:pt x="150586" y="83457"/>
                  <a:pt x="75293" y="128814"/>
                  <a:pt x="0" y="174172"/>
                </a:cubicBezTo>
              </a:path>
            </a:pathLst>
          </a:custGeom>
          <a:noFill/>
          <a:ln w="28575">
            <a:solidFill>
              <a:srgbClr val="FF0000"/>
            </a:solidFill>
            <a:prstDash val="sysDash"/>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3" name="Freeform 2"/>
          <p:cNvSpPr/>
          <p:nvPr/>
        </p:nvSpPr>
        <p:spPr>
          <a:xfrm>
            <a:off x="1109453" y="4800600"/>
            <a:ext cx="3723805" cy="1447800"/>
          </a:xfrm>
          <a:custGeom>
            <a:avLst/>
            <a:gdLst>
              <a:gd name="connsiteX0" fmla="*/ 4540233 w 4540233"/>
              <a:gd name="connsiteY0" fmla="*/ 1186543 h 1700212"/>
              <a:gd name="connsiteX1" fmla="*/ 4213662 w 4540233"/>
              <a:gd name="connsiteY1" fmla="*/ 1534886 h 1700212"/>
              <a:gd name="connsiteX2" fmla="*/ 3516976 w 4540233"/>
              <a:gd name="connsiteY2" fmla="*/ 1676400 h 1700212"/>
              <a:gd name="connsiteX3" fmla="*/ 2526376 w 4540233"/>
              <a:gd name="connsiteY3" fmla="*/ 1698171 h 1700212"/>
              <a:gd name="connsiteX4" fmla="*/ 1176547 w 4540233"/>
              <a:gd name="connsiteY4" fmla="*/ 1654628 h 1700212"/>
              <a:gd name="connsiteX5" fmla="*/ 305690 w 4540233"/>
              <a:gd name="connsiteY5" fmla="*/ 1360714 h 1700212"/>
              <a:gd name="connsiteX6" fmla="*/ 11776 w 4540233"/>
              <a:gd name="connsiteY6" fmla="*/ 816428 h 1700212"/>
              <a:gd name="connsiteX7" fmla="*/ 66204 w 4540233"/>
              <a:gd name="connsiteY7" fmla="*/ 174171 h 1700212"/>
              <a:gd name="connsiteX8" fmla="*/ 142404 w 4540233"/>
              <a:gd name="connsiteY8" fmla="*/ 0 h 170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233" h="1700212">
                <a:moveTo>
                  <a:pt x="4540233" y="1186543"/>
                </a:moveTo>
                <a:cubicBezTo>
                  <a:pt x="4462219" y="1319893"/>
                  <a:pt x="4384205" y="1453243"/>
                  <a:pt x="4213662" y="1534886"/>
                </a:cubicBezTo>
                <a:cubicBezTo>
                  <a:pt x="4043119" y="1616529"/>
                  <a:pt x="3798190" y="1649186"/>
                  <a:pt x="3516976" y="1676400"/>
                </a:cubicBezTo>
                <a:cubicBezTo>
                  <a:pt x="3235762" y="1703614"/>
                  <a:pt x="2916447" y="1701800"/>
                  <a:pt x="2526376" y="1698171"/>
                </a:cubicBezTo>
                <a:cubicBezTo>
                  <a:pt x="2136305" y="1694542"/>
                  <a:pt x="1546661" y="1710871"/>
                  <a:pt x="1176547" y="1654628"/>
                </a:cubicBezTo>
                <a:cubicBezTo>
                  <a:pt x="806433" y="1598385"/>
                  <a:pt x="499818" y="1500414"/>
                  <a:pt x="305690" y="1360714"/>
                </a:cubicBezTo>
                <a:cubicBezTo>
                  <a:pt x="111562" y="1221014"/>
                  <a:pt x="51690" y="1014185"/>
                  <a:pt x="11776" y="816428"/>
                </a:cubicBezTo>
                <a:cubicBezTo>
                  <a:pt x="-28138" y="618671"/>
                  <a:pt x="44433" y="310242"/>
                  <a:pt x="66204" y="174171"/>
                </a:cubicBezTo>
                <a:cubicBezTo>
                  <a:pt x="87975" y="38100"/>
                  <a:pt x="115189" y="19050"/>
                  <a:pt x="142404" y="0"/>
                </a:cubicBezTo>
              </a:path>
            </a:pathLst>
          </a:custGeom>
          <a:noFill/>
          <a:ln w="28575">
            <a:solidFill>
              <a:srgbClr val="FF0000"/>
            </a:solidFill>
            <a:prstDash val="sysDash"/>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514" y="449145"/>
            <a:ext cx="4648200" cy="621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3241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par>
                                <p:cTn id="8" presetID="22" presetClass="entr" presetSubtype="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500"/>
                                        <p:tgtEl>
                                          <p:spTgt spid="6"/>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right)">
                                      <p:cBhvr>
                                        <p:cTn id="29" dur="500"/>
                                        <p:tgtEl>
                                          <p:spTgt spid="8"/>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right)">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arn(inVertical)">
                                      <p:cBhvr>
                                        <p:cTn id="37" dur="500"/>
                                        <p:tgtEl>
                                          <p:spTgt spid="9"/>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arn(inVertical)">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 grpId="0" animBg="1"/>
      <p:bldP spid="10" grpId="0" animBg="1"/>
      <p:bldP spid="14" grpId="0" animBg="1"/>
      <p:bldP spid="15" grpId="0" animBg="1"/>
      <p:bldP spid="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Number Placeholder 4"/>
          <p:cNvSpPr>
            <a:spLocks noGrp="1"/>
          </p:cNvSpPr>
          <p:nvPr>
            <p:ph type="sldNum" sz="quarter" idx="4294967295"/>
          </p:nvPr>
        </p:nvSpPr>
        <p:spPr>
          <a:xfrm>
            <a:off x="67183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364A1EA1-4659-406B-BACD-83C19B71857B}" type="slidenum">
              <a:rPr lang="ar-SA" smtClean="0">
                <a:latin typeface="Comic Sans MS" pitchFamily="66" charset="0"/>
              </a:rPr>
              <a:pPr eaLnBrk="1" hangingPunct="1"/>
              <a:t>71</a:t>
            </a:fld>
            <a:endParaRPr lang="en-US" dirty="0" smtClean="0">
              <a:latin typeface="Comic Sans MS" pitchFamily="66" charset="0"/>
            </a:endParaRPr>
          </a:p>
        </p:txBody>
      </p:sp>
      <p:sp>
        <p:nvSpPr>
          <p:cNvPr id="66563" name="Rectangle 2"/>
          <p:cNvSpPr>
            <a:spLocks noGrp="1" noChangeArrowheads="1"/>
          </p:cNvSpPr>
          <p:nvPr>
            <p:ph type="title"/>
          </p:nvPr>
        </p:nvSpPr>
        <p:spPr>
          <a:xfrm>
            <a:off x="990600" y="457200"/>
            <a:ext cx="7543800" cy="609600"/>
          </a:xfrm>
        </p:spPr>
        <p:txBody>
          <a:bodyPr/>
          <a:lstStyle/>
          <a:p>
            <a:pPr eaLnBrk="1" hangingPunct="1">
              <a:lnSpc>
                <a:spcPct val="90000"/>
              </a:lnSpc>
            </a:pPr>
            <a:r>
              <a:rPr kumimoji="1" lang="fa-IR" sz="3200" dirty="0" smtClean="0">
                <a:solidFill>
                  <a:schemeClr val="tx1"/>
                </a:solidFill>
                <a:latin typeface="Times New Roman" pitchFamily="18" charset="0"/>
                <a:ea typeface="PMingLiU" pitchFamily="18" charset="-120"/>
                <a:cs typeface="B Nazanin" pitchFamily="2" charset="-78"/>
              </a:rPr>
              <a:t>مساله توليد کننده مصرف کننده با استفاده از ناظر:</a:t>
            </a:r>
            <a:endParaRPr kumimoji="1" lang="en-US" sz="3200" dirty="0" smtClean="0">
              <a:solidFill>
                <a:schemeClr val="tx1"/>
              </a:solidFill>
              <a:latin typeface="Times New Roman" pitchFamily="18" charset="0"/>
              <a:ea typeface="PMingLiU" pitchFamily="18" charset="-120"/>
              <a:cs typeface="B Nazanin" pitchFamily="2" charset="-78"/>
            </a:endParaRPr>
          </a:p>
        </p:txBody>
      </p:sp>
      <p:sp>
        <p:nvSpPr>
          <p:cNvPr id="66564" name="Rectangle 3"/>
          <p:cNvSpPr>
            <a:spLocks noGrp="1" noChangeArrowheads="1"/>
          </p:cNvSpPr>
          <p:nvPr>
            <p:ph idx="1"/>
          </p:nvPr>
        </p:nvSpPr>
        <p:spPr>
          <a:xfrm>
            <a:off x="228599" y="1143000"/>
            <a:ext cx="7924801" cy="5334000"/>
          </a:xfrm>
          <a:solidFill>
            <a:schemeClr val="accent2"/>
          </a:solidFill>
        </p:spPr>
        <p:txBody>
          <a:bodyPr>
            <a:noAutofit/>
          </a:bodyPr>
          <a:lstStyle/>
          <a:p>
            <a:pPr algn="l" rtl="0">
              <a:buFontTx/>
              <a:buNone/>
            </a:pPr>
            <a:r>
              <a:rPr lang="en-US" sz="1200" b="1" dirty="0" smtClean="0">
                <a:latin typeface="Times New Roman" pitchFamily="18" charset="0"/>
                <a:cs typeface="Times New Roman" pitchFamily="18" charset="0"/>
              </a:rPr>
              <a:t>/* program </a:t>
            </a:r>
            <a:r>
              <a:rPr lang="en-US" sz="1200" b="1" dirty="0" err="1" smtClean="0">
                <a:latin typeface="Times New Roman" pitchFamily="18" charset="0"/>
                <a:cs typeface="Times New Roman" pitchFamily="18" charset="0"/>
              </a:rPr>
              <a:t>producerconsumer</a:t>
            </a:r>
            <a:r>
              <a:rPr lang="en-US" sz="1200" b="1" dirty="0" smtClean="0">
                <a:latin typeface="Times New Roman" pitchFamily="18" charset="0"/>
                <a:cs typeface="Times New Roman" pitchFamily="18" charset="0"/>
              </a:rPr>
              <a:t> */</a:t>
            </a:r>
          </a:p>
          <a:p>
            <a:pPr algn="l" rtl="0">
              <a:buFontTx/>
              <a:buNone/>
            </a:pPr>
            <a:r>
              <a:rPr lang="en-US" sz="1200" b="1" dirty="0" smtClean="0">
                <a:latin typeface="Times New Roman" pitchFamily="18" charset="0"/>
                <a:cs typeface="Times New Roman" pitchFamily="18" charset="0"/>
              </a:rPr>
              <a:t>monitor </a:t>
            </a:r>
            <a:r>
              <a:rPr lang="en-US" sz="1200" b="1" dirty="0" err="1" smtClean="0">
                <a:latin typeface="Times New Roman" pitchFamily="18" charset="0"/>
                <a:cs typeface="Times New Roman" pitchFamily="18" charset="0"/>
              </a:rPr>
              <a:t>boundedbuffer</a:t>
            </a:r>
            <a:r>
              <a:rPr lang="en-US" sz="1200" b="1" dirty="0" smtClean="0">
                <a:latin typeface="Times New Roman" pitchFamily="18" charset="0"/>
                <a:cs typeface="Times New Roman" pitchFamily="18" charset="0"/>
              </a:rPr>
              <a:t>;</a:t>
            </a:r>
          </a:p>
          <a:p>
            <a:pPr algn="l" rtl="0">
              <a:buFontTx/>
              <a:buNone/>
            </a:pPr>
            <a:r>
              <a:rPr lang="en-US" sz="1200" b="1" dirty="0" smtClean="0">
                <a:latin typeface="Times New Roman" pitchFamily="18" charset="0"/>
                <a:cs typeface="Times New Roman" pitchFamily="18" charset="0"/>
              </a:rPr>
              <a:t>char buffer [N]; /* space for N items */</a:t>
            </a:r>
          </a:p>
          <a:p>
            <a:pPr algn="l" rtl="0">
              <a:buFontTx/>
              <a:buNone/>
            </a:pPr>
            <a:r>
              <a:rPr lang="en-US" sz="1200" b="1" dirty="0" err="1" smtClean="0">
                <a:latin typeface="Times New Roman" pitchFamily="18" charset="0"/>
                <a:cs typeface="Times New Roman" pitchFamily="18" charset="0"/>
              </a:rPr>
              <a:t>int</a:t>
            </a:r>
            <a:r>
              <a:rPr lang="en-US" sz="1200" b="1" dirty="0" smtClean="0">
                <a:latin typeface="Times New Roman" pitchFamily="18" charset="0"/>
                <a:cs typeface="Times New Roman" pitchFamily="18" charset="0"/>
              </a:rPr>
              <a:t> </a:t>
            </a:r>
            <a:r>
              <a:rPr lang="en-US" sz="1200" b="1" dirty="0" err="1" smtClean="0">
                <a:latin typeface="Times New Roman" pitchFamily="18" charset="0"/>
                <a:cs typeface="Times New Roman" pitchFamily="18" charset="0"/>
              </a:rPr>
              <a:t>nextin</a:t>
            </a:r>
            <a:r>
              <a:rPr lang="en-US" sz="1200" b="1" dirty="0" smtClean="0">
                <a:latin typeface="Times New Roman" pitchFamily="18" charset="0"/>
                <a:cs typeface="Times New Roman" pitchFamily="18" charset="0"/>
              </a:rPr>
              <a:t>, </a:t>
            </a:r>
            <a:r>
              <a:rPr lang="en-US" sz="1200" b="1" dirty="0" err="1" smtClean="0">
                <a:latin typeface="Times New Roman" pitchFamily="18" charset="0"/>
                <a:cs typeface="Times New Roman" pitchFamily="18" charset="0"/>
              </a:rPr>
              <a:t>nextout</a:t>
            </a:r>
            <a:r>
              <a:rPr lang="en-US" sz="1200" b="1" dirty="0" smtClean="0">
                <a:latin typeface="Times New Roman" pitchFamily="18" charset="0"/>
                <a:cs typeface="Times New Roman" pitchFamily="18" charset="0"/>
              </a:rPr>
              <a:t>; /* buffer pointers */</a:t>
            </a:r>
          </a:p>
          <a:p>
            <a:pPr algn="l" rtl="0">
              <a:buFontTx/>
              <a:buNone/>
            </a:pPr>
            <a:r>
              <a:rPr lang="en-US" sz="1200" b="1" dirty="0" err="1" smtClean="0">
                <a:latin typeface="Times New Roman" pitchFamily="18" charset="0"/>
                <a:cs typeface="Times New Roman" pitchFamily="18" charset="0"/>
              </a:rPr>
              <a:t>int</a:t>
            </a:r>
            <a:r>
              <a:rPr lang="en-US" sz="1200" b="1" dirty="0" smtClean="0">
                <a:latin typeface="Times New Roman" pitchFamily="18" charset="0"/>
                <a:cs typeface="Times New Roman" pitchFamily="18" charset="0"/>
              </a:rPr>
              <a:t> count; /* number of items in buffer */</a:t>
            </a:r>
          </a:p>
          <a:p>
            <a:pPr algn="l" rtl="0">
              <a:buFontTx/>
              <a:buNone/>
            </a:pPr>
            <a:r>
              <a:rPr lang="en-US" sz="1200" b="1" dirty="0" err="1" smtClean="0">
                <a:latin typeface="Times New Roman" pitchFamily="18" charset="0"/>
                <a:cs typeface="Times New Roman" pitchFamily="18" charset="0"/>
              </a:rPr>
              <a:t>cond</a:t>
            </a:r>
            <a:r>
              <a:rPr lang="en-US" sz="1200" b="1" dirty="0" smtClean="0">
                <a:latin typeface="Times New Roman" pitchFamily="18" charset="0"/>
                <a:cs typeface="Times New Roman" pitchFamily="18" charset="0"/>
              </a:rPr>
              <a:t> </a:t>
            </a:r>
            <a:r>
              <a:rPr lang="en-US" sz="1200" b="1" dirty="0" err="1" smtClean="0">
                <a:latin typeface="Times New Roman" pitchFamily="18" charset="0"/>
                <a:cs typeface="Times New Roman" pitchFamily="18" charset="0"/>
              </a:rPr>
              <a:t>notfull</a:t>
            </a:r>
            <a:r>
              <a:rPr lang="en-US" sz="1200" b="1" dirty="0" smtClean="0">
                <a:latin typeface="Times New Roman" pitchFamily="18" charset="0"/>
                <a:cs typeface="Times New Roman" pitchFamily="18" charset="0"/>
              </a:rPr>
              <a:t>, </a:t>
            </a:r>
            <a:r>
              <a:rPr lang="en-US" sz="1200" b="1" dirty="0" err="1" smtClean="0">
                <a:latin typeface="Times New Roman" pitchFamily="18" charset="0"/>
                <a:cs typeface="Times New Roman" pitchFamily="18" charset="0"/>
              </a:rPr>
              <a:t>notempty</a:t>
            </a:r>
            <a:r>
              <a:rPr lang="en-US" sz="1200" b="1" dirty="0" smtClean="0">
                <a:latin typeface="Times New Roman" pitchFamily="18" charset="0"/>
                <a:cs typeface="Times New Roman" pitchFamily="18" charset="0"/>
              </a:rPr>
              <a:t>; /* condition variables for synchronization */</a:t>
            </a:r>
          </a:p>
          <a:p>
            <a:pPr algn="l" rtl="0">
              <a:buFontTx/>
              <a:buNone/>
            </a:pPr>
            <a:r>
              <a:rPr lang="en-US" sz="1200" b="1" dirty="0" smtClean="0">
                <a:latin typeface="Times New Roman" pitchFamily="18" charset="0"/>
                <a:cs typeface="Times New Roman" pitchFamily="18" charset="0"/>
              </a:rPr>
              <a:t>void append (char x)</a:t>
            </a:r>
          </a:p>
          <a:p>
            <a:pPr algn="l" rtl="0">
              <a:buFontTx/>
              <a:buNone/>
            </a:pPr>
            <a:r>
              <a:rPr lang="en-US" sz="1200" dirty="0" smtClean="0">
                <a:latin typeface="Times New Roman" pitchFamily="18" charset="0"/>
                <a:cs typeface="Times New Roman" pitchFamily="18" charset="0"/>
              </a:rPr>
              <a:t>{</a:t>
            </a:r>
          </a:p>
          <a:p>
            <a:pPr algn="l" rtl="0">
              <a:buFontTx/>
              <a:buNone/>
            </a:pPr>
            <a:r>
              <a:rPr lang="en-US" sz="1200" b="1" dirty="0" smtClean="0">
                <a:latin typeface="Times New Roman" pitchFamily="18" charset="0"/>
                <a:cs typeface="Times New Roman" pitchFamily="18" charset="0"/>
              </a:rPr>
              <a:t>      if (count = = N) </a:t>
            </a:r>
            <a:r>
              <a:rPr lang="en-US" sz="1200" b="1" dirty="0" err="1" smtClean="0">
                <a:latin typeface="Times New Roman" pitchFamily="18" charset="0"/>
                <a:cs typeface="Times New Roman" pitchFamily="18" charset="0"/>
              </a:rPr>
              <a:t>cwait</a:t>
            </a:r>
            <a:r>
              <a:rPr lang="en-US" sz="1200" b="1" dirty="0" smtClean="0">
                <a:latin typeface="Times New Roman" pitchFamily="18" charset="0"/>
                <a:cs typeface="Times New Roman" pitchFamily="18" charset="0"/>
              </a:rPr>
              <a:t>(</a:t>
            </a:r>
            <a:r>
              <a:rPr lang="en-US" sz="1200" b="1" dirty="0" err="1" smtClean="0">
                <a:latin typeface="Times New Roman" pitchFamily="18" charset="0"/>
                <a:cs typeface="Times New Roman" pitchFamily="18" charset="0"/>
              </a:rPr>
              <a:t>notfull</a:t>
            </a:r>
            <a:r>
              <a:rPr lang="en-US" sz="1200" b="1" dirty="0" smtClean="0">
                <a:latin typeface="Times New Roman" pitchFamily="18" charset="0"/>
                <a:cs typeface="Times New Roman" pitchFamily="18" charset="0"/>
              </a:rPr>
              <a:t>); /* buffer is full; avoid overflow */</a:t>
            </a:r>
          </a:p>
          <a:p>
            <a:pPr algn="l" rtl="0">
              <a:buFontTx/>
              <a:buNone/>
            </a:pPr>
            <a:r>
              <a:rPr lang="en-US" sz="1200" dirty="0" smtClean="0">
                <a:latin typeface="Times New Roman" pitchFamily="18" charset="0"/>
                <a:cs typeface="Times New Roman" pitchFamily="18" charset="0"/>
              </a:rPr>
              <a:t>      buffer[</a:t>
            </a:r>
            <a:r>
              <a:rPr lang="en-US" sz="1200" dirty="0" err="1" smtClean="0">
                <a:latin typeface="Times New Roman" pitchFamily="18" charset="0"/>
                <a:cs typeface="Times New Roman" pitchFamily="18" charset="0"/>
              </a:rPr>
              <a:t>nextin</a:t>
            </a:r>
            <a:r>
              <a:rPr lang="en-US" sz="1200" dirty="0" smtClean="0">
                <a:latin typeface="Times New Roman" pitchFamily="18" charset="0"/>
                <a:cs typeface="Times New Roman" pitchFamily="18" charset="0"/>
              </a:rPr>
              <a:t>] = x;</a:t>
            </a:r>
          </a:p>
          <a:p>
            <a:pPr algn="l" rtl="0">
              <a:buFontTx/>
              <a:buNone/>
            </a:pP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nextin</a:t>
            </a:r>
            <a:r>
              <a:rPr lang="en-US" sz="1200" dirty="0" smtClean="0">
                <a:latin typeface="Times New Roman" pitchFamily="18" charset="0"/>
                <a:cs typeface="Times New Roman" pitchFamily="18" charset="0"/>
              </a:rPr>
              <a:t> = (</a:t>
            </a:r>
            <a:r>
              <a:rPr lang="en-US" sz="1200" dirty="0" err="1" smtClean="0">
                <a:latin typeface="Times New Roman" pitchFamily="18" charset="0"/>
                <a:cs typeface="Times New Roman" pitchFamily="18" charset="0"/>
              </a:rPr>
              <a:t>nextin</a:t>
            </a:r>
            <a:r>
              <a:rPr lang="en-US" sz="1200" dirty="0" smtClean="0">
                <a:latin typeface="Times New Roman" pitchFamily="18" charset="0"/>
                <a:cs typeface="Times New Roman" pitchFamily="18" charset="0"/>
              </a:rPr>
              <a:t> + 1) % N;</a:t>
            </a:r>
          </a:p>
          <a:p>
            <a:pPr algn="l" rtl="0">
              <a:buFontTx/>
              <a:buNone/>
            </a:pPr>
            <a:r>
              <a:rPr lang="en-US" sz="1200" dirty="0" smtClean="0">
                <a:latin typeface="Times New Roman" pitchFamily="18" charset="0"/>
                <a:cs typeface="Times New Roman" pitchFamily="18" charset="0"/>
              </a:rPr>
              <a:t>      count + + ;                                      /* one more item in buffer */</a:t>
            </a:r>
          </a:p>
          <a:p>
            <a:pPr algn="l" rtl="0">
              <a:buFontTx/>
              <a:buNone/>
            </a:pP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csignal</a:t>
            </a:r>
            <a:r>
              <a:rPr lang="en-US" sz="1200" dirty="0" smtClean="0">
                <a:latin typeface="Times New Roman" pitchFamily="18" charset="0"/>
                <a:cs typeface="Times New Roman" pitchFamily="18" charset="0"/>
              </a:rPr>
              <a:t> (nonempty);                    /*resume any waiting consumer */</a:t>
            </a:r>
          </a:p>
          <a:p>
            <a:pPr algn="l" rtl="0">
              <a:buFontTx/>
              <a:buNone/>
            </a:pPr>
            <a:r>
              <a:rPr lang="en-US" sz="1200" dirty="0" smtClean="0">
                <a:latin typeface="Times New Roman" pitchFamily="18" charset="0"/>
                <a:cs typeface="Times New Roman" pitchFamily="18" charset="0"/>
              </a:rPr>
              <a:t>}</a:t>
            </a:r>
          </a:p>
          <a:p>
            <a:pPr algn="l" rtl="0">
              <a:buFontTx/>
              <a:buNone/>
            </a:pPr>
            <a:r>
              <a:rPr lang="en-US" sz="1200" b="1" dirty="0" smtClean="0">
                <a:latin typeface="Times New Roman" pitchFamily="18" charset="0"/>
                <a:cs typeface="Times New Roman" pitchFamily="18" charset="0"/>
              </a:rPr>
              <a:t>void take (char x)</a:t>
            </a:r>
          </a:p>
          <a:p>
            <a:pPr algn="l" rtl="0">
              <a:buFontTx/>
              <a:buNone/>
            </a:pPr>
            <a:r>
              <a:rPr lang="en-US" sz="1200" dirty="0" smtClean="0">
                <a:latin typeface="Times New Roman" pitchFamily="18" charset="0"/>
                <a:cs typeface="Times New Roman" pitchFamily="18" charset="0"/>
              </a:rPr>
              <a:t>{</a:t>
            </a:r>
          </a:p>
          <a:p>
            <a:pPr algn="l" rtl="0">
              <a:buFontTx/>
              <a:buNone/>
            </a:pPr>
            <a:r>
              <a:rPr lang="en-US" sz="1200" b="1" dirty="0" smtClean="0">
                <a:latin typeface="Times New Roman" pitchFamily="18" charset="0"/>
                <a:cs typeface="Times New Roman" pitchFamily="18" charset="0"/>
              </a:rPr>
              <a:t> if (count = = 0) </a:t>
            </a:r>
            <a:r>
              <a:rPr lang="en-US" sz="1200" b="1" dirty="0" err="1" smtClean="0">
                <a:latin typeface="Times New Roman" pitchFamily="18" charset="0"/>
                <a:cs typeface="Times New Roman" pitchFamily="18" charset="0"/>
              </a:rPr>
              <a:t>cwait</a:t>
            </a:r>
            <a:r>
              <a:rPr lang="en-US" sz="1200" b="1" dirty="0" smtClean="0">
                <a:latin typeface="Times New Roman" pitchFamily="18" charset="0"/>
                <a:cs typeface="Times New Roman" pitchFamily="18" charset="0"/>
              </a:rPr>
              <a:t>(</a:t>
            </a:r>
            <a:r>
              <a:rPr lang="en-US" sz="1200" b="1" dirty="0" err="1" smtClean="0">
                <a:latin typeface="Times New Roman" pitchFamily="18" charset="0"/>
                <a:cs typeface="Times New Roman" pitchFamily="18" charset="0"/>
              </a:rPr>
              <a:t>notempty</a:t>
            </a:r>
            <a:r>
              <a:rPr lang="en-US" sz="1200" b="1" dirty="0" smtClean="0">
                <a:latin typeface="Times New Roman" pitchFamily="18" charset="0"/>
                <a:cs typeface="Times New Roman" pitchFamily="18" charset="0"/>
              </a:rPr>
              <a:t>); /* buffer is empty; avoid underflow */</a:t>
            </a:r>
          </a:p>
          <a:p>
            <a:pPr algn="l" rtl="0">
              <a:buFontTx/>
              <a:buNone/>
            </a:pPr>
            <a:r>
              <a:rPr lang="en-US" sz="1200" dirty="0" smtClean="0">
                <a:latin typeface="Times New Roman" pitchFamily="18" charset="0"/>
                <a:cs typeface="Times New Roman" pitchFamily="18" charset="0"/>
              </a:rPr>
              <a:t>  x = buffer[</a:t>
            </a:r>
            <a:r>
              <a:rPr lang="en-US" sz="1200" dirty="0" err="1" smtClean="0">
                <a:latin typeface="Times New Roman" pitchFamily="18" charset="0"/>
                <a:cs typeface="Times New Roman" pitchFamily="18" charset="0"/>
              </a:rPr>
              <a:t>nextout</a:t>
            </a:r>
            <a:r>
              <a:rPr lang="en-US" sz="1200" dirty="0" smtClean="0">
                <a:latin typeface="Times New Roman" pitchFamily="18" charset="0"/>
                <a:cs typeface="Times New Roman" pitchFamily="18" charset="0"/>
              </a:rPr>
              <a:t>];</a:t>
            </a:r>
          </a:p>
          <a:p>
            <a:pPr algn="l" rtl="0">
              <a:buFontTx/>
              <a:buNone/>
            </a:pP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nextout</a:t>
            </a:r>
            <a:r>
              <a:rPr lang="en-US" sz="1200" dirty="0" smtClean="0">
                <a:latin typeface="Times New Roman" pitchFamily="18" charset="0"/>
                <a:cs typeface="Times New Roman" pitchFamily="18" charset="0"/>
              </a:rPr>
              <a:t> = (</a:t>
            </a:r>
            <a:r>
              <a:rPr lang="en-US" sz="1200" dirty="0" err="1" smtClean="0">
                <a:latin typeface="Times New Roman" pitchFamily="18" charset="0"/>
                <a:cs typeface="Times New Roman" pitchFamily="18" charset="0"/>
              </a:rPr>
              <a:t>nextout</a:t>
            </a:r>
            <a:r>
              <a:rPr lang="en-US" sz="1200" dirty="0" smtClean="0">
                <a:latin typeface="Times New Roman" pitchFamily="18" charset="0"/>
                <a:cs typeface="Times New Roman" pitchFamily="18" charset="0"/>
              </a:rPr>
              <a:t> + 1) % N);</a:t>
            </a:r>
          </a:p>
          <a:p>
            <a:pPr algn="l" rtl="0">
              <a:buFontTx/>
              <a:buNone/>
            </a:pPr>
            <a:r>
              <a:rPr lang="en-US" sz="1200" dirty="0" smtClean="0">
                <a:latin typeface="Times New Roman" pitchFamily="18" charset="0"/>
                <a:cs typeface="Times New Roman" pitchFamily="18" charset="0"/>
              </a:rPr>
              <a:t>   count - - ;                                         /* one fewer item in buffer */</a:t>
            </a:r>
          </a:p>
          <a:p>
            <a:pPr algn="l" rtl="0">
              <a:buFontTx/>
              <a:buNone/>
            </a:pP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csignal</a:t>
            </a: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notfull</a:t>
            </a:r>
            <a:r>
              <a:rPr lang="en-US" sz="1200" dirty="0" smtClean="0">
                <a:latin typeface="Times New Roman" pitchFamily="18" charset="0"/>
                <a:cs typeface="Times New Roman" pitchFamily="18" charset="0"/>
              </a:rPr>
              <a:t>);                          /* resume any waiting producer */</a:t>
            </a:r>
          </a:p>
          <a:p>
            <a:pPr algn="l" rtl="0">
              <a:buFontTx/>
              <a:buNone/>
            </a:pPr>
            <a:r>
              <a:rPr lang="en-US" sz="1200" dirty="0" smtClean="0">
                <a:latin typeface="Times New Roman" pitchFamily="18" charset="0"/>
                <a:cs typeface="Times New Roman" pitchFamily="18" charset="0"/>
              </a:rPr>
              <a:t>}</a:t>
            </a:r>
          </a:p>
          <a:p>
            <a:pPr algn="l" rtl="0">
              <a:buFontTx/>
              <a:buNone/>
            </a:pPr>
            <a:r>
              <a:rPr lang="en-US" sz="1200" dirty="0" smtClean="0">
                <a:latin typeface="Times New Roman" pitchFamily="18" charset="0"/>
                <a:cs typeface="Times New Roman" pitchFamily="18" charset="0"/>
              </a:rPr>
              <a:t>{                                                       /* monitor body */</a:t>
            </a:r>
          </a:p>
          <a:p>
            <a:pPr algn="l" rtl="0">
              <a:buFontTx/>
              <a:buNone/>
            </a:pPr>
            <a:r>
              <a:rPr lang="en-US" sz="1200" dirty="0" smtClean="0">
                <a:latin typeface="Times New Roman" pitchFamily="18" charset="0"/>
                <a:cs typeface="Times New Roman" pitchFamily="18" charset="0"/>
              </a:rPr>
              <a:t>       </a:t>
            </a:r>
            <a:r>
              <a:rPr lang="en-US" sz="1200" dirty="0" err="1" smtClean="0">
                <a:latin typeface="Times New Roman" pitchFamily="18" charset="0"/>
                <a:cs typeface="Times New Roman" pitchFamily="18" charset="0"/>
              </a:rPr>
              <a:t>nextin</a:t>
            </a:r>
            <a:r>
              <a:rPr lang="en-US" sz="1200" dirty="0" smtClean="0">
                <a:latin typeface="Times New Roman" pitchFamily="18" charset="0"/>
                <a:cs typeface="Times New Roman" pitchFamily="18" charset="0"/>
              </a:rPr>
              <a:t> = 0; </a:t>
            </a:r>
            <a:r>
              <a:rPr lang="en-US" sz="1200" dirty="0" err="1" smtClean="0">
                <a:latin typeface="Times New Roman" pitchFamily="18" charset="0"/>
                <a:cs typeface="Times New Roman" pitchFamily="18" charset="0"/>
              </a:rPr>
              <a:t>nextout</a:t>
            </a:r>
            <a:r>
              <a:rPr lang="en-US" sz="1200" dirty="0" smtClean="0">
                <a:latin typeface="Times New Roman" pitchFamily="18" charset="0"/>
                <a:cs typeface="Times New Roman" pitchFamily="18" charset="0"/>
              </a:rPr>
              <a:t> = 0; count = 0;    /* buffer initially empty */</a:t>
            </a:r>
          </a:p>
          <a:p>
            <a:pPr algn="l" rtl="0">
              <a:buFontTx/>
              <a:buNone/>
            </a:pPr>
            <a:r>
              <a:rPr lang="en-US" sz="1200" dirty="0" smtClean="0">
                <a:latin typeface="Times New Roman" pitchFamily="18" charset="0"/>
                <a:cs typeface="Times New Roman" pitchFamily="18" charset="0"/>
              </a:rPr>
              <a:t>}</a:t>
            </a:r>
          </a:p>
        </p:txBody>
      </p:sp>
      <p:sp>
        <p:nvSpPr>
          <p:cNvPr id="6" name="Rectangle 3"/>
          <p:cNvSpPr txBox="1">
            <a:spLocks noChangeArrowheads="1"/>
          </p:cNvSpPr>
          <p:nvPr/>
        </p:nvSpPr>
        <p:spPr bwMode="auto">
          <a:xfrm>
            <a:off x="5638800" y="1982788"/>
            <a:ext cx="3048000" cy="4265612"/>
          </a:xfrm>
          <a:prstGeom prst="rect">
            <a:avLst/>
          </a:prstGeom>
          <a:solidFill>
            <a:schemeClr val="accent2"/>
          </a:solidFill>
          <a:ln w="9525">
            <a:noFill/>
            <a:miter lim="800000"/>
            <a:headEnd/>
            <a:tailEnd/>
          </a:ln>
        </p:spPr>
        <p:txBody>
          <a:bodyPr/>
          <a:lstStyle/>
          <a:p>
            <a:pPr>
              <a:defRPr/>
            </a:pPr>
            <a:r>
              <a:rPr lang="en-US" sz="1200" b="1" dirty="0">
                <a:latin typeface="Times New Roman" pitchFamily="18" charset="0"/>
                <a:cs typeface="Times New Roman" pitchFamily="18" charset="0"/>
              </a:rPr>
              <a:t>void producer</a:t>
            </a:r>
            <a:r>
              <a:rPr lang="en-US" sz="1200" b="1" dirty="0" smtClean="0">
                <a:latin typeface="Times New Roman" pitchFamily="18" charset="0"/>
                <a:cs typeface="Times New Roman" pitchFamily="18" charset="0"/>
              </a:rPr>
              <a:t>( )</a:t>
            </a:r>
            <a:endParaRPr lang="en-US" sz="1200" b="1" dirty="0">
              <a:latin typeface="Times New Roman" pitchFamily="18" charset="0"/>
              <a:cs typeface="Times New Roman" pitchFamily="18" charset="0"/>
            </a:endParaRPr>
          </a:p>
          <a:p>
            <a:pPr>
              <a:defRPr/>
            </a:pPr>
            <a:r>
              <a:rPr lang="en-US" sz="1200" dirty="0">
                <a:latin typeface="Times New Roman" pitchFamily="18" charset="0"/>
                <a:cs typeface="Times New Roman" pitchFamily="18" charset="0"/>
              </a:rPr>
              <a:t>{</a:t>
            </a:r>
          </a:p>
          <a:p>
            <a:pPr>
              <a:defRPr/>
            </a:pPr>
            <a:r>
              <a:rPr lang="en-US" sz="1200" b="1" dirty="0">
                <a:latin typeface="Times New Roman" pitchFamily="18" charset="0"/>
                <a:cs typeface="Times New Roman" pitchFamily="18" charset="0"/>
              </a:rPr>
              <a:t>   char x;</a:t>
            </a:r>
          </a:p>
          <a:p>
            <a:pPr>
              <a:defRPr/>
            </a:pPr>
            <a:r>
              <a:rPr lang="en-US" sz="1200" b="1" dirty="0">
                <a:latin typeface="Times New Roman" pitchFamily="18" charset="0"/>
                <a:cs typeface="Times New Roman" pitchFamily="18" charset="0"/>
              </a:rPr>
              <a:t>   while (true) {</a:t>
            </a:r>
          </a:p>
          <a:p>
            <a:pPr>
              <a:defRPr/>
            </a:pPr>
            <a:r>
              <a:rPr lang="en-US" sz="1200" dirty="0">
                <a:latin typeface="Times New Roman" pitchFamily="18" charset="0"/>
                <a:cs typeface="Times New Roman" pitchFamily="18" charset="0"/>
              </a:rPr>
              <a:t>                          produce(x);</a:t>
            </a:r>
          </a:p>
          <a:p>
            <a:pPr>
              <a:defRPr/>
            </a:pPr>
            <a:r>
              <a:rPr lang="en-US" sz="1200" dirty="0">
                <a:latin typeface="Times New Roman" pitchFamily="18" charset="0"/>
                <a:cs typeface="Times New Roman" pitchFamily="18" charset="0"/>
              </a:rPr>
              <a:t>                          append(x);</a:t>
            </a:r>
          </a:p>
          <a:p>
            <a:pPr>
              <a:defRPr/>
            </a:pPr>
            <a:r>
              <a:rPr lang="en-US" sz="1200" dirty="0">
                <a:latin typeface="Times New Roman" pitchFamily="18" charset="0"/>
                <a:cs typeface="Times New Roman" pitchFamily="18" charset="0"/>
              </a:rPr>
              <a:t>                         }</a:t>
            </a:r>
          </a:p>
          <a:p>
            <a:pPr>
              <a:defRPr/>
            </a:pPr>
            <a:r>
              <a:rPr lang="en-US" sz="1200" dirty="0">
                <a:latin typeface="Times New Roman" pitchFamily="18" charset="0"/>
                <a:cs typeface="Times New Roman" pitchFamily="18" charset="0"/>
              </a:rPr>
              <a:t>}</a:t>
            </a:r>
          </a:p>
          <a:p>
            <a:pPr>
              <a:defRPr/>
            </a:pPr>
            <a:r>
              <a:rPr lang="en-US" sz="1200" b="1" dirty="0">
                <a:latin typeface="Times New Roman" pitchFamily="18" charset="0"/>
                <a:cs typeface="Times New Roman" pitchFamily="18" charset="0"/>
              </a:rPr>
              <a:t>void consumer()</a:t>
            </a:r>
          </a:p>
          <a:p>
            <a:pPr>
              <a:defRPr/>
            </a:pPr>
            <a:r>
              <a:rPr lang="en-US" sz="1200" dirty="0">
                <a:latin typeface="Times New Roman" pitchFamily="18" charset="0"/>
                <a:cs typeface="Times New Roman" pitchFamily="18" charset="0"/>
              </a:rPr>
              <a:t>{</a:t>
            </a:r>
          </a:p>
          <a:p>
            <a:pPr>
              <a:defRPr/>
            </a:pPr>
            <a:r>
              <a:rPr lang="en-US" sz="1200" b="1" dirty="0">
                <a:latin typeface="Times New Roman" pitchFamily="18" charset="0"/>
                <a:cs typeface="Times New Roman" pitchFamily="18" charset="0"/>
              </a:rPr>
              <a:t>   char x;</a:t>
            </a:r>
          </a:p>
          <a:p>
            <a:pPr>
              <a:defRPr/>
            </a:pPr>
            <a:r>
              <a:rPr lang="en-US" sz="1200" b="1" dirty="0">
                <a:latin typeface="Times New Roman" pitchFamily="18" charset="0"/>
                <a:cs typeface="Times New Roman" pitchFamily="18" charset="0"/>
              </a:rPr>
              <a:t>   while (true) {</a:t>
            </a:r>
          </a:p>
          <a:p>
            <a:pPr>
              <a:defRPr/>
            </a:pPr>
            <a:r>
              <a:rPr lang="en-US" sz="1200" dirty="0">
                <a:latin typeface="Times New Roman" pitchFamily="18" charset="0"/>
                <a:cs typeface="Times New Roman" pitchFamily="18" charset="0"/>
              </a:rPr>
              <a:t>                          take(x);</a:t>
            </a:r>
          </a:p>
          <a:p>
            <a:pPr>
              <a:defRPr/>
            </a:pPr>
            <a:r>
              <a:rPr lang="en-US" sz="1200" dirty="0">
                <a:latin typeface="Times New Roman" pitchFamily="18" charset="0"/>
                <a:cs typeface="Times New Roman" pitchFamily="18" charset="0"/>
              </a:rPr>
              <a:t>                          consume(x);</a:t>
            </a:r>
          </a:p>
          <a:p>
            <a:pPr>
              <a:defRPr/>
            </a:pPr>
            <a:r>
              <a:rPr lang="en-US" sz="1200" dirty="0">
                <a:latin typeface="Times New Roman" pitchFamily="18" charset="0"/>
                <a:cs typeface="Times New Roman" pitchFamily="18" charset="0"/>
              </a:rPr>
              <a:t>                          }</a:t>
            </a:r>
          </a:p>
          <a:p>
            <a:pPr>
              <a:defRPr/>
            </a:pPr>
            <a:r>
              <a:rPr lang="en-US" sz="1200" dirty="0">
                <a:latin typeface="Times New Roman" pitchFamily="18" charset="0"/>
                <a:cs typeface="Times New Roman" pitchFamily="18" charset="0"/>
              </a:rPr>
              <a:t> }</a:t>
            </a:r>
          </a:p>
          <a:p>
            <a:pPr>
              <a:defRPr/>
            </a:pPr>
            <a:r>
              <a:rPr lang="en-US" sz="1200" b="1" dirty="0">
                <a:latin typeface="Times New Roman" pitchFamily="18" charset="0"/>
                <a:cs typeface="Times New Roman" pitchFamily="18" charset="0"/>
              </a:rPr>
              <a:t>void main()</a:t>
            </a:r>
          </a:p>
          <a:p>
            <a:pPr>
              <a:defRPr/>
            </a:pPr>
            <a:r>
              <a:rPr lang="en-US" sz="1200" dirty="0">
                <a:latin typeface="Times New Roman" pitchFamily="18" charset="0"/>
                <a:cs typeface="Times New Roman" pitchFamily="18" charset="0"/>
              </a:rPr>
              <a:t>{</a:t>
            </a:r>
          </a:p>
          <a:p>
            <a:pPr>
              <a:defRPr/>
            </a:pPr>
            <a:r>
              <a:rPr lang="en-US" sz="1200" b="1" dirty="0" err="1">
                <a:latin typeface="Times New Roman" pitchFamily="18" charset="0"/>
                <a:cs typeface="Times New Roman" pitchFamily="18" charset="0"/>
              </a:rPr>
              <a:t>parbegin</a:t>
            </a:r>
            <a:r>
              <a:rPr lang="en-US" sz="1200" b="1" dirty="0">
                <a:latin typeface="Times New Roman" pitchFamily="18" charset="0"/>
                <a:cs typeface="Times New Roman" pitchFamily="18" charset="0"/>
              </a:rPr>
              <a:t> (producer, consumer);</a:t>
            </a:r>
          </a:p>
          <a:p>
            <a:pPr>
              <a:defRPr/>
            </a:pPr>
            <a:r>
              <a:rPr lang="en-US" sz="1200" dirty="0">
                <a:latin typeface="Times New Roman" pitchFamily="18" charset="0"/>
                <a:cs typeface="Times New Roman" pitchFamily="18" charset="0"/>
              </a:rPr>
              <a:t>}</a:t>
            </a:r>
            <a:endParaRPr lang="en-US" sz="1200" kern="0" dirty="0">
              <a:latin typeface="Times New Roman" pitchFamily="18" charset="0"/>
              <a:cs typeface="Times New Roman" pitchFamily="18" charset="0"/>
            </a:endParaRPr>
          </a:p>
        </p:txBody>
      </p:sp>
      <p:cxnSp>
        <p:nvCxnSpPr>
          <p:cNvPr id="8" name="Straight Connector 7"/>
          <p:cNvCxnSpPr/>
          <p:nvPr/>
        </p:nvCxnSpPr>
        <p:spPr>
          <a:xfrm>
            <a:off x="5257799" y="1905002"/>
            <a:ext cx="1" cy="4310742"/>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585268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6564">
                                            <p:txEl>
                                              <p:pRg st="0" end="0"/>
                                            </p:txEl>
                                          </p:spTgt>
                                        </p:tgtEl>
                                        <p:attrNameLst>
                                          <p:attrName>style.visibility</p:attrName>
                                        </p:attrNameLst>
                                      </p:cBhvr>
                                      <p:to>
                                        <p:strVal val="visible"/>
                                      </p:to>
                                    </p:set>
                                    <p:animEffect transition="in" filter="randombar(horizontal)">
                                      <p:cBhvr>
                                        <p:cTn id="7" dur="500"/>
                                        <p:tgtEl>
                                          <p:spTgt spid="665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6564">
                                            <p:txEl>
                                              <p:pRg st="1" end="1"/>
                                            </p:txEl>
                                          </p:spTgt>
                                        </p:tgtEl>
                                        <p:attrNameLst>
                                          <p:attrName>style.visibility</p:attrName>
                                        </p:attrNameLst>
                                      </p:cBhvr>
                                      <p:to>
                                        <p:strVal val="visible"/>
                                      </p:to>
                                    </p:set>
                                    <p:animEffect transition="in" filter="randombar(horizontal)">
                                      <p:cBhvr>
                                        <p:cTn id="12" dur="500"/>
                                        <p:tgtEl>
                                          <p:spTgt spid="6656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6564">
                                            <p:txEl>
                                              <p:pRg st="2" end="2"/>
                                            </p:txEl>
                                          </p:spTgt>
                                        </p:tgtEl>
                                        <p:attrNameLst>
                                          <p:attrName>style.visibility</p:attrName>
                                        </p:attrNameLst>
                                      </p:cBhvr>
                                      <p:to>
                                        <p:strVal val="visible"/>
                                      </p:to>
                                    </p:set>
                                    <p:animEffect transition="in" filter="randombar(horizontal)">
                                      <p:cBhvr>
                                        <p:cTn id="17" dur="500"/>
                                        <p:tgtEl>
                                          <p:spTgt spid="6656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66564">
                                            <p:txEl>
                                              <p:pRg st="3" end="3"/>
                                            </p:txEl>
                                          </p:spTgt>
                                        </p:tgtEl>
                                        <p:attrNameLst>
                                          <p:attrName>style.visibility</p:attrName>
                                        </p:attrNameLst>
                                      </p:cBhvr>
                                      <p:to>
                                        <p:strVal val="visible"/>
                                      </p:to>
                                    </p:set>
                                    <p:animEffect transition="in" filter="randombar(horizontal)">
                                      <p:cBhvr>
                                        <p:cTn id="22" dur="500"/>
                                        <p:tgtEl>
                                          <p:spTgt spid="6656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66564">
                                            <p:txEl>
                                              <p:pRg st="4" end="4"/>
                                            </p:txEl>
                                          </p:spTgt>
                                        </p:tgtEl>
                                        <p:attrNameLst>
                                          <p:attrName>style.visibility</p:attrName>
                                        </p:attrNameLst>
                                      </p:cBhvr>
                                      <p:to>
                                        <p:strVal val="visible"/>
                                      </p:to>
                                    </p:set>
                                    <p:animEffect transition="in" filter="randombar(horizontal)">
                                      <p:cBhvr>
                                        <p:cTn id="27" dur="500"/>
                                        <p:tgtEl>
                                          <p:spTgt spid="6656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66564">
                                            <p:txEl>
                                              <p:pRg st="5" end="5"/>
                                            </p:txEl>
                                          </p:spTgt>
                                        </p:tgtEl>
                                        <p:attrNameLst>
                                          <p:attrName>style.visibility</p:attrName>
                                        </p:attrNameLst>
                                      </p:cBhvr>
                                      <p:to>
                                        <p:strVal val="visible"/>
                                      </p:to>
                                    </p:set>
                                    <p:animEffect transition="in" filter="randombar(horizontal)">
                                      <p:cBhvr>
                                        <p:cTn id="32" dur="500"/>
                                        <p:tgtEl>
                                          <p:spTgt spid="6656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66564">
                                            <p:txEl>
                                              <p:pRg st="6" end="6"/>
                                            </p:txEl>
                                          </p:spTgt>
                                        </p:tgtEl>
                                        <p:attrNameLst>
                                          <p:attrName>style.visibility</p:attrName>
                                        </p:attrNameLst>
                                      </p:cBhvr>
                                      <p:to>
                                        <p:strVal val="visible"/>
                                      </p:to>
                                    </p:set>
                                    <p:anim calcmode="lin" valueType="num">
                                      <p:cBhvr>
                                        <p:cTn id="37" dur="500" fill="hold"/>
                                        <p:tgtEl>
                                          <p:spTgt spid="66564">
                                            <p:txEl>
                                              <p:pRg st="6" end="6"/>
                                            </p:txEl>
                                          </p:spTgt>
                                        </p:tgtEl>
                                        <p:attrNameLst>
                                          <p:attrName>ppt_w</p:attrName>
                                        </p:attrNameLst>
                                      </p:cBhvr>
                                      <p:tavLst>
                                        <p:tav tm="0">
                                          <p:val>
                                            <p:fltVal val="0"/>
                                          </p:val>
                                        </p:tav>
                                        <p:tav tm="100000">
                                          <p:val>
                                            <p:strVal val="#ppt_w"/>
                                          </p:val>
                                        </p:tav>
                                      </p:tavLst>
                                    </p:anim>
                                    <p:anim calcmode="lin" valueType="num">
                                      <p:cBhvr>
                                        <p:cTn id="38" dur="500" fill="hold"/>
                                        <p:tgtEl>
                                          <p:spTgt spid="66564">
                                            <p:txEl>
                                              <p:pRg st="6" end="6"/>
                                            </p:txEl>
                                          </p:spTgt>
                                        </p:tgtEl>
                                        <p:attrNameLst>
                                          <p:attrName>ppt_h</p:attrName>
                                        </p:attrNameLst>
                                      </p:cBhvr>
                                      <p:tavLst>
                                        <p:tav tm="0">
                                          <p:val>
                                            <p:fltVal val="0"/>
                                          </p:val>
                                        </p:tav>
                                        <p:tav tm="100000">
                                          <p:val>
                                            <p:strVal val="#ppt_h"/>
                                          </p:val>
                                        </p:tav>
                                      </p:tavLst>
                                    </p:anim>
                                    <p:animEffect transition="in" filter="fade">
                                      <p:cBhvr>
                                        <p:cTn id="39" dur="500"/>
                                        <p:tgtEl>
                                          <p:spTgt spid="66564">
                                            <p:txEl>
                                              <p:pRg st="6" end="6"/>
                                            </p:txEl>
                                          </p:spTgt>
                                        </p:tgtEl>
                                      </p:cBhvr>
                                    </p:animEffect>
                                  </p:childTnLst>
                                </p:cTn>
                              </p:par>
                              <p:par>
                                <p:cTn id="40" presetID="53" presetClass="entr" presetSubtype="16" fill="hold" nodeType="withEffect">
                                  <p:stCondLst>
                                    <p:cond delay="0"/>
                                  </p:stCondLst>
                                  <p:childTnLst>
                                    <p:set>
                                      <p:cBhvr>
                                        <p:cTn id="41" dur="1" fill="hold">
                                          <p:stCondLst>
                                            <p:cond delay="0"/>
                                          </p:stCondLst>
                                        </p:cTn>
                                        <p:tgtEl>
                                          <p:spTgt spid="66564">
                                            <p:txEl>
                                              <p:pRg st="7" end="7"/>
                                            </p:txEl>
                                          </p:spTgt>
                                        </p:tgtEl>
                                        <p:attrNameLst>
                                          <p:attrName>style.visibility</p:attrName>
                                        </p:attrNameLst>
                                      </p:cBhvr>
                                      <p:to>
                                        <p:strVal val="visible"/>
                                      </p:to>
                                    </p:set>
                                    <p:anim calcmode="lin" valueType="num">
                                      <p:cBhvr>
                                        <p:cTn id="42" dur="500" fill="hold"/>
                                        <p:tgtEl>
                                          <p:spTgt spid="66564">
                                            <p:txEl>
                                              <p:pRg st="7" end="7"/>
                                            </p:txEl>
                                          </p:spTgt>
                                        </p:tgtEl>
                                        <p:attrNameLst>
                                          <p:attrName>ppt_w</p:attrName>
                                        </p:attrNameLst>
                                      </p:cBhvr>
                                      <p:tavLst>
                                        <p:tav tm="0">
                                          <p:val>
                                            <p:fltVal val="0"/>
                                          </p:val>
                                        </p:tav>
                                        <p:tav tm="100000">
                                          <p:val>
                                            <p:strVal val="#ppt_w"/>
                                          </p:val>
                                        </p:tav>
                                      </p:tavLst>
                                    </p:anim>
                                    <p:anim calcmode="lin" valueType="num">
                                      <p:cBhvr>
                                        <p:cTn id="43" dur="500" fill="hold"/>
                                        <p:tgtEl>
                                          <p:spTgt spid="66564">
                                            <p:txEl>
                                              <p:pRg st="7" end="7"/>
                                            </p:txEl>
                                          </p:spTgt>
                                        </p:tgtEl>
                                        <p:attrNameLst>
                                          <p:attrName>ppt_h</p:attrName>
                                        </p:attrNameLst>
                                      </p:cBhvr>
                                      <p:tavLst>
                                        <p:tav tm="0">
                                          <p:val>
                                            <p:fltVal val="0"/>
                                          </p:val>
                                        </p:tav>
                                        <p:tav tm="100000">
                                          <p:val>
                                            <p:strVal val="#ppt_h"/>
                                          </p:val>
                                        </p:tav>
                                      </p:tavLst>
                                    </p:anim>
                                    <p:animEffect transition="in" filter="fade">
                                      <p:cBhvr>
                                        <p:cTn id="44" dur="500"/>
                                        <p:tgtEl>
                                          <p:spTgt spid="66564">
                                            <p:txEl>
                                              <p:pRg st="7" end="7"/>
                                            </p:txEl>
                                          </p:spTgt>
                                        </p:tgtEl>
                                      </p:cBhvr>
                                    </p:animEffect>
                                  </p:childTnLst>
                                </p:cTn>
                              </p:par>
                              <p:par>
                                <p:cTn id="45" presetID="53" presetClass="entr" presetSubtype="16" fill="hold" nodeType="withEffect">
                                  <p:stCondLst>
                                    <p:cond delay="0"/>
                                  </p:stCondLst>
                                  <p:childTnLst>
                                    <p:set>
                                      <p:cBhvr>
                                        <p:cTn id="46" dur="1" fill="hold">
                                          <p:stCondLst>
                                            <p:cond delay="0"/>
                                          </p:stCondLst>
                                        </p:cTn>
                                        <p:tgtEl>
                                          <p:spTgt spid="66564">
                                            <p:txEl>
                                              <p:pRg st="8" end="8"/>
                                            </p:txEl>
                                          </p:spTgt>
                                        </p:tgtEl>
                                        <p:attrNameLst>
                                          <p:attrName>style.visibility</p:attrName>
                                        </p:attrNameLst>
                                      </p:cBhvr>
                                      <p:to>
                                        <p:strVal val="visible"/>
                                      </p:to>
                                    </p:set>
                                    <p:anim calcmode="lin" valueType="num">
                                      <p:cBhvr>
                                        <p:cTn id="47" dur="500" fill="hold"/>
                                        <p:tgtEl>
                                          <p:spTgt spid="66564">
                                            <p:txEl>
                                              <p:pRg st="8" end="8"/>
                                            </p:txEl>
                                          </p:spTgt>
                                        </p:tgtEl>
                                        <p:attrNameLst>
                                          <p:attrName>ppt_w</p:attrName>
                                        </p:attrNameLst>
                                      </p:cBhvr>
                                      <p:tavLst>
                                        <p:tav tm="0">
                                          <p:val>
                                            <p:fltVal val="0"/>
                                          </p:val>
                                        </p:tav>
                                        <p:tav tm="100000">
                                          <p:val>
                                            <p:strVal val="#ppt_w"/>
                                          </p:val>
                                        </p:tav>
                                      </p:tavLst>
                                    </p:anim>
                                    <p:anim calcmode="lin" valueType="num">
                                      <p:cBhvr>
                                        <p:cTn id="48" dur="500" fill="hold"/>
                                        <p:tgtEl>
                                          <p:spTgt spid="66564">
                                            <p:txEl>
                                              <p:pRg st="8" end="8"/>
                                            </p:txEl>
                                          </p:spTgt>
                                        </p:tgtEl>
                                        <p:attrNameLst>
                                          <p:attrName>ppt_h</p:attrName>
                                        </p:attrNameLst>
                                      </p:cBhvr>
                                      <p:tavLst>
                                        <p:tav tm="0">
                                          <p:val>
                                            <p:fltVal val="0"/>
                                          </p:val>
                                        </p:tav>
                                        <p:tav tm="100000">
                                          <p:val>
                                            <p:strVal val="#ppt_h"/>
                                          </p:val>
                                        </p:tav>
                                      </p:tavLst>
                                    </p:anim>
                                    <p:animEffect transition="in" filter="fade">
                                      <p:cBhvr>
                                        <p:cTn id="49" dur="500"/>
                                        <p:tgtEl>
                                          <p:spTgt spid="66564">
                                            <p:txEl>
                                              <p:pRg st="8" end="8"/>
                                            </p:txEl>
                                          </p:spTgt>
                                        </p:tgtEl>
                                      </p:cBhvr>
                                    </p:animEffect>
                                  </p:childTnLst>
                                </p:cTn>
                              </p:par>
                              <p:par>
                                <p:cTn id="50" presetID="53" presetClass="entr" presetSubtype="16" fill="hold" nodeType="withEffect">
                                  <p:stCondLst>
                                    <p:cond delay="0"/>
                                  </p:stCondLst>
                                  <p:childTnLst>
                                    <p:set>
                                      <p:cBhvr>
                                        <p:cTn id="51" dur="1" fill="hold">
                                          <p:stCondLst>
                                            <p:cond delay="0"/>
                                          </p:stCondLst>
                                        </p:cTn>
                                        <p:tgtEl>
                                          <p:spTgt spid="66564">
                                            <p:txEl>
                                              <p:pRg st="9" end="9"/>
                                            </p:txEl>
                                          </p:spTgt>
                                        </p:tgtEl>
                                        <p:attrNameLst>
                                          <p:attrName>style.visibility</p:attrName>
                                        </p:attrNameLst>
                                      </p:cBhvr>
                                      <p:to>
                                        <p:strVal val="visible"/>
                                      </p:to>
                                    </p:set>
                                    <p:anim calcmode="lin" valueType="num">
                                      <p:cBhvr>
                                        <p:cTn id="52" dur="500" fill="hold"/>
                                        <p:tgtEl>
                                          <p:spTgt spid="66564">
                                            <p:txEl>
                                              <p:pRg st="9" end="9"/>
                                            </p:txEl>
                                          </p:spTgt>
                                        </p:tgtEl>
                                        <p:attrNameLst>
                                          <p:attrName>ppt_w</p:attrName>
                                        </p:attrNameLst>
                                      </p:cBhvr>
                                      <p:tavLst>
                                        <p:tav tm="0">
                                          <p:val>
                                            <p:fltVal val="0"/>
                                          </p:val>
                                        </p:tav>
                                        <p:tav tm="100000">
                                          <p:val>
                                            <p:strVal val="#ppt_w"/>
                                          </p:val>
                                        </p:tav>
                                      </p:tavLst>
                                    </p:anim>
                                    <p:anim calcmode="lin" valueType="num">
                                      <p:cBhvr>
                                        <p:cTn id="53" dur="500" fill="hold"/>
                                        <p:tgtEl>
                                          <p:spTgt spid="66564">
                                            <p:txEl>
                                              <p:pRg st="9" end="9"/>
                                            </p:txEl>
                                          </p:spTgt>
                                        </p:tgtEl>
                                        <p:attrNameLst>
                                          <p:attrName>ppt_h</p:attrName>
                                        </p:attrNameLst>
                                      </p:cBhvr>
                                      <p:tavLst>
                                        <p:tav tm="0">
                                          <p:val>
                                            <p:fltVal val="0"/>
                                          </p:val>
                                        </p:tav>
                                        <p:tav tm="100000">
                                          <p:val>
                                            <p:strVal val="#ppt_h"/>
                                          </p:val>
                                        </p:tav>
                                      </p:tavLst>
                                    </p:anim>
                                    <p:animEffect transition="in" filter="fade">
                                      <p:cBhvr>
                                        <p:cTn id="54" dur="500"/>
                                        <p:tgtEl>
                                          <p:spTgt spid="66564">
                                            <p:txEl>
                                              <p:pRg st="9" end="9"/>
                                            </p:txEl>
                                          </p:spTgt>
                                        </p:tgtEl>
                                      </p:cBhvr>
                                    </p:animEffect>
                                  </p:childTnLst>
                                </p:cTn>
                              </p:par>
                              <p:par>
                                <p:cTn id="55" presetID="53" presetClass="entr" presetSubtype="16" fill="hold" nodeType="withEffect">
                                  <p:stCondLst>
                                    <p:cond delay="0"/>
                                  </p:stCondLst>
                                  <p:childTnLst>
                                    <p:set>
                                      <p:cBhvr>
                                        <p:cTn id="56" dur="1" fill="hold">
                                          <p:stCondLst>
                                            <p:cond delay="0"/>
                                          </p:stCondLst>
                                        </p:cTn>
                                        <p:tgtEl>
                                          <p:spTgt spid="66564">
                                            <p:txEl>
                                              <p:pRg st="10" end="10"/>
                                            </p:txEl>
                                          </p:spTgt>
                                        </p:tgtEl>
                                        <p:attrNameLst>
                                          <p:attrName>style.visibility</p:attrName>
                                        </p:attrNameLst>
                                      </p:cBhvr>
                                      <p:to>
                                        <p:strVal val="visible"/>
                                      </p:to>
                                    </p:set>
                                    <p:anim calcmode="lin" valueType="num">
                                      <p:cBhvr>
                                        <p:cTn id="57" dur="500" fill="hold"/>
                                        <p:tgtEl>
                                          <p:spTgt spid="66564">
                                            <p:txEl>
                                              <p:pRg st="10" end="10"/>
                                            </p:txEl>
                                          </p:spTgt>
                                        </p:tgtEl>
                                        <p:attrNameLst>
                                          <p:attrName>ppt_w</p:attrName>
                                        </p:attrNameLst>
                                      </p:cBhvr>
                                      <p:tavLst>
                                        <p:tav tm="0">
                                          <p:val>
                                            <p:fltVal val="0"/>
                                          </p:val>
                                        </p:tav>
                                        <p:tav tm="100000">
                                          <p:val>
                                            <p:strVal val="#ppt_w"/>
                                          </p:val>
                                        </p:tav>
                                      </p:tavLst>
                                    </p:anim>
                                    <p:anim calcmode="lin" valueType="num">
                                      <p:cBhvr>
                                        <p:cTn id="58" dur="500" fill="hold"/>
                                        <p:tgtEl>
                                          <p:spTgt spid="66564">
                                            <p:txEl>
                                              <p:pRg st="10" end="10"/>
                                            </p:txEl>
                                          </p:spTgt>
                                        </p:tgtEl>
                                        <p:attrNameLst>
                                          <p:attrName>ppt_h</p:attrName>
                                        </p:attrNameLst>
                                      </p:cBhvr>
                                      <p:tavLst>
                                        <p:tav tm="0">
                                          <p:val>
                                            <p:fltVal val="0"/>
                                          </p:val>
                                        </p:tav>
                                        <p:tav tm="100000">
                                          <p:val>
                                            <p:strVal val="#ppt_h"/>
                                          </p:val>
                                        </p:tav>
                                      </p:tavLst>
                                    </p:anim>
                                    <p:animEffect transition="in" filter="fade">
                                      <p:cBhvr>
                                        <p:cTn id="59" dur="500"/>
                                        <p:tgtEl>
                                          <p:spTgt spid="66564">
                                            <p:txEl>
                                              <p:pRg st="10" end="10"/>
                                            </p:txEl>
                                          </p:spTgt>
                                        </p:tgtEl>
                                      </p:cBhvr>
                                    </p:animEffect>
                                  </p:childTnLst>
                                </p:cTn>
                              </p:par>
                              <p:par>
                                <p:cTn id="60" presetID="53" presetClass="entr" presetSubtype="16" fill="hold" nodeType="withEffect">
                                  <p:stCondLst>
                                    <p:cond delay="0"/>
                                  </p:stCondLst>
                                  <p:childTnLst>
                                    <p:set>
                                      <p:cBhvr>
                                        <p:cTn id="61" dur="1" fill="hold">
                                          <p:stCondLst>
                                            <p:cond delay="0"/>
                                          </p:stCondLst>
                                        </p:cTn>
                                        <p:tgtEl>
                                          <p:spTgt spid="66564">
                                            <p:txEl>
                                              <p:pRg st="11" end="11"/>
                                            </p:txEl>
                                          </p:spTgt>
                                        </p:tgtEl>
                                        <p:attrNameLst>
                                          <p:attrName>style.visibility</p:attrName>
                                        </p:attrNameLst>
                                      </p:cBhvr>
                                      <p:to>
                                        <p:strVal val="visible"/>
                                      </p:to>
                                    </p:set>
                                    <p:anim calcmode="lin" valueType="num">
                                      <p:cBhvr>
                                        <p:cTn id="62" dur="500" fill="hold"/>
                                        <p:tgtEl>
                                          <p:spTgt spid="66564">
                                            <p:txEl>
                                              <p:pRg st="11" end="11"/>
                                            </p:txEl>
                                          </p:spTgt>
                                        </p:tgtEl>
                                        <p:attrNameLst>
                                          <p:attrName>ppt_w</p:attrName>
                                        </p:attrNameLst>
                                      </p:cBhvr>
                                      <p:tavLst>
                                        <p:tav tm="0">
                                          <p:val>
                                            <p:fltVal val="0"/>
                                          </p:val>
                                        </p:tav>
                                        <p:tav tm="100000">
                                          <p:val>
                                            <p:strVal val="#ppt_w"/>
                                          </p:val>
                                        </p:tav>
                                      </p:tavLst>
                                    </p:anim>
                                    <p:anim calcmode="lin" valueType="num">
                                      <p:cBhvr>
                                        <p:cTn id="63" dur="500" fill="hold"/>
                                        <p:tgtEl>
                                          <p:spTgt spid="66564">
                                            <p:txEl>
                                              <p:pRg st="11" end="11"/>
                                            </p:txEl>
                                          </p:spTgt>
                                        </p:tgtEl>
                                        <p:attrNameLst>
                                          <p:attrName>ppt_h</p:attrName>
                                        </p:attrNameLst>
                                      </p:cBhvr>
                                      <p:tavLst>
                                        <p:tav tm="0">
                                          <p:val>
                                            <p:fltVal val="0"/>
                                          </p:val>
                                        </p:tav>
                                        <p:tav tm="100000">
                                          <p:val>
                                            <p:strVal val="#ppt_h"/>
                                          </p:val>
                                        </p:tav>
                                      </p:tavLst>
                                    </p:anim>
                                    <p:animEffect transition="in" filter="fade">
                                      <p:cBhvr>
                                        <p:cTn id="64" dur="500"/>
                                        <p:tgtEl>
                                          <p:spTgt spid="66564">
                                            <p:txEl>
                                              <p:pRg st="11" end="11"/>
                                            </p:txEl>
                                          </p:spTgt>
                                        </p:tgtEl>
                                      </p:cBhvr>
                                    </p:animEffect>
                                  </p:childTnLst>
                                </p:cTn>
                              </p:par>
                              <p:par>
                                <p:cTn id="65" presetID="53" presetClass="entr" presetSubtype="16" fill="hold" nodeType="withEffect">
                                  <p:stCondLst>
                                    <p:cond delay="0"/>
                                  </p:stCondLst>
                                  <p:childTnLst>
                                    <p:set>
                                      <p:cBhvr>
                                        <p:cTn id="66" dur="1" fill="hold">
                                          <p:stCondLst>
                                            <p:cond delay="0"/>
                                          </p:stCondLst>
                                        </p:cTn>
                                        <p:tgtEl>
                                          <p:spTgt spid="66564">
                                            <p:txEl>
                                              <p:pRg st="12" end="12"/>
                                            </p:txEl>
                                          </p:spTgt>
                                        </p:tgtEl>
                                        <p:attrNameLst>
                                          <p:attrName>style.visibility</p:attrName>
                                        </p:attrNameLst>
                                      </p:cBhvr>
                                      <p:to>
                                        <p:strVal val="visible"/>
                                      </p:to>
                                    </p:set>
                                    <p:anim calcmode="lin" valueType="num">
                                      <p:cBhvr>
                                        <p:cTn id="67" dur="500" fill="hold"/>
                                        <p:tgtEl>
                                          <p:spTgt spid="66564">
                                            <p:txEl>
                                              <p:pRg st="12" end="12"/>
                                            </p:txEl>
                                          </p:spTgt>
                                        </p:tgtEl>
                                        <p:attrNameLst>
                                          <p:attrName>ppt_w</p:attrName>
                                        </p:attrNameLst>
                                      </p:cBhvr>
                                      <p:tavLst>
                                        <p:tav tm="0">
                                          <p:val>
                                            <p:fltVal val="0"/>
                                          </p:val>
                                        </p:tav>
                                        <p:tav tm="100000">
                                          <p:val>
                                            <p:strVal val="#ppt_w"/>
                                          </p:val>
                                        </p:tav>
                                      </p:tavLst>
                                    </p:anim>
                                    <p:anim calcmode="lin" valueType="num">
                                      <p:cBhvr>
                                        <p:cTn id="68" dur="500" fill="hold"/>
                                        <p:tgtEl>
                                          <p:spTgt spid="66564">
                                            <p:txEl>
                                              <p:pRg st="12" end="12"/>
                                            </p:txEl>
                                          </p:spTgt>
                                        </p:tgtEl>
                                        <p:attrNameLst>
                                          <p:attrName>ppt_h</p:attrName>
                                        </p:attrNameLst>
                                      </p:cBhvr>
                                      <p:tavLst>
                                        <p:tav tm="0">
                                          <p:val>
                                            <p:fltVal val="0"/>
                                          </p:val>
                                        </p:tav>
                                        <p:tav tm="100000">
                                          <p:val>
                                            <p:strVal val="#ppt_h"/>
                                          </p:val>
                                        </p:tav>
                                      </p:tavLst>
                                    </p:anim>
                                    <p:animEffect transition="in" filter="fade">
                                      <p:cBhvr>
                                        <p:cTn id="69" dur="500"/>
                                        <p:tgtEl>
                                          <p:spTgt spid="66564">
                                            <p:txEl>
                                              <p:pRg st="12" end="12"/>
                                            </p:txEl>
                                          </p:spTgt>
                                        </p:tgtEl>
                                      </p:cBhvr>
                                    </p:animEffect>
                                  </p:childTnLst>
                                </p:cTn>
                              </p:par>
                              <p:par>
                                <p:cTn id="70" presetID="53" presetClass="entr" presetSubtype="16" fill="hold" nodeType="withEffect">
                                  <p:stCondLst>
                                    <p:cond delay="0"/>
                                  </p:stCondLst>
                                  <p:childTnLst>
                                    <p:set>
                                      <p:cBhvr>
                                        <p:cTn id="71" dur="1" fill="hold">
                                          <p:stCondLst>
                                            <p:cond delay="0"/>
                                          </p:stCondLst>
                                        </p:cTn>
                                        <p:tgtEl>
                                          <p:spTgt spid="66564">
                                            <p:txEl>
                                              <p:pRg st="13" end="13"/>
                                            </p:txEl>
                                          </p:spTgt>
                                        </p:tgtEl>
                                        <p:attrNameLst>
                                          <p:attrName>style.visibility</p:attrName>
                                        </p:attrNameLst>
                                      </p:cBhvr>
                                      <p:to>
                                        <p:strVal val="visible"/>
                                      </p:to>
                                    </p:set>
                                    <p:anim calcmode="lin" valueType="num">
                                      <p:cBhvr>
                                        <p:cTn id="72" dur="500" fill="hold"/>
                                        <p:tgtEl>
                                          <p:spTgt spid="66564">
                                            <p:txEl>
                                              <p:pRg st="13" end="13"/>
                                            </p:txEl>
                                          </p:spTgt>
                                        </p:tgtEl>
                                        <p:attrNameLst>
                                          <p:attrName>ppt_w</p:attrName>
                                        </p:attrNameLst>
                                      </p:cBhvr>
                                      <p:tavLst>
                                        <p:tav tm="0">
                                          <p:val>
                                            <p:fltVal val="0"/>
                                          </p:val>
                                        </p:tav>
                                        <p:tav tm="100000">
                                          <p:val>
                                            <p:strVal val="#ppt_w"/>
                                          </p:val>
                                        </p:tav>
                                      </p:tavLst>
                                    </p:anim>
                                    <p:anim calcmode="lin" valueType="num">
                                      <p:cBhvr>
                                        <p:cTn id="73" dur="500" fill="hold"/>
                                        <p:tgtEl>
                                          <p:spTgt spid="66564">
                                            <p:txEl>
                                              <p:pRg st="13" end="13"/>
                                            </p:txEl>
                                          </p:spTgt>
                                        </p:tgtEl>
                                        <p:attrNameLst>
                                          <p:attrName>ppt_h</p:attrName>
                                        </p:attrNameLst>
                                      </p:cBhvr>
                                      <p:tavLst>
                                        <p:tav tm="0">
                                          <p:val>
                                            <p:fltVal val="0"/>
                                          </p:val>
                                        </p:tav>
                                        <p:tav tm="100000">
                                          <p:val>
                                            <p:strVal val="#ppt_h"/>
                                          </p:val>
                                        </p:tav>
                                      </p:tavLst>
                                    </p:anim>
                                    <p:animEffect transition="in" filter="fade">
                                      <p:cBhvr>
                                        <p:cTn id="74" dur="500"/>
                                        <p:tgtEl>
                                          <p:spTgt spid="66564">
                                            <p:txEl>
                                              <p:pRg st="13" end="13"/>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4" presetClass="entr" presetSubtype="10" fill="hold" nodeType="clickEffect">
                                  <p:stCondLst>
                                    <p:cond delay="0"/>
                                  </p:stCondLst>
                                  <p:childTnLst>
                                    <p:set>
                                      <p:cBhvr>
                                        <p:cTn id="78" dur="1" fill="hold">
                                          <p:stCondLst>
                                            <p:cond delay="0"/>
                                          </p:stCondLst>
                                        </p:cTn>
                                        <p:tgtEl>
                                          <p:spTgt spid="66564">
                                            <p:txEl>
                                              <p:pRg st="14" end="14"/>
                                            </p:txEl>
                                          </p:spTgt>
                                        </p:tgtEl>
                                        <p:attrNameLst>
                                          <p:attrName>style.visibility</p:attrName>
                                        </p:attrNameLst>
                                      </p:cBhvr>
                                      <p:to>
                                        <p:strVal val="visible"/>
                                      </p:to>
                                    </p:set>
                                    <p:animEffect transition="in" filter="randombar(horizontal)">
                                      <p:cBhvr>
                                        <p:cTn id="79" dur="500"/>
                                        <p:tgtEl>
                                          <p:spTgt spid="66564">
                                            <p:txEl>
                                              <p:pRg st="14" end="14"/>
                                            </p:txEl>
                                          </p:spTgt>
                                        </p:tgtEl>
                                      </p:cBhvr>
                                    </p:animEffect>
                                  </p:childTnLst>
                                </p:cTn>
                              </p:par>
                              <p:par>
                                <p:cTn id="80" presetID="14" presetClass="entr" presetSubtype="10" fill="hold" nodeType="withEffect">
                                  <p:stCondLst>
                                    <p:cond delay="0"/>
                                  </p:stCondLst>
                                  <p:childTnLst>
                                    <p:set>
                                      <p:cBhvr>
                                        <p:cTn id="81" dur="1" fill="hold">
                                          <p:stCondLst>
                                            <p:cond delay="0"/>
                                          </p:stCondLst>
                                        </p:cTn>
                                        <p:tgtEl>
                                          <p:spTgt spid="66564">
                                            <p:txEl>
                                              <p:pRg st="15" end="15"/>
                                            </p:txEl>
                                          </p:spTgt>
                                        </p:tgtEl>
                                        <p:attrNameLst>
                                          <p:attrName>style.visibility</p:attrName>
                                        </p:attrNameLst>
                                      </p:cBhvr>
                                      <p:to>
                                        <p:strVal val="visible"/>
                                      </p:to>
                                    </p:set>
                                    <p:animEffect transition="in" filter="randombar(horizontal)">
                                      <p:cBhvr>
                                        <p:cTn id="82" dur="500"/>
                                        <p:tgtEl>
                                          <p:spTgt spid="66564">
                                            <p:txEl>
                                              <p:pRg st="15" end="15"/>
                                            </p:txEl>
                                          </p:spTgt>
                                        </p:tgtEl>
                                      </p:cBhvr>
                                    </p:animEffect>
                                  </p:childTnLst>
                                </p:cTn>
                              </p:par>
                              <p:par>
                                <p:cTn id="83" presetID="14" presetClass="entr" presetSubtype="10" fill="hold" nodeType="withEffect">
                                  <p:stCondLst>
                                    <p:cond delay="0"/>
                                  </p:stCondLst>
                                  <p:childTnLst>
                                    <p:set>
                                      <p:cBhvr>
                                        <p:cTn id="84" dur="1" fill="hold">
                                          <p:stCondLst>
                                            <p:cond delay="0"/>
                                          </p:stCondLst>
                                        </p:cTn>
                                        <p:tgtEl>
                                          <p:spTgt spid="66564">
                                            <p:txEl>
                                              <p:pRg st="16" end="16"/>
                                            </p:txEl>
                                          </p:spTgt>
                                        </p:tgtEl>
                                        <p:attrNameLst>
                                          <p:attrName>style.visibility</p:attrName>
                                        </p:attrNameLst>
                                      </p:cBhvr>
                                      <p:to>
                                        <p:strVal val="visible"/>
                                      </p:to>
                                    </p:set>
                                    <p:animEffect transition="in" filter="randombar(horizontal)">
                                      <p:cBhvr>
                                        <p:cTn id="85" dur="500"/>
                                        <p:tgtEl>
                                          <p:spTgt spid="66564">
                                            <p:txEl>
                                              <p:pRg st="16" end="16"/>
                                            </p:txEl>
                                          </p:spTgt>
                                        </p:tgtEl>
                                      </p:cBhvr>
                                    </p:animEffect>
                                  </p:childTnLst>
                                </p:cTn>
                              </p:par>
                              <p:par>
                                <p:cTn id="86" presetID="14" presetClass="entr" presetSubtype="10" fill="hold" nodeType="withEffect">
                                  <p:stCondLst>
                                    <p:cond delay="0"/>
                                  </p:stCondLst>
                                  <p:childTnLst>
                                    <p:set>
                                      <p:cBhvr>
                                        <p:cTn id="87" dur="1" fill="hold">
                                          <p:stCondLst>
                                            <p:cond delay="0"/>
                                          </p:stCondLst>
                                        </p:cTn>
                                        <p:tgtEl>
                                          <p:spTgt spid="66564">
                                            <p:txEl>
                                              <p:pRg st="17" end="17"/>
                                            </p:txEl>
                                          </p:spTgt>
                                        </p:tgtEl>
                                        <p:attrNameLst>
                                          <p:attrName>style.visibility</p:attrName>
                                        </p:attrNameLst>
                                      </p:cBhvr>
                                      <p:to>
                                        <p:strVal val="visible"/>
                                      </p:to>
                                    </p:set>
                                    <p:animEffect transition="in" filter="randombar(horizontal)">
                                      <p:cBhvr>
                                        <p:cTn id="88" dur="500"/>
                                        <p:tgtEl>
                                          <p:spTgt spid="66564">
                                            <p:txEl>
                                              <p:pRg st="17" end="17"/>
                                            </p:txEl>
                                          </p:spTgt>
                                        </p:tgtEl>
                                      </p:cBhvr>
                                    </p:animEffect>
                                  </p:childTnLst>
                                </p:cTn>
                              </p:par>
                              <p:par>
                                <p:cTn id="89" presetID="14" presetClass="entr" presetSubtype="10" fill="hold" nodeType="withEffect">
                                  <p:stCondLst>
                                    <p:cond delay="0"/>
                                  </p:stCondLst>
                                  <p:childTnLst>
                                    <p:set>
                                      <p:cBhvr>
                                        <p:cTn id="90" dur="1" fill="hold">
                                          <p:stCondLst>
                                            <p:cond delay="0"/>
                                          </p:stCondLst>
                                        </p:cTn>
                                        <p:tgtEl>
                                          <p:spTgt spid="66564">
                                            <p:txEl>
                                              <p:pRg st="18" end="18"/>
                                            </p:txEl>
                                          </p:spTgt>
                                        </p:tgtEl>
                                        <p:attrNameLst>
                                          <p:attrName>style.visibility</p:attrName>
                                        </p:attrNameLst>
                                      </p:cBhvr>
                                      <p:to>
                                        <p:strVal val="visible"/>
                                      </p:to>
                                    </p:set>
                                    <p:animEffect transition="in" filter="randombar(horizontal)">
                                      <p:cBhvr>
                                        <p:cTn id="91" dur="500"/>
                                        <p:tgtEl>
                                          <p:spTgt spid="66564">
                                            <p:txEl>
                                              <p:pRg st="18" end="18"/>
                                            </p:txEl>
                                          </p:spTgt>
                                        </p:tgtEl>
                                      </p:cBhvr>
                                    </p:animEffect>
                                  </p:childTnLst>
                                </p:cTn>
                              </p:par>
                              <p:par>
                                <p:cTn id="92" presetID="14" presetClass="entr" presetSubtype="10" fill="hold" nodeType="withEffect">
                                  <p:stCondLst>
                                    <p:cond delay="0"/>
                                  </p:stCondLst>
                                  <p:childTnLst>
                                    <p:set>
                                      <p:cBhvr>
                                        <p:cTn id="93" dur="1" fill="hold">
                                          <p:stCondLst>
                                            <p:cond delay="0"/>
                                          </p:stCondLst>
                                        </p:cTn>
                                        <p:tgtEl>
                                          <p:spTgt spid="66564">
                                            <p:txEl>
                                              <p:pRg st="19" end="19"/>
                                            </p:txEl>
                                          </p:spTgt>
                                        </p:tgtEl>
                                        <p:attrNameLst>
                                          <p:attrName>style.visibility</p:attrName>
                                        </p:attrNameLst>
                                      </p:cBhvr>
                                      <p:to>
                                        <p:strVal val="visible"/>
                                      </p:to>
                                    </p:set>
                                    <p:animEffect transition="in" filter="randombar(horizontal)">
                                      <p:cBhvr>
                                        <p:cTn id="94" dur="500"/>
                                        <p:tgtEl>
                                          <p:spTgt spid="66564">
                                            <p:txEl>
                                              <p:pRg st="19" end="19"/>
                                            </p:txEl>
                                          </p:spTgt>
                                        </p:tgtEl>
                                      </p:cBhvr>
                                    </p:animEffect>
                                  </p:childTnLst>
                                </p:cTn>
                              </p:par>
                              <p:par>
                                <p:cTn id="95" presetID="14" presetClass="entr" presetSubtype="10" fill="hold" nodeType="withEffect">
                                  <p:stCondLst>
                                    <p:cond delay="0"/>
                                  </p:stCondLst>
                                  <p:childTnLst>
                                    <p:set>
                                      <p:cBhvr>
                                        <p:cTn id="96" dur="1" fill="hold">
                                          <p:stCondLst>
                                            <p:cond delay="0"/>
                                          </p:stCondLst>
                                        </p:cTn>
                                        <p:tgtEl>
                                          <p:spTgt spid="66564">
                                            <p:txEl>
                                              <p:pRg st="20" end="20"/>
                                            </p:txEl>
                                          </p:spTgt>
                                        </p:tgtEl>
                                        <p:attrNameLst>
                                          <p:attrName>style.visibility</p:attrName>
                                        </p:attrNameLst>
                                      </p:cBhvr>
                                      <p:to>
                                        <p:strVal val="visible"/>
                                      </p:to>
                                    </p:set>
                                    <p:animEffect transition="in" filter="randombar(horizontal)">
                                      <p:cBhvr>
                                        <p:cTn id="97" dur="500"/>
                                        <p:tgtEl>
                                          <p:spTgt spid="66564">
                                            <p:txEl>
                                              <p:pRg st="20" end="20"/>
                                            </p:txEl>
                                          </p:spTgt>
                                        </p:tgtEl>
                                      </p:cBhvr>
                                    </p:animEffect>
                                  </p:childTnLst>
                                </p:cTn>
                              </p:par>
                              <p:par>
                                <p:cTn id="98" presetID="14" presetClass="entr" presetSubtype="10" fill="hold" nodeType="withEffect">
                                  <p:stCondLst>
                                    <p:cond delay="0"/>
                                  </p:stCondLst>
                                  <p:childTnLst>
                                    <p:set>
                                      <p:cBhvr>
                                        <p:cTn id="99" dur="1" fill="hold">
                                          <p:stCondLst>
                                            <p:cond delay="0"/>
                                          </p:stCondLst>
                                        </p:cTn>
                                        <p:tgtEl>
                                          <p:spTgt spid="66564">
                                            <p:txEl>
                                              <p:pRg st="21" end="21"/>
                                            </p:txEl>
                                          </p:spTgt>
                                        </p:tgtEl>
                                        <p:attrNameLst>
                                          <p:attrName>style.visibility</p:attrName>
                                        </p:attrNameLst>
                                      </p:cBhvr>
                                      <p:to>
                                        <p:strVal val="visible"/>
                                      </p:to>
                                    </p:set>
                                    <p:animEffect transition="in" filter="randombar(horizontal)">
                                      <p:cBhvr>
                                        <p:cTn id="100" dur="500"/>
                                        <p:tgtEl>
                                          <p:spTgt spid="66564">
                                            <p:txEl>
                                              <p:pRg st="21" end="21"/>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66564">
                                            <p:txEl>
                                              <p:pRg st="22" end="22"/>
                                            </p:txEl>
                                          </p:spTgt>
                                        </p:tgtEl>
                                        <p:attrNameLst>
                                          <p:attrName>style.visibility</p:attrName>
                                        </p:attrNameLst>
                                      </p:cBhvr>
                                      <p:to>
                                        <p:strVal val="visible"/>
                                      </p:to>
                                    </p:set>
                                    <p:animEffect transition="in" filter="fade">
                                      <p:cBhvr>
                                        <p:cTn id="105" dur="1000"/>
                                        <p:tgtEl>
                                          <p:spTgt spid="66564">
                                            <p:txEl>
                                              <p:pRg st="22" end="22"/>
                                            </p:txEl>
                                          </p:spTgt>
                                        </p:tgtEl>
                                      </p:cBhvr>
                                    </p:animEffect>
                                    <p:anim calcmode="lin" valueType="num">
                                      <p:cBhvr>
                                        <p:cTn id="106" dur="1000" fill="hold"/>
                                        <p:tgtEl>
                                          <p:spTgt spid="66564">
                                            <p:txEl>
                                              <p:pRg st="22" end="22"/>
                                            </p:txEl>
                                          </p:spTgt>
                                        </p:tgtEl>
                                        <p:attrNameLst>
                                          <p:attrName>ppt_x</p:attrName>
                                        </p:attrNameLst>
                                      </p:cBhvr>
                                      <p:tavLst>
                                        <p:tav tm="0">
                                          <p:val>
                                            <p:strVal val="#ppt_x"/>
                                          </p:val>
                                        </p:tav>
                                        <p:tav tm="100000">
                                          <p:val>
                                            <p:strVal val="#ppt_x"/>
                                          </p:val>
                                        </p:tav>
                                      </p:tavLst>
                                    </p:anim>
                                    <p:anim calcmode="lin" valueType="num">
                                      <p:cBhvr>
                                        <p:cTn id="107" dur="1000" fill="hold"/>
                                        <p:tgtEl>
                                          <p:spTgt spid="66564">
                                            <p:txEl>
                                              <p:pRg st="22" end="22"/>
                                            </p:txEl>
                                          </p:spTgt>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66564">
                                            <p:txEl>
                                              <p:pRg st="23" end="23"/>
                                            </p:txEl>
                                          </p:spTgt>
                                        </p:tgtEl>
                                        <p:attrNameLst>
                                          <p:attrName>style.visibility</p:attrName>
                                        </p:attrNameLst>
                                      </p:cBhvr>
                                      <p:to>
                                        <p:strVal val="visible"/>
                                      </p:to>
                                    </p:set>
                                    <p:animEffect transition="in" filter="fade">
                                      <p:cBhvr>
                                        <p:cTn id="110" dur="1000"/>
                                        <p:tgtEl>
                                          <p:spTgt spid="66564">
                                            <p:txEl>
                                              <p:pRg st="23" end="23"/>
                                            </p:txEl>
                                          </p:spTgt>
                                        </p:tgtEl>
                                      </p:cBhvr>
                                    </p:animEffect>
                                    <p:anim calcmode="lin" valueType="num">
                                      <p:cBhvr>
                                        <p:cTn id="111" dur="1000" fill="hold"/>
                                        <p:tgtEl>
                                          <p:spTgt spid="66564">
                                            <p:txEl>
                                              <p:pRg st="23" end="23"/>
                                            </p:txEl>
                                          </p:spTgt>
                                        </p:tgtEl>
                                        <p:attrNameLst>
                                          <p:attrName>ppt_x</p:attrName>
                                        </p:attrNameLst>
                                      </p:cBhvr>
                                      <p:tavLst>
                                        <p:tav tm="0">
                                          <p:val>
                                            <p:strVal val="#ppt_x"/>
                                          </p:val>
                                        </p:tav>
                                        <p:tav tm="100000">
                                          <p:val>
                                            <p:strVal val="#ppt_x"/>
                                          </p:val>
                                        </p:tav>
                                      </p:tavLst>
                                    </p:anim>
                                    <p:anim calcmode="lin" valueType="num">
                                      <p:cBhvr>
                                        <p:cTn id="112" dur="1000" fill="hold"/>
                                        <p:tgtEl>
                                          <p:spTgt spid="66564">
                                            <p:txEl>
                                              <p:pRg st="23" end="23"/>
                                            </p:txEl>
                                          </p:spTgt>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66564">
                                            <p:txEl>
                                              <p:pRg st="24" end="24"/>
                                            </p:txEl>
                                          </p:spTgt>
                                        </p:tgtEl>
                                        <p:attrNameLst>
                                          <p:attrName>style.visibility</p:attrName>
                                        </p:attrNameLst>
                                      </p:cBhvr>
                                      <p:to>
                                        <p:strVal val="visible"/>
                                      </p:to>
                                    </p:set>
                                    <p:animEffect transition="in" filter="fade">
                                      <p:cBhvr>
                                        <p:cTn id="115" dur="1000"/>
                                        <p:tgtEl>
                                          <p:spTgt spid="66564">
                                            <p:txEl>
                                              <p:pRg st="24" end="24"/>
                                            </p:txEl>
                                          </p:spTgt>
                                        </p:tgtEl>
                                      </p:cBhvr>
                                    </p:animEffect>
                                    <p:anim calcmode="lin" valueType="num">
                                      <p:cBhvr>
                                        <p:cTn id="116" dur="1000" fill="hold"/>
                                        <p:tgtEl>
                                          <p:spTgt spid="66564">
                                            <p:txEl>
                                              <p:pRg st="24" end="24"/>
                                            </p:txEl>
                                          </p:spTgt>
                                        </p:tgtEl>
                                        <p:attrNameLst>
                                          <p:attrName>ppt_x</p:attrName>
                                        </p:attrNameLst>
                                      </p:cBhvr>
                                      <p:tavLst>
                                        <p:tav tm="0">
                                          <p:val>
                                            <p:strVal val="#ppt_x"/>
                                          </p:val>
                                        </p:tav>
                                        <p:tav tm="100000">
                                          <p:val>
                                            <p:strVal val="#ppt_x"/>
                                          </p:val>
                                        </p:tav>
                                      </p:tavLst>
                                    </p:anim>
                                    <p:anim calcmode="lin" valueType="num">
                                      <p:cBhvr>
                                        <p:cTn id="117" dur="1000" fill="hold"/>
                                        <p:tgtEl>
                                          <p:spTgt spid="66564">
                                            <p:txEl>
                                              <p:pRg st="24" end="24"/>
                                            </p:txEl>
                                          </p:spTgt>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14" presetClass="entr" presetSubtype="10" fill="hold" grpId="0" nodeType="clickEffect">
                                  <p:stCondLst>
                                    <p:cond delay="0"/>
                                  </p:stCondLst>
                                  <p:childTnLst>
                                    <p:set>
                                      <p:cBhvr>
                                        <p:cTn id="121" dur="1" fill="hold">
                                          <p:stCondLst>
                                            <p:cond delay="0"/>
                                          </p:stCondLst>
                                        </p:cTn>
                                        <p:tgtEl>
                                          <p:spTgt spid="6"/>
                                        </p:tgtEl>
                                        <p:attrNameLst>
                                          <p:attrName>style.visibility</p:attrName>
                                        </p:attrNameLst>
                                      </p:cBhvr>
                                      <p:to>
                                        <p:strVal val="visible"/>
                                      </p:to>
                                    </p:set>
                                    <p:animEffect transition="in" filter="randombar(horizontal)">
                                      <p:cBhvr>
                                        <p:cTn id="1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762000" y="457200"/>
            <a:ext cx="7543800" cy="762000"/>
          </a:xfrm>
        </p:spPr>
        <p:txBody>
          <a:bodyPr/>
          <a:lstStyle/>
          <a:p>
            <a:pPr eaLnBrk="1" hangingPunct="1">
              <a:defRPr/>
            </a:pPr>
            <a:r>
              <a:rPr kumimoji="1" lang="fa-IR" sz="3600" kern="1200" dirty="0">
                <a:solidFill>
                  <a:schemeClr val="tx1"/>
                </a:solidFill>
                <a:latin typeface="Times New Roman" pitchFamily="18" charset="0"/>
                <a:ea typeface="PMingLiU" pitchFamily="18" charset="-120"/>
                <a:cs typeface="B Nazanin" pitchFamily="2" charset="-78"/>
              </a:rPr>
              <a:t>مشکلات ناظر با علامت</a:t>
            </a:r>
            <a:endParaRPr kumimoji="1" lang="en-US" sz="3600" kern="1200" dirty="0">
              <a:solidFill>
                <a:schemeClr val="tx1"/>
              </a:solidFill>
              <a:latin typeface="Times New Roman" pitchFamily="18" charset="0"/>
              <a:ea typeface="PMingLiU" pitchFamily="18" charset="-120"/>
              <a:cs typeface="B Nazanin" pitchFamily="2" charset="-78"/>
            </a:endParaRPr>
          </a:p>
        </p:txBody>
      </p:sp>
      <p:sp>
        <p:nvSpPr>
          <p:cNvPr id="67587" name="Content Placeholder 2"/>
          <p:cNvSpPr>
            <a:spLocks noGrp="1"/>
          </p:cNvSpPr>
          <p:nvPr>
            <p:ph idx="1"/>
          </p:nvPr>
        </p:nvSpPr>
        <p:spPr>
          <a:xfrm>
            <a:off x="304800" y="1447800"/>
            <a:ext cx="8763000" cy="4724400"/>
          </a:xfrm>
        </p:spPr>
        <p:txBody>
          <a:bodyPr/>
          <a:lstStyle/>
          <a:p>
            <a:pPr lvl="1" algn="just"/>
            <a:r>
              <a:rPr lang="fa-IR" dirty="0" smtClean="0"/>
              <a:t>اگر فرایندی که </a:t>
            </a:r>
            <a:r>
              <a:rPr lang="en-US" dirty="0" err="1" smtClean="0"/>
              <a:t>csignal</a:t>
            </a:r>
            <a:r>
              <a:rPr lang="fa-IR" dirty="0" smtClean="0"/>
              <a:t> را صادر کرده، کارش تمام نشده باشد، به زور از ناظر اخراج شده و در صف اضطراری قرار می گیرد تا در فرصت بعدی وارد ناظر شده و کارش تمام شود.</a:t>
            </a:r>
          </a:p>
          <a:p>
            <a:pPr marL="640080" lvl="2" indent="0" algn="ctr">
              <a:buNone/>
            </a:pPr>
            <a:r>
              <a:rPr lang="fa-IR" sz="1600" b="1" dirty="0" smtClean="0">
                <a:solidFill>
                  <a:schemeClr val="accent1">
                    <a:lumMod val="50000"/>
                  </a:schemeClr>
                </a:solidFill>
              </a:rPr>
              <a:t>دو تعویض متن اضافی، برای معلق کردن این فرایند، و از سرگیری مجدد در هنگام فراهم شدن ناظر لازم است.</a:t>
            </a:r>
          </a:p>
          <a:p>
            <a:pPr marL="640080" lvl="2" indent="0" algn="ctr">
              <a:buNone/>
            </a:pPr>
            <a:endParaRPr lang="fa-IR" sz="1600" b="1" dirty="0" smtClean="0">
              <a:solidFill>
                <a:schemeClr val="accent1">
                  <a:lumMod val="50000"/>
                </a:schemeClr>
              </a:solidFill>
            </a:endParaRPr>
          </a:p>
          <a:p>
            <a:pPr lvl="1" algn="just"/>
            <a:r>
              <a:rPr lang="fa-IR" dirty="0" smtClean="0"/>
              <a:t>زمانبندی فرایند مربوط به یک علامت باید کاملاً قابل اطمینان باشد.</a:t>
            </a:r>
          </a:p>
          <a:p>
            <a:pPr marL="640080" lvl="2" indent="0" algn="just">
              <a:buNone/>
            </a:pPr>
            <a:r>
              <a:rPr lang="fa-IR" dirty="0" smtClean="0"/>
              <a:t>وقتی یک </a:t>
            </a:r>
            <a:r>
              <a:rPr lang="en-US" dirty="0" err="1" smtClean="0"/>
              <a:t>csignal</a:t>
            </a:r>
            <a:r>
              <a:rPr lang="fa-IR" dirty="0" smtClean="0"/>
              <a:t>  صادر شد، باید بلافاصله فرایندی از صف شرط مربوطه فعال گردد و زمانبند مطمئن باشد در این فاصله هیچ فرایند دیگری وارد ناظر نشده و متغیر شرط مربوطه تغییری نکرده است.</a:t>
            </a:r>
          </a:p>
          <a:p>
            <a:pPr lvl="2" algn="just"/>
            <a:endParaRPr lang="fa-IR" dirty="0" smtClean="0"/>
          </a:p>
          <a:p>
            <a:pPr marL="640080" lvl="2" indent="0" algn="just">
              <a:buNone/>
            </a:pPr>
            <a:r>
              <a:rPr lang="fa-IR" sz="1600" b="1" u="sng" dirty="0" smtClean="0">
                <a:cs typeface="2  Mitra" pitchFamily="2" charset="-78"/>
              </a:rPr>
              <a:t>مثال1: </a:t>
            </a:r>
          </a:p>
          <a:p>
            <a:pPr marL="640080" lvl="2" indent="0" algn="just">
              <a:buNone/>
            </a:pPr>
            <a:r>
              <a:rPr lang="fa-IR" sz="1800" dirty="0" smtClean="0">
                <a:cs typeface="2  Mitra" pitchFamily="2" charset="-78"/>
              </a:rPr>
              <a:t>وقتی </a:t>
            </a:r>
            <a:r>
              <a:rPr lang="en-US" sz="1800" dirty="0" smtClean="0">
                <a:latin typeface="Times New Roman" pitchFamily="18" charset="0"/>
                <a:cs typeface="2  Mitra" pitchFamily="2" charset="-78"/>
              </a:rPr>
              <a:t> </a:t>
            </a:r>
            <a:r>
              <a:rPr lang="en-US" sz="1800" dirty="0" err="1">
                <a:latin typeface="Times New Roman" pitchFamily="18" charset="0"/>
                <a:cs typeface="2  Mitra" pitchFamily="2" charset="-78"/>
              </a:rPr>
              <a:t>csignal</a:t>
            </a:r>
            <a:r>
              <a:rPr lang="en-US" sz="1800" dirty="0">
                <a:latin typeface="Times New Roman" pitchFamily="18" charset="0"/>
                <a:cs typeface="2  Mitra" pitchFamily="2" charset="-78"/>
              </a:rPr>
              <a:t> (nonempty</a:t>
            </a:r>
            <a:r>
              <a:rPr lang="en-US" sz="1800" dirty="0" smtClean="0">
                <a:latin typeface="Times New Roman" pitchFamily="18" charset="0"/>
                <a:cs typeface="2  Mitra" pitchFamily="2" charset="-78"/>
              </a:rPr>
              <a:t>)</a:t>
            </a:r>
            <a:r>
              <a:rPr lang="fa-IR" sz="1800" dirty="0" smtClean="0">
                <a:latin typeface="Times New Roman" pitchFamily="18" charset="0"/>
                <a:cs typeface="2  Mitra" pitchFamily="2" charset="-78"/>
              </a:rPr>
              <a:t> صادر می شود قبل از این که مصرف کننده جدیدی وارد شود، حتماً باید فرایندی از صف </a:t>
            </a:r>
            <a:r>
              <a:rPr lang="en-US" sz="1800" dirty="0" smtClean="0">
                <a:latin typeface="Times New Roman" pitchFamily="18" charset="0"/>
                <a:cs typeface="2  Mitra" pitchFamily="2" charset="-78"/>
              </a:rPr>
              <a:t>nonempty</a:t>
            </a:r>
            <a:r>
              <a:rPr lang="fa-IR" sz="1800" dirty="0" smtClean="0">
                <a:latin typeface="Times New Roman" pitchFamily="18" charset="0"/>
                <a:cs typeface="2  Mitra" pitchFamily="2" charset="-78"/>
              </a:rPr>
              <a:t> فعال گردد.</a:t>
            </a:r>
          </a:p>
          <a:p>
            <a:pPr marL="640080" lvl="2" indent="0" algn="just">
              <a:buNone/>
            </a:pPr>
            <a:r>
              <a:rPr lang="fa-IR" sz="1600" b="1" u="sng" dirty="0" smtClean="0">
                <a:latin typeface="Times New Roman" pitchFamily="18" charset="0"/>
                <a:cs typeface="2  Mitra" pitchFamily="2" charset="-78"/>
              </a:rPr>
              <a:t>مثال2 : </a:t>
            </a:r>
          </a:p>
          <a:p>
            <a:pPr marL="640080" lvl="2" indent="0" algn="just">
              <a:buNone/>
            </a:pPr>
            <a:r>
              <a:rPr lang="fa-IR" sz="1800" dirty="0" smtClean="0">
                <a:latin typeface="Times New Roman" pitchFamily="18" charset="0"/>
                <a:cs typeface="2  Mitra" pitchFamily="2" charset="-78"/>
              </a:rPr>
              <a:t>ممکن است فرایند تولیدکننده ای آیتمی را در میانگیر خالی اضافه نماید و موفق به علامت دادن نشود. در این صورت تمام فرایند های صف </a:t>
            </a:r>
            <a:r>
              <a:rPr lang="en-US" sz="1800" dirty="0" smtClean="0">
                <a:latin typeface="Times New Roman" pitchFamily="18" charset="0"/>
                <a:cs typeface="2  Mitra" pitchFamily="2" charset="-78"/>
              </a:rPr>
              <a:t>nonempty</a:t>
            </a:r>
            <a:r>
              <a:rPr lang="fa-IR" sz="1800" dirty="0" smtClean="0">
                <a:latin typeface="Times New Roman" pitchFamily="18" charset="0"/>
                <a:cs typeface="2  Mitra" pitchFamily="2" charset="-78"/>
              </a:rPr>
              <a:t> تا ابد معطل می مانند.</a:t>
            </a:r>
            <a:endParaRPr lang="fa-IR" sz="1800" dirty="0" smtClean="0">
              <a:cs typeface="2  Mitra" pitchFamily="2" charset="-78"/>
            </a:endParaRPr>
          </a:p>
        </p:txBody>
      </p:sp>
      <p:sp>
        <p:nvSpPr>
          <p:cNvPr id="4" name="Slide Number Placeholder 3"/>
          <p:cNvSpPr>
            <a:spLocks noGrp="1"/>
          </p:cNvSpPr>
          <p:nvPr>
            <p:ph type="sldNum" sz="quarter" idx="4294967295"/>
          </p:nvPr>
        </p:nvSpPr>
        <p:spPr>
          <a:xfrm>
            <a:off x="6400800" y="6248400"/>
            <a:ext cx="1905000" cy="457200"/>
          </a:xfrm>
          <a:prstGeom prst="rect">
            <a:avLst/>
          </a:prstGeom>
        </p:spPr>
        <p:txBody>
          <a:bodyPr/>
          <a:lstStyle/>
          <a:p>
            <a:pPr>
              <a:defRPr/>
            </a:pPr>
            <a:fld id="{0513CBF9-48D5-4DD2-BFFD-29703A5F73B9}" type="slidenum">
              <a:rPr lang="en-US" smtClean="0"/>
              <a:pPr>
                <a:defRPr/>
              </a:pPr>
              <a:t>72</a:t>
            </a:fld>
            <a:endParaRPr lang="en-US"/>
          </a:p>
        </p:txBody>
      </p:sp>
    </p:spTree>
    <p:extLst>
      <p:ext uri="{BB962C8B-B14F-4D97-AF65-F5344CB8AC3E}">
        <p14:creationId xmlns:p14="http://schemas.microsoft.com/office/powerpoint/2010/main" val="1691691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animEffect transition="in" filter="fade">
                                      <p:cBhvr>
                                        <p:cTn id="7" dur="1000"/>
                                        <p:tgtEl>
                                          <p:spTgt spid="67587">
                                            <p:txEl>
                                              <p:pRg st="0" end="0"/>
                                            </p:txEl>
                                          </p:spTgt>
                                        </p:tgtEl>
                                      </p:cBhvr>
                                    </p:animEffect>
                                    <p:anim calcmode="lin" valueType="num">
                                      <p:cBhvr>
                                        <p:cTn id="8" dur="1000" fill="hold"/>
                                        <p:tgtEl>
                                          <p:spTgt spid="6758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758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7587">
                                            <p:txEl>
                                              <p:pRg st="1" end="1"/>
                                            </p:txEl>
                                          </p:spTgt>
                                        </p:tgtEl>
                                        <p:attrNameLst>
                                          <p:attrName>style.visibility</p:attrName>
                                        </p:attrNameLst>
                                      </p:cBhvr>
                                      <p:to>
                                        <p:strVal val="visible"/>
                                      </p:to>
                                    </p:set>
                                    <p:animEffect transition="in" filter="fade">
                                      <p:cBhvr>
                                        <p:cTn id="12" dur="1000"/>
                                        <p:tgtEl>
                                          <p:spTgt spid="67587">
                                            <p:txEl>
                                              <p:pRg st="1" end="1"/>
                                            </p:txEl>
                                          </p:spTgt>
                                        </p:tgtEl>
                                      </p:cBhvr>
                                    </p:animEffect>
                                    <p:anim calcmode="lin" valueType="num">
                                      <p:cBhvr>
                                        <p:cTn id="13" dur="1000" fill="hold"/>
                                        <p:tgtEl>
                                          <p:spTgt spid="6758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6758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67587">
                                            <p:txEl>
                                              <p:pRg st="3" end="3"/>
                                            </p:txEl>
                                          </p:spTgt>
                                        </p:tgtEl>
                                        <p:attrNameLst>
                                          <p:attrName>style.visibility</p:attrName>
                                        </p:attrNameLst>
                                      </p:cBhvr>
                                      <p:to>
                                        <p:strVal val="visible"/>
                                      </p:to>
                                    </p:set>
                                    <p:animEffect transition="in" filter="randombar(horizontal)">
                                      <p:cBhvr>
                                        <p:cTn id="19" dur="500"/>
                                        <p:tgtEl>
                                          <p:spTgt spid="67587">
                                            <p:txEl>
                                              <p:pRg st="3" end="3"/>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67587">
                                            <p:txEl>
                                              <p:pRg st="4" end="4"/>
                                            </p:txEl>
                                          </p:spTgt>
                                        </p:tgtEl>
                                        <p:attrNameLst>
                                          <p:attrName>style.visibility</p:attrName>
                                        </p:attrNameLst>
                                      </p:cBhvr>
                                      <p:to>
                                        <p:strVal val="visible"/>
                                      </p:to>
                                    </p:set>
                                    <p:animEffect transition="in" filter="randombar(horizontal)">
                                      <p:cBhvr>
                                        <p:cTn id="22" dur="500"/>
                                        <p:tgtEl>
                                          <p:spTgt spid="6758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7587">
                                            <p:txEl>
                                              <p:pRg st="6" end="6"/>
                                            </p:txEl>
                                          </p:spTgt>
                                        </p:tgtEl>
                                        <p:attrNameLst>
                                          <p:attrName>style.visibility</p:attrName>
                                        </p:attrNameLst>
                                      </p:cBhvr>
                                      <p:to>
                                        <p:strVal val="visible"/>
                                      </p:to>
                                    </p:set>
                                    <p:animEffect transition="in" filter="fade">
                                      <p:cBhvr>
                                        <p:cTn id="27" dur="1000"/>
                                        <p:tgtEl>
                                          <p:spTgt spid="67587">
                                            <p:txEl>
                                              <p:pRg st="6" end="6"/>
                                            </p:txEl>
                                          </p:spTgt>
                                        </p:tgtEl>
                                      </p:cBhvr>
                                    </p:animEffect>
                                    <p:anim calcmode="lin" valueType="num">
                                      <p:cBhvr>
                                        <p:cTn id="28" dur="1000" fill="hold"/>
                                        <p:tgtEl>
                                          <p:spTgt spid="67587">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67587">
                                            <p:txEl>
                                              <p:pRg st="6" end="6"/>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7587">
                                            <p:txEl>
                                              <p:pRg st="7" end="7"/>
                                            </p:txEl>
                                          </p:spTgt>
                                        </p:tgtEl>
                                        <p:attrNameLst>
                                          <p:attrName>style.visibility</p:attrName>
                                        </p:attrNameLst>
                                      </p:cBhvr>
                                      <p:to>
                                        <p:strVal val="visible"/>
                                      </p:to>
                                    </p:set>
                                    <p:animEffect transition="in" filter="fade">
                                      <p:cBhvr>
                                        <p:cTn id="32" dur="1000"/>
                                        <p:tgtEl>
                                          <p:spTgt spid="67587">
                                            <p:txEl>
                                              <p:pRg st="7" end="7"/>
                                            </p:txEl>
                                          </p:spTgt>
                                        </p:tgtEl>
                                      </p:cBhvr>
                                    </p:animEffect>
                                    <p:anim calcmode="lin" valueType="num">
                                      <p:cBhvr>
                                        <p:cTn id="33" dur="1000" fill="hold"/>
                                        <p:tgtEl>
                                          <p:spTgt spid="67587">
                                            <p:txEl>
                                              <p:pRg st="7" end="7"/>
                                            </p:txEl>
                                          </p:spTgt>
                                        </p:tgtEl>
                                        <p:attrNameLst>
                                          <p:attrName>ppt_x</p:attrName>
                                        </p:attrNameLst>
                                      </p:cBhvr>
                                      <p:tavLst>
                                        <p:tav tm="0">
                                          <p:val>
                                            <p:strVal val="#ppt_x"/>
                                          </p:val>
                                        </p:tav>
                                        <p:tav tm="100000">
                                          <p:val>
                                            <p:strVal val="#ppt_x"/>
                                          </p:val>
                                        </p:tav>
                                      </p:tavLst>
                                    </p:anim>
                                    <p:anim calcmode="lin" valueType="num">
                                      <p:cBhvr>
                                        <p:cTn id="34" dur="1000" fill="hold"/>
                                        <p:tgtEl>
                                          <p:spTgt spid="67587">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67587">
                                            <p:txEl>
                                              <p:pRg st="8" end="8"/>
                                            </p:txEl>
                                          </p:spTgt>
                                        </p:tgtEl>
                                        <p:attrNameLst>
                                          <p:attrName>style.visibility</p:attrName>
                                        </p:attrNameLst>
                                      </p:cBhvr>
                                      <p:to>
                                        <p:strVal val="visible"/>
                                      </p:to>
                                    </p:set>
                                    <p:animEffect transition="in" filter="fade">
                                      <p:cBhvr>
                                        <p:cTn id="39" dur="1000"/>
                                        <p:tgtEl>
                                          <p:spTgt spid="67587">
                                            <p:txEl>
                                              <p:pRg st="8" end="8"/>
                                            </p:txEl>
                                          </p:spTgt>
                                        </p:tgtEl>
                                      </p:cBhvr>
                                    </p:animEffect>
                                    <p:anim calcmode="lin" valueType="num">
                                      <p:cBhvr>
                                        <p:cTn id="40" dur="1000" fill="hold"/>
                                        <p:tgtEl>
                                          <p:spTgt spid="67587">
                                            <p:txEl>
                                              <p:pRg st="8" end="8"/>
                                            </p:txEl>
                                          </p:spTgt>
                                        </p:tgtEl>
                                        <p:attrNameLst>
                                          <p:attrName>ppt_x</p:attrName>
                                        </p:attrNameLst>
                                      </p:cBhvr>
                                      <p:tavLst>
                                        <p:tav tm="0">
                                          <p:val>
                                            <p:strVal val="#ppt_x"/>
                                          </p:val>
                                        </p:tav>
                                        <p:tav tm="100000">
                                          <p:val>
                                            <p:strVal val="#ppt_x"/>
                                          </p:val>
                                        </p:tav>
                                      </p:tavLst>
                                    </p:anim>
                                    <p:anim calcmode="lin" valueType="num">
                                      <p:cBhvr>
                                        <p:cTn id="41" dur="1000" fill="hold"/>
                                        <p:tgtEl>
                                          <p:spTgt spid="67587">
                                            <p:txEl>
                                              <p:pRg st="8" end="8"/>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67587">
                                            <p:txEl>
                                              <p:pRg st="9" end="9"/>
                                            </p:txEl>
                                          </p:spTgt>
                                        </p:tgtEl>
                                        <p:attrNameLst>
                                          <p:attrName>style.visibility</p:attrName>
                                        </p:attrNameLst>
                                      </p:cBhvr>
                                      <p:to>
                                        <p:strVal val="visible"/>
                                      </p:to>
                                    </p:set>
                                    <p:animEffect transition="in" filter="fade">
                                      <p:cBhvr>
                                        <p:cTn id="44" dur="1000"/>
                                        <p:tgtEl>
                                          <p:spTgt spid="67587">
                                            <p:txEl>
                                              <p:pRg st="9" end="9"/>
                                            </p:txEl>
                                          </p:spTgt>
                                        </p:tgtEl>
                                      </p:cBhvr>
                                    </p:animEffect>
                                    <p:anim calcmode="lin" valueType="num">
                                      <p:cBhvr>
                                        <p:cTn id="45" dur="1000" fill="hold"/>
                                        <p:tgtEl>
                                          <p:spTgt spid="67587">
                                            <p:txEl>
                                              <p:pRg st="9" end="9"/>
                                            </p:txEl>
                                          </p:spTgt>
                                        </p:tgtEl>
                                        <p:attrNameLst>
                                          <p:attrName>ppt_x</p:attrName>
                                        </p:attrNameLst>
                                      </p:cBhvr>
                                      <p:tavLst>
                                        <p:tav tm="0">
                                          <p:val>
                                            <p:strVal val="#ppt_x"/>
                                          </p:val>
                                        </p:tav>
                                        <p:tav tm="100000">
                                          <p:val>
                                            <p:strVal val="#ppt_x"/>
                                          </p:val>
                                        </p:tav>
                                      </p:tavLst>
                                    </p:anim>
                                    <p:anim calcmode="lin" valueType="num">
                                      <p:cBhvr>
                                        <p:cTn id="46" dur="1000" fill="hold"/>
                                        <p:tgtEl>
                                          <p:spTgt spid="67587">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762000" y="838200"/>
            <a:ext cx="7543800" cy="685800"/>
          </a:xfrm>
        </p:spPr>
        <p:txBody>
          <a:bodyPr/>
          <a:lstStyle/>
          <a:p>
            <a:pPr eaLnBrk="1" hangingPunct="1">
              <a:defRPr/>
            </a:pPr>
            <a:r>
              <a:rPr kumimoji="1" lang="fa-IR" sz="3200" kern="1200" dirty="0">
                <a:solidFill>
                  <a:schemeClr val="tx1"/>
                </a:solidFill>
                <a:latin typeface="Times New Roman" pitchFamily="18" charset="0"/>
                <a:ea typeface="PMingLiU" pitchFamily="18" charset="-120"/>
                <a:cs typeface="B Nazanin" pitchFamily="2" charset="-78"/>
              </a:rPr>
              <a:t>ناظر با اعلام و پخش</a:t>
            </a:r>
            <a:endParaRPr kumimoji="1" lang="en-US" sz="3200" kern="1200" dirty="0">
              <a:solidFill>
                <a:schemeClr val="tx1"/>
              </a:solidFill>
              <a:latin typeface="Times New Roman" pitchFamily="18" charset="0"/>
              <a:ea typeface="PMingLiU" pitchFamily="18" charset="-120"/>
              <a:cs typeface="B Nazanin" pitchFamily="2" charset="-78"/>
            </a:endParaRPr>
          </a:p>
        </p:txBody>
      </p:sp>
      <p:sp>
        <p:nvSpPr>
          <p:cNvPr id="68611" name="Content Placeholder 2"/>
          <p:cNvSpPr>
            <a:spLocks noGrp="1"/>
          </p:cNvSpPr>
          <p:nvPr>
            <p:ph idx="1"/>
          </p:nvPr>
        </p:nvSpPr>
        <p:spPr>
          <a:xfrm>
            <a:off x="228600" y="1371600"/>
            <a:ext cx="8458200" cy="4724400"/>
          </a:xfrm>
        </p:spPr>
        <p:txBody>
          <a:bodyPr>
            <a:normAutofit/>
          </a:bodyPr>
          <a:lstStyle/>
          <a:p>
            <a:pPr algn="just"/>
            <a:r>
              <a:rPr lang="fa-IR" sz="2400" dirty="0" smtClean="0"/>
              <a:t>در این ناظر مفهوم </a:t>
            </a:r>
            <a:r>
              <a:rPr lang="en-US" sz="2400" dirty="0" err="1" smtClean="0"/>
              <a:t>cnotify</a:t>
            </a:r>
            <a:r>
              <a:rPr lang="fa-IR" sz="2400" dirty="0" smtClean="0"/>
              <a:t> جایگزین </a:t>
            </a:r>
            <a:r>
              <a:rPr lang="en-US" sz="2400" dirty="0" err="1" smtClean="0"/>
              <a:t>csignal</a:t>
            </a:r>
            <a:r>
              <a:rPr lang="fa-IR" sz="2400" dirty="0" smtClean="0"/>
              <a:t> شده است.</a:t>
            </a:r>
          </a:p>
          <a:p>
            <a:pPr algn="just"/>
            <a:endParaRPr lang="fa-IR" sz="2400" dirty="0" smtClean="0"/>
          </a:p>
          <a:p>
            <a:pPr algn="just"/>
            <a:r>
              <a:rPr lang="fa-IR" sz="2400" dirty="0" smtClean="0"/>
              <a:t>وقتی فرایند </a:t>
            </a:r>
            <a:r>
              <a:rPr lang="en-US" sz="2400" dirty="0" err="1" smtClean="0"/>
              <a:t>cnotify</a:t>
            </a:r>
            <a:r>
              <a:rPr lang="fa-IR" sz="2400" dirty="0" smtClean="0"/>
              <a:t> را اجرا می کند، باعث می شود تا صف شرط </a:t>
            </a:r>
            <a:r>
              <a:rPr lang="en-US" sz="2400" dirty="0" smtClean="0"/>
              <a:t>x</a:t>
            </a:r>
            <a:r>
              <a:rPr lang="fa-IR" sz="2400" dirty="0" smtClean="0"/>
              <a:t> آگاه شده اما فرایند اجرا کننده </a:t>
            </a:r>
            <a:r>
              <a:rPr lang="en-US" sz="2400" dirty="0" err="1" smtClean="0"/>
              <a:t>cnotify</a:t>
            </a:r>
            <a:r>
              <a:rPr lang="fa-IR" sz="2400" dirty="0" smtClean="0"/>
              <a:t> به کار خود ادامه می دهد.</a:t>
            </a:r>
          </a:p>
          <a:p>
            <a:pPr algn="just"/>
            <a:endParaRPr lang="fa-IR" sz="2400" dirty="0" smtClean="0"/>
          </a:p>
          <a:p>
            <a:pPr algn="just"/>
            <a:r>
              <a:rPr lang="fa-IR" sz="2400" dirty="0" smtClean="0"/>
              <a:t>پس از اتمام فرایند، فرایند ابتدای صف آن شرط، در زمان مناسبی در آینده، هنگامی که ناظر در دسترس هست، از سرگرفته خواهند شد. </a:t>
            </a:r>
          </a:p>
        </p:txBody>
      </p:sp>
      <p:sp>
        <p:nvSpPr>
          <p:cNvPr id="4" name="Slide Number Placeholder 3"/>
          <p:cNvSpPr>
            <a:spLocks noGrp="1"/>
          </p:cNvSpPr>
          <p:nvPr>
            <p:ph type="sldNum" sz="quarter" idx="4294967295"/>
          </p:nvPr>
        </p:nvSpPr>
        <p:spPr>
          <a:xfrm>
            <a:off x="6477000" y="6248400"/>
            <a:ext cx="1905000" cy="457200"/>
          </a:xfrm>
          <a:prstGeom prst="rect">
            <a:avLst/>
          </a:prstGeom>
        </p:spPr>
        <p:txBody>
          <a:bodyPr/>
          <a:lstStyle/>
          <a:p>
            <a:pPr>
              <a:defRPr/>
            </a:pPr>
            <a:fld id="{4F0AFFD4-5DE6-4733-8A49-1B6E6D6E6AD5}" type="slidenum">
              <a:rPr lang="en-US" smtClean="0"/>
              <a:pPr>
                <a:defRPr/>
              </a:pPr>
              <a:t>73</a:t>
            </a:fld>
            <a:endParaRPr lang="en-US"/>
          </a:p>
        </p:txBody>
      </p:sp>
    </p:spTree>
    <p:extLst>
      <p:ext uri="{BB962C8B-B14F-4D97-AF65-F5344CB8AC3E}">
        <p14:creationId xmlns:p14="http://schemas.microsoft.com/office/powerpoint/2010/main" val="130451324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Number Placeholder 4"/>
          <p:cNvSpPr>
            <a:spLocks noGrp="1"/>
          </p:cNvSpPr>
          <p:nvPr>
            <p:ph type="sldNum" sz="quarter" idx="4294967295"/>
          </p:nvPr>
        </p:nvSpPr>
        <p:spPr>
          <a:xfrm>
            <a:off x="6509657"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62817853-ACF9-4364-96DE-EF54F71BCF0F}" type="slidenum">
              <a:rPr lang="ar-SA" smtClean="0">
                <a:latin typeface="Comic Sans MS" pitchFamily="66" charset="0"/>
              </a:rPr>
              <a:pPr eaLnBrk="1" hangingPunct="1"/>
              <a:t>74</a:t>
            </a:fld>
            <a:endParaRPr lang="en-US" dirty="0" smtClean="0">
              <a:latin typeface="Comic Sans MS" pitchFamily="66" charset="0"/>
            </a:endParaRPr>
          </a:p>
        </p:txBody>
      </p:sp>
      <p:sp>
        <p:nvSpPr>
          <p:cNvPr id="63491" name="Rectangle 2"/>
          <p:cNvSpPr>
            <a:spLocks noGrp="1" noChangeArrowheads="1"/>
          </p:cNvSpPr>
          <p:nvPr>
            <p:ph type="title"/>
          </p:nvPr>
        </p:nvSpPr>
        <p:spPr>
          <a:xfrm>
            <a:off x="838200" y="533400"/>
            <a:ext cx="7543800" cy="533400"/>
          </a:xfrm>
        </p:spPr>
        <p:txBody>
          <a:bodyPr/>
          <a:lstStyle/>
          <a:p>
            <a:pPr eaLnBrk="1" hangingPunct="1">
              <a:lnSpc>
                <a:spcPct val="90000"/>
              </a:lnSpc>
              <a:defRPr/>
            </a:pPr>
            <a:r>
              <a:rPr kumimoji="1" lang="fa-IR" sz="2400" kern="1200" dirty="0">
                <a:solidFill>
                  <a:schemeClr val="tx1"/>
                </a:solidFill>
                <a:latin typeface="Times New Roman" pitchFamily="18" charset="0"/>
                <a:ea typeface="PMingLiU" pitchFamily="18" charset="-120"/>
                <a:cs typeface="B Nazanin" pitchFamily="2" charset="-78"/>
              </a:rPr>
              <a:t>مساله توليد کننده مصرف کننده با استفاده از ناظر با اعلام و پخش:</a:t>
            </a:r>
            <a:endParaRPr kumimoji="1" lang="en-US" sz="2400" kern="1200" dirty="0">
              <a:solidFill>
                <a:schemeClr val="tx1"/>
              </a:solidFill>
              <a:latin typeface="Times New Roman" pitchFamily="18" charset="0"/>
              <a:ea typeface="PMingLiU" pitchFamily="18" charset="-120"/>
              <a:cs typeface="B Nazanin" pitchFamily="2" charset="-78"/>
            </a:endParaRPr>
          </a:p>
        </p:txBody>
      </p:sp>
      <p:sp>
        <p:nvSpPr>
          <p:cNvPr id="6" name="Rectangle 3"/>
          <p:cNvSpPr txBox="1">
            <a:spLocks noChangeArrowheads="1"/>
          </p:cNvSpPr>
          <p:nvPr/>
        </p:nvSpPr>
        <p:spPr bwMode="auto">
          <a:xfrm>
            <a:off x="6248400" y="1371600"/>
            <a:ext cx="2743200" cy="4788158"/>
          </a:xfrm>
          <a:prstGeom prst="rect">
            <a:avLst/>
          </a:prstGeom>
          <a:noFill/>
          <a:ln w="9525">
            <a:noFill/>
            <a:miter lim="800000"/>
            <a:headEnd/>
            <a:tailEnd/>
          </a:ln>
        </p:spPr>
        <p:txBody>
          <a:bodyPr/>
          <a:lstStyle/>
          <a:p>
            <a:pPr>
              <a:defRPr/>
            </a:pPr>
            <a:r>
              <a:rPr lang="en-US" sz="1400" b="1" dirty="0">
                <a:latin typeface="Times New Roman" pitchFamily="18" charset="0"/>
                <a:cs typeface="Times New Roman" pitchFamily="18" charset="0"/>
              </a:rPr>
              <a:t>void producer()</a:t>
            </a:r>
          </a:p>
          <a:p>
            <a:pPr>
              <a:defRPr/>
            </a:pPr>
            <a:r>
              <a:rPr lang="en-US" sz="1400" dirty="0">
                <a:latin typeface="Times New Roman" pitchFamily="18" charset="0"/>
                <a:cs typeface="Times New Roman" pitchFamily="18" charset="0"/>
              </a:rPr>
              <a:t>{</a:t>
            </a:r>
          </a:p>
          <a:p>
            <a:pPr>
              <a:defRPr/>
            </a:pPr>
            <a:r>
              <a:rPr lang="en-US" sz="1400" b="1" dirty="0">
                <a:latin typeface="Times New Roman" pitchFamily="18" charset="0"/>
                <a:cs typeface="Times New Roman" pitchFamily="18" charset="0"/>
              </a:rPr>
              <a:t>   char x;</a:t>
            </a:r>
          </a:p>
          <a:p>
            <a:pPr>
              <a:defRPr/>
            </a:pPr>
            <a:r>
              <a:rPr lang="en-US" sz="1400" b="1" dirty="0">
                <a:latin typeface="Times New Roman" pitchFamily="18" charset="0"/>
                <a:cs typeface="Times New Roman" pitchFamily="18" charset="0"/>
              </a:rPr>
              <a:t>   while (true) {</a:t>
            </a:r>
          </a:p>
          <a:p>
            <a:pPr>
              <a:defRPr/>
            </a:pPr>
            <a:r>
              <a:rPr lang="en-US" sz="1400" dirty="0">
                <a:latin typeface="Times New Roman" pitchFamily="18" charset="0"/>
                <a:cs typeface="Times New Roman" pitchFamily="18" charset="0"/>
              </a:rPr>
              <a:t>                          produce(x);</a:t>
            </a:r>
          </a:p>
          <a:p>
            <a:pPr>
              <a:defRPr/>
            </a:pPr>
            <a:r>
              <a:rPr lang="en-US" sz="1400" dirty="0">
                <a:latin typeface="Times New Roman" pitchFamily="18" charset="0"/>
                <a:cs typeface="Times New Roman" pitchFamily="18" charset="0"/>
              </a:rPr>
              <a:t>                          append(x);</a:t>
            </a:r>
          </a:p>
          <a:p>
            <a:pPr>
              <a:defRPr/>
            </a:pPr>
            <a:r>
              <a:rPr lang="en-US" sz="1400" dirty="0">
                <a:latin typeface="Times New Roman" pitchFamily="18" charset="0"/>
                <a:cs typeface="Times New Roman" pitchFamily="18" charset="0"/>
              </a:rPr>
              <a:t>                         }</a:t>
            </a:r>
          </a:p>
          <a:p>
            <a:pPr>
              <a:defRPr/>
            </a:pPr>
            <a:r>
              <a:rPr lang="en-US" sz="1400" dirty="0">
                <a:latin typeface="Times New Roman" pitchFamily="18" charset="0"/>
                <a:cs typeface="Times New Roman" pitchFamily="18" charset="0"/>
              </a:rPr>
              <a:t>}</a:t>
            </a:r>
          </a:p>
          <a:p>
            <a:pPr>
              <a:defRPr/>
            </a:pPr>
            <a:r>
              <a:rPr lang="en-US" sz="1400" b="1" dirty="0">
                <a:latin typeface="Times New Roman" pitchFamily="18" charset="0"/>
                <a:cs typeface="Times New Roman" pitchFamily="18" charset="0"/>
              </a:rPr>
              <a:t>void consumer()</a:t>
            </a:r>
          </a:p>
          <a:p>
            <a:pPr>
              <a:defRPr/>
            </a:pPr>
            <a:r>
              <a:rPr lang="en-US" sz="1400" dirty="0">
                <a:latin typeface="Times New Roman" pitchFamily="18" charset="0"/>
                <a:cs typeface="Times New Roman" pitchFamily="18" charset="0"/>
              </a:rPr>
              <a:t>{</a:t>
            </a:r>
          </a:p>
          <a:p>
            <a:pPr>
              <a:defRPr/>
            </a:pPr>
            <a:r>
              <a:rPr lang="en-US" sz="1400" b="1" dirty="0">
                <a:latin typeface="Times New Roman" pitchFamily="18" charset="0"/>
                <a:cs typeface="Times New Roman" pitchFamily="18" charset="0"/>
              </a:rPr>
              <a:t>   char x;</a:t>
            </a:r>
          </a:p>
          <a:p>
            <a:pPr>
              <a:defRPr/>
            </a:pPr>
            <a:r>
              <a:rPr lang="en-US" sz="1400" b="1" dirty="0">
                <a:latin typeface="Times New Roman" pitchFamily="18" charset="0"/>
                <a:cs typeface="Times New Roman" pitchFamily="18" charset="0"/>
              </a:rPr>
              <a:t>   while (true) {</a:t>
            </a:r>
          </a:p>
          <a:p>
            <a:pPr>
              <a:defRPr/>
            </a:pPr>
            <a:r>
              <a:rPr lang="en-US" sz="1400" dirty="0">
                <a:latin typeface="Times New Roman" pitchFamily="18" charset="0"/>
                <a:cs typeface="Times New Roman" pitchFamily="18" charset="0"/>
              </a:rPr>
              <a:t>                          take(x);</a:t>
            </a:r>
          </a:p>
          <a:p>
            <a:pPr>
              <a:defRPr/>
            </a:pPr>
            <a:r>
              <a:rPr lang="en-US" sz="1400" dirty="0">
                <a:latin typeface="Times New Roman" pitchFamily="18" charset="0"/>
                <a:cs typeface="Times New Roman" pitchFamily="18" charset="0"/>
              </a:rPr>
              <a:t>                          consume(x);</a:t>
            </a:r>
          </a:p>
          <a:p>
            <a:pPr>
              <a:defRPr/>
            </a:pPr>
            <a:r>
              <a:rPr lang="en-US" sz="1400" dirty="0">
                <a:latin typeface="Times New Roman" pitchFamily="18" charset="0"/>
                <a:cs typeface="Times New Roman" pitchFamily="18" charset="0"/>
              </a:rPr>
              <a:t>                          }</a:t>
            </a:r>
          </a:p>
          <a:p>
            <a:pPr>
              <a:defRPr/>
            </a:pPr>
            <a:r>
              <a:rPr lang="en-US" sz="1400" dirty="0">
                <a:latin typeface="Times New Roman" pitchFamily="18" charset="0"/>
                <a:cs typeface="Times New Roman" pitchFamily="18" charset="0"/>
              </a:rPr>
              <a:t> }</a:t>
            </a:r>
          </a:p>
          <a:p>
            <a:pPr>
              <a:defRPr/>
            </a:pPr>
            <a:r>
              <a:rPr lang="en-US" sz="1400" b="1" dirty="0">
                <a:latin typeface="Times New Roman" pitchFamily="18" charset="0"/>
                <a:cs typeface="Times New Roman" pitchFamily="18" charset="0"/>
              </a:rPr>
              <a:t>void main()</a:t>
            </a:r>
          </a:p>
          <a:p>
            <a:pPr>
              <a:defRPr/>
            </a:pPr>
            <a:r>
              <a:rPr lang="en-US" sz="1400" dirty="0">
                <a:latin typeface="Times New Roman" pitchFamily="18" charset="0"/>
                <a:cs typeface="Times New Roman" pitchFamily="18" charset="0"/>
              </a:rPr>
              <a:t>{</a:t>
            </a:r>
          </a:p>
          <a:p>
            <a:pPr>
              <a:defRPr/>
            </a:pPr>
            <a:r>
              <a:rPr lang="en-US" sz="1400" b="1" dirty="0" err="1">
                <a:latin typeface="Times New Roman" pitchFamily="18" charset="0"/>
                <a:cs typeface="Times New Roman" pitchFamily="18" charset="0"/>
              </a:rPr>
              <a:t>parbegin</a:t>
            </a:r>
            <a:r>
              <a:rPr lang="en-US" sz="1400" b="1" dirty="0">
                <a:latin typeface="Times New Roman" pitchFamily="18" charset="0"/>
                <a:cs typeface="Times New Roman" pitchFamily="18" charset="0"/>
              </a:rPr>
              <a:t> (producer, consumer);</a:t>
            </a:r>
          </a:p>
          <a:p>
            <a:pPr>
              <a:defRPr/>
            </a:pPr>
            <a:r>
              <a:rPr lang="en-US" sz="1400" dirty="0">
                <a:latin typeface="Times New Roman" pitchFamily="18" charset="0"/>
                <a:cs typeface="Times New Roman" pitchFamily="18" charset="0"/>
              </a:rPr>
              <a:t>}</a:t>
            </a:r>
            <a:endParaRPr lang="en-US" sz="1400" kern="0" dirty="0">
              <a:latin typeface="Times New Roman" pitchFamily="18" charset="0"/>
              <a:cs typeface="Times New Roman" pitchFamily="18" charset="0"/>
            </a:endParaRPr>
          </a:p>
        </p:txBody>
      </p:sp>
      <p:cxnSp>
        <p:nvCxnSpPr>
          <p:cNvPr id="8" name="Straight Connector 7"/>
          <p:cNvCxnSpPr/>
          <p:nvPr/>
        </p:nvCxnSpPr>
        <p:spPr>
          <a:xfrm>
            <a:off x="6169024" y="1295400"/>
            <a:ext cx="3176" cy="4876798"/>
          </a:xfrm>
          <a:prstGeom prst="line">
            <a:avLst/>
          </a:prstGeom>
        </p:spPr>
        <p:style>
          <a:lnRef idx="1">
            <a:schemeClr val="dk1"/>
          </a:lnRef>
          <a:fillRef idx="0">
            <a:schemeClr val="dk1"/>
          </a:fillRef>
          <a:effectRef idx="0">
            <a:schemeClr val="dk1"/>
          </a:effectRef>
          <a:fontRef idx="minor">
            <a:schemeClr val="tx1"/>
          </a:fontRef>
        </p:style>
      </p:cxnSp>
      <p:sp>
        <p:nvSpPr>
          <p:cNvPr id="2" name="Rectangle 1"/>
          <p:cNvSpPr/>
          <p:nvPr/>
        </p:nvSpPr>
        <p:spPr>
          <a:xfrm>
            <a:off x="76200" y="1371600"/>
            <a:ext cx="5791200" cy="4524315"/>
          </a:xfrm>
          <a:prstGeom prst="rect">
            <a:avLst/>
          </a:prstGeom>
          <a:solidFill>
            <a:schemeClr val="accent2"/>
          </a:solidFill>
        </p:spPr>
        <p:txBody>
          <a:bodyPr wrap="square">
            <a:spAutoFit/>
          </a:bodyPr>
          <a:lstStyle/>
          <a:p>
            <a:r>
              <a:rPr lang="en-US" sz="1600" b="1" dirty="0">
                <a:latin typeface="Times New Roman" pitchFamily="18" charset="0"/>
                <a:cs typeface="Times New Roman" pitchFamily="18" charset="0"/>
              </a:rPr>
              <a:t>void append (char x)</a:t>
            </a:r>
          </a:p>
          <a:p>
            <a:r>
              <a:rPr lang="en-US" sz="1600" dirty="0">
                <a:latin typeface="Times New Roman" pitchFamily="18" charset="0"/>
                <a:cs typeface="Times New Roman" pitchFamily="18" charset="0"/>
              </a:rPr>
              <a:t>{</a:t>
            </a:r>
          </a:p>
          <a:p>
            <a:r>
              <a:rPr lang="en-US" sz="1600" b="1" dirty="0">
                <a:solidFill>
                  <a:srgbClr val="C00000"/>
                </a:solidFill>
                <a:latin typeface="Times New Roman" pitchFamily="18" charset="0"/>
                <a:cs typeface="Times New Roman" pitchFamily="18" charset="0"/>
              </a:rPr>
              <a:t>      </a:t>
            </a:r>
            <a:r>
              <a:rPr lang="en-US" sz="1600" b="1" dirty="0" smtClean="0">
                <a:solidFill>
                  <a:srgbClr val="C00000"/>
                </a:solidFill>
                <a:latin typeface="Times New Roman" pitchFamily="18" charset="0"/>
                <a:cs typeface="Times New Roman" pitchFamily="18" charset="0"/>
              </a:rPr>
              <a:t>while </a:t>
            </a:r>
            <a:r>
              <a:rPr lang="en-US" sz="1600" b="1" dirty="0">
                <a:solidFill>
                  <a:srgbClr val="C00000"/>
                </a:solidFill>
                <a:latin typeface="Times New Roman" pitchFamily="18" charset="0"/>
                <a:cs typeface="Times New Roman" pitchFamily="18" charset="0"/>
              </a:rPr>
              <a:t>(count = = </a:t>
            </a:r>
            <a:r>
              <a:rPr lang="en-US" sz="1600" b="1" dirty="0" smtClean="0">
                <a:solidFill>
                  <a:srgbClr val="C00000"/>
                </a:solidFill>
                <a:latin typeface="Times New Roman" pitchFamily="18" charset="0"/>
                <a:cs typeface="Times New Roman" pitchFamily="18" charset="0"/>
              </a:rPr>
              <a:t>N)</a:t>
            </a:r>
          </a:p>
          <a:p>
            <a:r>
              <a:rPr lang="en-US" sz="1600" b="1" dirty="0">
                <a:latin typeface="Times New Roman" pitchFamily="18" charset="0"/>
                <a:cs typeface="Times New Roman" pitchFamily="18" charset="0"/>
              </a:rPr>
              <a:t> </a:t>
            </a:r>
            <a:r>
              <a:rPr lang="en-US" sz="1600" b="1" dirty="0" smtClean="0">
                <a:latin typeface="Times New Roman" pitchFamily="18" charset="0"/>
                <a:cs typeface="Times New Roman" pitchFamily="18" charset="0"/>
              </a:rPr>
              <a:t>               </a:t>
            </a:r>
            <a:r>
              <a:rPr lang="fa-IR" sz="1600" b="1"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cwait</a:t>
            </a:r>
            <a:r>
              <a:rPr lang="en-US" sz="1600" b="1" dirty="0" smtClean="0">
                <a:latin typeface="Times New Roman" pitchFamily="18" charset="0"/>
                <a:cs typeface="Times New Roman" pitchFamily="18" charset="0"/>
              </a:rPr>
              <a:t>(</a:t>
            </a:r>
            <a:r>
              <a:rPr lang="en-US" sz="1600" b="1" dirty="0" err="1" smtClean="0">
                <a:latin typeface="Times New Roman" pitchFamily="18" charset="0"/>
                <a:cs typeface="Times New Roman" pitchFamily="18" charset="0"/>
              </a:rPr>
              <a:t>notfull</a:t>
            </a:r>
            <a:r>
              <a:rPr lang="en-US" sz="1600" b="1" dirty="0">
                <a:latin typeface="Times New Roman" pitchFamily="18" charset="0"/>
                <a:cs typeface="Times New Roman" pitchFamily="18" charset="0"/>
              </a:rPr>
              <a:t>); /* buffer is full; avoid overflow */</a:t>
            </a:r>
          </a:p>
          <a:p>
            <a:r>
              <a:rPr lang="en-US" sz="1600" dirty="0">
                <a:latin typeface="Times New Roman" pitchFamily="18" charset="0"/>
                <a:cs typeface="Times New Roman" pitchFamily="18" charset="0"/>
              </a:rPr>
              <a:t>      buffer[</a:t>
            </a:r>
            <a:r>
              <a:rPr lang="en-US" sz="1600" dirty="0" err="1">
                <a:latin typeface="Times New Roman" pitchFamily="18" charset="0"/>
                <a:cs typeface="Times New Roman" pitchFamily="18" charset="0"/>
              </a:rPr>
              <a:t>nextin</a:t>
            </a:r>
            <a:r>
              <a:rPr lang="en-US" sz="1600" dirty="0">
                <a:latin typeface="Times New Roman" pitchFamily="18" charset="0"/>
                <a:cs typeface="Times New Roman" pitchFamily="18" charset="0"/>
              </a:rPr>
              <a:t>] = x;</a:t>
            </a:r>
          </a:p>
          <a:p>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nextin</a:t>
            </a:r>
            <a:r>
              <a:rPr lang="en-US" sz="1600" dirty="0">
                <a:latin typeface="Times New Roman" pitchFamily="18" charset="0"/>
                <a:cs typeface="Times New Roman" pitchFamily="18" charset="0"/>
              </a:rPr>
              <a:t> = (</a:t>
            </a:r>
            <a:r>
              <a:rPr lang="en-US" sz="1600" dirty="0" err="1">
                <a:latin typeface="Times New Roman" pitchFamily="18" charset="0"/>
                <a:cs typeface="Times New Roman" pitchFamily="18" charset="0"/>
              </a:rPr>
              <a:t>nextin</a:t>
            </a:r>
            <a:r>
              <a:rPr lang="en-US" sz="1600" dirty="0">
                <a:latin typeface="Times New Roman" pitchFamily="18" charset="0"/>
                <a:cs typeface="Times New Roman" pitchFamily="18" charset="0"/>
              </a:rPr>
              <a:t> + 1) % N;</a:t>
            </a:r>
          </a:p>
          <a:p>
            <a:r>
              <a:rPr lang="en-US" sz="1600" dirty="0">
                <a:latin typeface="Times New Roman" pitchFamily="18" charset="0"/>
                <a:cs typeface="Times New Roman" pitchFamily="18" charset="0"/>
              </a:rPr>
              <a:t>      count + + ;                                      /* one more item in buffer */</a:t>
            </a:r>
          </a:p>
          <a:p>
            <a:r>
              <a:rPr lang="en-US" sz="1600" b="1" dirty="0">
                <a:solidFill>
                  <a:srgbClr val="C00000"/>
                </a:solidFill>
                <a:latin typeface="Times New Roman" pitchFamily="18" charset="0"/>
                <a:cs typeface="Times New Roman" pitchFamily="18" charset="0"/>
              </a:rPr>
              <a:t>      </a:t>
            </a:r>
            <a:r>
              <a:rPr lang="en-US" sz="1600" b="1" dirty="0" err="1" smtClean="0">
                <a:solidFill>
                  <a:srgbClr val="C00000"/>
                </a:solidFill>
                <a:latin typeface="Times New Roman" pitchFamily="18" charset="0"/>
                <a:cs typeface="Times New Roman" pitchFamily="18" charset="0"/>
              </a:rPr>
              <a:t>cnotify</a:t>
            </a:r>
            <a:r>
              <a:rPr lang="en-US" sz="1600" b="1" dirty="0" smtClean="0">
                <a:solidFill>
                  <a:srgbClr val="C00000"/>
                </a:solidFill>
                <a:latin typeface="Times New Roman" pitchFamily="18" charset="0"/>
                <a:cs typeface="Times New Roman" pitchFamily="18" charset="0"/>
              </a:rPr>
              <a:t> </a:t>
            </a:r>
            <a:r>
              <a:rPr lang="en-US" sz="1600" dirty="0">
                <a:latin typeface="Times New Roman" pitchFamily="18" charset="0"/>
                <a:cs typeface="Times New Roman" pitchFamily="18" charset="0"/>
              </a:rPr>
              <a:t>(nonempty);          </a:t>
            </a:r>
            <a:r>
              <a:rPr lang="fa-IR" sz="160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   /*notify any </a:t>
            </a:r>
            <a:r>
              <a:rPr lang="en-US" sz="1600" dirty="0">
                <a:latin typeface="Times New Roman" pitchFamily="18" charset="0"/>
                <a:cs typeface="Times New Roman" pitchFamily="18" charset="0"/>
              </a:rPr>
              <a:t>waiting consumer */</a:t>
            </a:r>
          </a:p>
          <a:p>
            <a:r>
              <a:rPr lang="en-US" sz="1600" dirty="0">
                <a:latin typeface="Times New Roman" pitchFamily="18" charset="0"/>
                <a:cs typeface="Times New Roman" pitchFamily="18" charset="0"/>
              </a:rPr>
              <a:t>}</a:t>
            </a:r>
          </a:p>
          <a:p>
            <a:r>
              <a:rPr lang="en-US" sz="1600" b="1" dirty="0">
                <a:latin typeface="Times New Roman" pitchFamily="18" charset="0"/>
                <a:cs typeface="Times New Roman" pitchFamily="18" charset="0"/>
              </a:rPr>
              <a:t>void take (char x)</a:t>
            </a:r>
          </a:p>
          <a:p>
            <a:r>
              <a:rPr lang="en-US" sz="1600" dirty="0">
                <a:latin typeface="Times New Roman" pitchFamily="18" charset="0"/>
                <a:cs typeface="Times New Roman" pitchFamily="18" charset="0"/>
              </a:rPr>
              <a:t>{</a:t>
            </a:r>
          </a:p>
          <a:p>
            <a:r>
              <a:rPr lang="en-US" sz="1600" b="1" dirty="0">
                <a:solidFill>
                  <a:srgbClr val="C00000"/>
                </a:solidFill>
                <a:latin typeface="Times New Roman" pitchFamily="18" charset="0"/>
                <a:cs typeface="Times New Roman" pitchFamily="18" charset="0"/>
              </a:rPr>
              <a:t> </a:t>
            </a:r>
            <a:r>
              <a:rPr lang="en-US" sz="1600" b="1" dirty="0" smtClean="0">
                <a:solidFill>
                  <a:srgbClr val="C00000"/>
                </a:solidFill>
                <a:latin typeface="Times New Roman" pitchFamily="18" charset="0"/>
                <a:cs typeface="Times New Roman" pitchFamily="18" charset="0"/>
              </a:rPr>
              <a:t>while  </a:t>
            </a:r>
            <a:r>
              <a:rPr lang="en-US" sz="1600" b="1" dirty="0">
                <a:solidFill>
                  <a:srgbClr val="C00000"/>
                </a:solidFill>
                <a:latin typeface="Times New Roman" pitchFamily="18" charset="0"/>
                <a:cs typeface="Times New Roman" pitchFamily="18" charset="0"/>
              </a:rPr>
              <a:t>(count = = 0) </a:t>
            </a:r>
            <a:endParaRPr lang="en-US" sz="1600" b="1" dirty="0" smtClean="0">
              <a:solidFill>
                <a:srgbClr val="C00000"/>
              </a:solidFill>
              <a:latin typeface="Times New Roman" pitchFamily="18" charset="0"/>
              <a:cs typeface="Times New Roman" pitchFamily="18" charset="0"/>
            </a:endParaRPr>
          </a:p>
          <a:p>
            <a:r>
              <a:rPr lang="en-US" sz="1600" b="1" dirty="0">
                <a:latin typeface="Times New Roman" pitchFamily="18" charset="0"/>
                <a:cs typeface="Times New Roman" pitchFamily="18" charset="0"/>
              </a:rPr>
              <a:t> </a:t>
            </a:r>
            <a:r>
              <a:rPr lang="en-US" sz="1600" b="1" dirty="0" smtClean="0">
                <a:latin typeface="Times New Roman" pitchFamily="18" charset="0"/>
                <a:cs typeface="Times New Roman" pitchFamily="18" charset="0"/>
              </a:rPr>
              <a:t>        </a:t>
            </a:r>
            <a:r>
              <a:rPr lang="fa-IR" sz="1600" b="1"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  </a:t>
            </a:r>
            <a:r>
              <a:rPr lang="fa-IR" sz="1600" b="1"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cwait</a:t>
            </a:r>
            <a:r>
              <a:rPr lang="en-US" sz="1600" b="1" dirty="0" smtClean="0">
                <a:latin typeface="Times New Roman" pitchFamily="18" charset="0"/>
                <a:cs typeface="Times New Roman" pitchFamily="18" charset="0"/>
              </a:rPr>
              <a:t>(</a:t>
            </a:r>
            <a:r>
              <a:rPr lang="en-US" sz="1600" b="1" dirty="0" err="1" smtClean="0">
                <a:latin typeface="Times New Roman" pitchFamily="18" charset="0"/>
                <a:cs typeface="Times New Roman" pitchFamily="18" charset="0"/>
              </a:rPr>
              <a:t>notempty</a:t>
            </a:r>
            <a:r>
              <a:rPr lang="en-US" sz="1600" b="1" dirty="0">
                <a:latin typeface="Times New Roman" pitchFamily="18" charset="0"/>
                <a:cs typeface="Times New Roman" pitchFamily="18" charset="0"/>
              </a:rPr>
              <a:t>); </a:t>
            </a:r>
            <a:r>
              <a:rPr lang="en-US" sz="1600" b="1" dirty="0" smtClean="0">
                <a:latin typeface="Times New Roman" pitchFamily="18" charset="0"/>
                <a:cs typeface="Times New Roman" pitchFamily="18" charset="0"/>
              </a:rPr>
              <a:t>/* </a:t>
            </a:r>
            <a:r>
              <a:rPr lang="en-US" sz="1600" b="1" dirty="0">
                <a:latin typeface="Times New Roman" pitchFamily="18" charset="0"/>
                <a:cs typeface="Times New Roman" pitchFamily="18" charset="0"/>
              </a:rPr>
              <a:t>buffer is empty; avoid underflow */</a:t>
            </a:r>
          </a:p>
          <a:p>
            <a:r>
              <a:rPr lang="en-US" sz="1600" dirty="0">
                <a:latin typeface="Times New Roman" pitchFamily="18" charset="0"/>
                <a:cs typeface="Times New Roman" pitchFamily="18" charset="0"/>
              </a:rPr>
              <a:t>  x = buffer[</a:t>
            </a:r>
            <a:r>
              <a:rPr lang="en-US" sz="1600" dirty="0" err="1">
                <a:latin typeface="Times New Roman" pitchFamily="18" charset="0"/>
                <a:cs typeface="Times New Roman" pitchFamily="18" charset="0"/>
              </a:rPr>
              <a:t>nextout</a:t>
            </a:r>
            <a:r>
              <a:rPr lang="en-US" sz="1600" dirty="0">
                <a:latin typeface="Times New Roman" pitchFamily="18" charset="0"/>
                <a:cs typeface="Times New Roman" pitchFamily="18" charset="0"/>
              </a:rPr>
              <a:t>];</a:t>
            </a:r>
          </a:p>
          <a:p>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nextout</a:t>
            </a:r>
            <a:r>
              <a:rPr lang="en-US" sz="1600" dirty="0">
                <a:latin typeface="Times New Roman" pitchFamily="18" charset="0"/>
                <a:cs typeface="Times New Roman" pitchFamily="18" charset="0"/>
              </a:rPr>
              <a:t> = (</a:t>
            </a:r>
            <a:r>
              <a:rPr lang="en-US" sz="1600" dirty="0" err="1">
                <a:latin typeface="Times New Roman" pitchFamily="18" charset="0"/>
                <a:cs typeface="Times New Roman" pitchFamily="18" charset="0"/>
              </a:rPr>
              <a:t>nextout</a:t>
            </a:r>
            <a:r>
              <a:rPr lang="en-US" sz="1600" dirty="0">
                <a:latin typeface="Times New Roman" pitchFamily="18" charset="0"/>
                <a:cs typeface="Times New Roman" pitchFamily="18" charset="0"/>
              </a:rPr>
              <a:t> + 1) % N);</a:t>
            </a:r>
          </a:p>
          <a:p>
            <a:r>
              <a:rPr lang="en-US" sz="1600" dirty="0">
                <a:latin typeface="Times New Roman" pitchFamily="18" charset="0"/>
                <a:cs typeface="Times New Roman" pitchFamily="18" charset="0"/>
              </a:rPr>
              <a:t>   count - - ;                                         /* one fewer item in buffer */</a:t>
            </a:r>
          </a:p>
          <a:p>
            <a:r>
              <a:rPr lang="en-US" sz="1600" b="1" dirty="0">
                <a:solidFill>
                  <a:srgbClr val="C00000"/>
                </a:solidFill>
                <a:latin typeface="Times New Roman" pitchFamily="18" charset="0"/>
                <a:cs typeface="Times New Roman" pitchFamily="18" charset="0"/>
              </a:rPr>
              <a:t>   </a:t>
            </a:r>
            <a:r>
              <a:rPr lang="en-US" sz="1600" b="1" dirty="0" err="1" smtClean="0">
                <a:solidFill>
                  <a:srgbClr val="C00000"/>
                </a:solidFill>
                <a:latin typeface="Times New Roman" pitchFamily="18" charset="0"/>
                <a:cs typeface="Times New Roman" pitchFamily="18" charset="0"/>
              </a:rPr>
              <a:t>cnotify</a:t>
            </a:r>
            <a:r>
              <a:rPr lang="en-US" sz="1600" b="1" dirty="0" smtClean="0">
                <a:latin typeface="Times New Roman" pitchFamily="18" charset="0"/>
                <a:cs typeface="Times New Roman" pitchFamily="18" charset="0"/>
              </a:rPr>
              <a:t> </a:t>
            </a:r>
            <a:r>
              <a:rPr lang="en-US" sz="1600" dirty="0">
                <a:latin typeface="Times New Roman" pitchFamily="18" charset="0"/>
                <a:cs typeface="Times New Roman" pitchFamily="18" charset="0"/>
              </a:rPr>
              <a:t>(</a:t>
            </a:r>
            <a:r>
              <a:rPr lang="en-US" sz="1600" dirty="0" err="1">
                <a:latin typeface="Times New Roman" pitchFamily="18" charset="0"/>
                <a:cs typeface="Times New Roman" pitchFamily="18" charset="0"/>
              </a:rPr>
              <a:t>notfull</a:t>
            </a:r>
            <a:r>
              <a:rPr lang="en-US" sz="1600" dirty="0">
                <a:latin typeface="Times New Roman" pitchFamily="18" charset="0"/>
                <a:cs typeface="Times New Roman" pitchFamily="18" charset="0"/>
              </a:rPr>
              <a:t>);                          /* </a:t>
            </a:r>
            <a:r>
              <a:rPr lang="en-US" sz="1600" dirty="0" smtClean="0">
                <a:latin typeface="Times New Roman" pitchFamily="18" charset="0"/>
                <a:cs typeface="Times New Roman" pitchFamily="18" charset="0"/>
              </a:rPr>
              <a:t>notify </a:t>
            </a:r>
            <a:r>
              <a:rPr lang="en-US" sz="1600" dirty="0">
                <a:latin typeface="Times New Roman" pitchFamily="18" charset="0"/>
                <a:cs typeface="Times New Roman" pitchFamily="18" charset="0"/>
              </a:rPr>
              <a:t>any waiting producer */</a:t>
            </a:r>
          </a:p>
          <a:p>
            <a:r>
              <a:rPr lang="en-US" sz="1600" dirty="0">
                <a:latin typeface="Times New Roman" pitchFamily="18" charset="0"/>
                <a:cs typeface="Times New Roman" pitchFamily="18" charset="0"/>
              </a:rPr>
              <a:t>}</a:t>
            </a:r>
          </a:p>
        </p:txBody>
      </p:sp>
    </p:spTree>
    <p:extLst>
      <p:ext uri="{BB962C8B-B14F-4D97-AF65-F5344CB8AC3E}">
        <p14:creationId xmlns:p14="http://schemas.microsoft.com/office/powerpoint/2010/main" val="4068035796"/>
      </p:ext>
    </p:extLst>
  </p:cSld>
  <p:clrMapOvr>
    <a:masterClrMapping/>
  </p:clrMapOvr>
  <p:transition spd="slow">
    <p:wip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762000" y="609600"/>
            <a:ext cx="7543800" cy="685800"/>
          </a:xfrm>
        </p:spPr>
        <p:txBody>
          <a:bodyPr/>
          <a:lstStyle/>
          <a:p>
            <a:pPr eaLnBrk="1" hangingPunct="1">
              <a:defRPr/>
            </a:pPr>
            <a:r>
              <a:rPr kumimoji="1" lang="fa-IR" sz="3200" kern="1200" dirty="0" smtClean="0">
                <a:solidFill>
                  <a:schemeClr val="tx1"/>
                </a:solidFill>
                <a:latin typeface="Times New Roman" pitchFamily="18" charset="0"/>
                <a:ea typeface="PMingLiU" pitchFamily="18" charset="-120"/>
                <a:cs typeface="B Nazanin" pitchFamily="2" charset="-78"/>
              </a:rPr>
              <a:t>مزایای ناظر </a:t>
            </a:r>
            <a:r>
              <a:rPr kumimoji="1" lang="fa-IR" sz="3200" kern="1200" dirty="0">
                <a:solidFill>
                  <a:schemeClr val="tx1"/>
                </a:solidFill>
                <a:latin typeface="Times New Roman" pitchFamily="18" charset="0"/>
                <a:ea typeface="PMingLiU" pitchFamily="18" charset="-120"/>
                <a:cs typeface="B Nazanin" pitchFamily="2" charset="-78"/>
              </a:rPr>
              <a:t>با اعلام و پخش</a:t>
            </a:r>
            <a:endParaRPr kumimoji="1" lang="en-US" sz="3200" kern="1200" dirty="0">
              <a:solidFill>
                <a:schemeClr val="tx1"/>
              </a:solidFill>
              <a:latin typeface="Times New Roman" pitchFamily="18" charset="0"/>
              <a:ea typeface="PMingLiU" pitchFamily="18" charset="-120"/>
              <a:cs typeface="B Nazanin" pitchFamily="2" charset="-78"/>
            </a:endParaRPr>
          </a:p>
        </p:txBody>
      </p:sp>
      <p:sp>
        <p:nvSpPr>
          <p:cNvPr id="68611" name="Content Placeholder 2"/>
          <p:cNvSpPr>
            <a:spLocks noGrp="1"/>
          </p:cNvSpPr>
          <p:nvPr>
            <p:ph idx="1"/>
          </p:nvPr>
        </p:nvSpPr>
        <p:spPr>
          <a:xfrm>
            <a:off x="228600" y="1371600"/>
            <a:ext cx="8458200" cy="4724400"/>
          </a:xfrm>
        </p:spPr>
        <p:txBody>
          <a:bodyPr>
            <a:normAutofit/>
          </a:bodyPr>
          <a:lstStyle/>
          <a:p>
            <a:pPr algn="just"/>
            <a:r>
              <a:rPr lang="fa-IR" sz="2000" dirty="0" smtClean="0"/>
              <a:t>هیچ ضمانتی وجود ندارند که قبل از فرایند منتظر، هیچ فرایند دیگری وارد ناظر نشود، پس فرایند منتظر مجدد شرط را بررسی می کند. </a:t>
            </a:r>
            <a:r>
              <a:rPr lang="fa-IR" sz="1600" b="1" dirty="0" smtClean="0">
                <a:solidFill>
                  <a:srgbClr val="C00000"/>
                </a:solidFill>
              </a:rPr>
              <a:t>(عدم مشکل مثال 1 در ناظر با علامت)</a:t>
            </a:r>
          </a:p>
          <a:p>
            <a:pPr algn="just"/>
            <a:endParaRPr lang="fa-IR" sz="1600" b="1" dirty="0" smtClean="0">
              <a:solidFill>
                <a:srgbClr val="C00000"/>
              </a:solidFill>
            </a:endParaRPr>
          </a:p>
          <a:p>
            <a:pPr algn="just"/>
            <a:endParaRPr lang="fa-IR" sz="1600" b="1" dirty="0" smtClean="0">
              <a:solidFill>
                <a:srgbClr val="C00000"/>
              </a:solidFill>
            </a:endParaRPr>
          </a:p>
          <a:p>
            <a:pPr lvl="1" algn="just"/>
            <a:r>
              <a:rPr lang="fa-IR" sz="2000" dirty="0" smtClean="0"/>
              <a:t>استفاده از زمان سنج نگهبان در </a:t>
            </a:r>
            <a:r>
              <a:rPr lang="en-US" sz="2000" dirty="0" err="1" smtClean="0"/>
              <a:t>cnotify</a:t>
            </a:r>
            <a:r>
              <a:rPr lang="fa-IR" sz="2000" dirty="0" smtClean="0"/>
              <a:t> مربوط به هر شرط، که فرایندی که منتظر بیشترین مهلت اجرا بوده است، مستقل از این که آن شرط اعلام شده یا نه در حالت آماده گذاشته شود، تا از گرسنگی نامحدود آن جلوگیری شود.</a:t>
            </a:r>
            <a:r>
              <a:rPr lang="fa-IR" sz="2000" b="1" dirty="0">
                <a:solidFill>
                  <a:srgbClr val="C00000"/>
                </a:solidFill>
              </a:rPr>
              <a:t> </a:t>
            </a:r>
            <a:r>
              <a:rPr lang="fa-IR" sz="1600" b="1" dirty="0">
                <a:solidFill>
                  <a:srgbClr val="C00000"/>
                </a:solidFill>
              </a:rPr>
              <a:t>(عدم مشکل مثال </a:t>
            </a:r>
            <a:r>
              <a:rPr lang="fa-IR" sz="1600" b="1" dirty="0" smtClean="0">
                <a:solidFill>
                  <a:srgbClr val="C00000"/>
                </a:solidFill>
              </a:rPr>
              <a:t>2 </a:t>
            </a:r>
            <a:r>
              <a:rPr lang="fa-IR" sz="1600" b="1" dirty="0">
                <a:solidFill>
                  <a:srgbClr val="C00000"/>
                </a:solidFill>
              </a:rPr>
              <a:t>در ناظر با علامت</a:t>
            </a:r>
            <a:r>
              <a:rPr lang="fa-IR" sz="1600" b="1" dirty="0" smtClean="0">
                <a:solidFill>
                  <a:srgbClr val="C00000"/>
                </a:solidFill>
              </a:rPr>
              <a:t>)</a:t>
            </a:r>
          </a:p>
          <a:p>
            <a:pPr lvl="1" algn="just"/>
            <a:endParaRPr lang="fa-IR" sz="1600" b="1" dirty="0">
              <a:solidFill>
                <a:srgbClr val="C00000"/>
              </a:solidFill>
            </a:endParaRPr>
          </a:p>
          <a:p>
            <a:pPr lvl="1" algn="just"/>
            <a:endParaRPr lang="fa-IR" sz="1600" b="1" dirty="0">
              <a:solidFill>
                <a:srgbClr val="C00000"/>
              </a:solidFill>
            </a:endParaRPr>
          </a:p>
          <a:p>
            <a:pPr lvl="1" algn="just"/>
            <a:r>
              <a:rPr lang="fa-IR" sz="2200" dirty="0" smtClean="0"/>
              <a:t>استفاده از </a:t>
            </a:r>
            <a:r>
              <a:rPr lang="en-US" sz="2200" dirty="0" err="1" smtClean="0"/>
              <a:t>cb</a:t>
            </a:r>
            <a:r>
              <a:rPr lang="en-US" dirty="0" err="1" smtClean="0"/>
              <a:t>r</a:t>
            </a:r>
            <a:r>
              <a:rPr lang="en-US" sz="2200" dirty="0" err="1" smtClean="0"/>
              <a:t>oadcast</a:t>
            </a:r>
            <a:r>
              <a:rPr lang="fa-IR" sz="2200" dirty="0" smtClean="0"/>
              <a:t> برای اطلاع به کلیه فرایندهای منتظر یک شرط تا به حالت آماده بروند. </a:t>
            </a:r>
            <a:r>
              <a:rPr lang="fa-IR" sz="1400" b="1" dirty="0" smtClean="0">
                <a:solidFill>
                  <a:srgbClr val="C00000"/>
                </a:solidFill>
              </a:rPr>
              <a:t>(اگر تولیدکننده بلوکی از آیتم ها را وارد میانگیر نماید ضرورتی ندارد بداند چند آیتم برای مصرف هر مصرف کننده تهیه شده است. هر مصرف کننده خود به بررسی وجود آیتم ها ی پردازد)</a:t>
            </a:r>
            <a:endParaRPr lang="en-US" sz="1400" b="1" dirty="0" smtClean="0">
              <a:solidFill>
                <a:srgbClr val="C00000"/>
              </a:solidFill>
            </a:endParaRPr>
          </a:p>
        </p:txBody>
      </p:sp>
      <p:sp>
        <p:nvSpPr>
          <p:cNvPr id="4" name="Slide Number Placeholder 3"/>
          <p:cNvSpPr>
            <a:spLocks noGrp="1"/>
          </p:cNvSpPr>
          <p:nvPr>
            <p:ph type="sldNum" sz="quarter" idx="4294967295"/>
          </p:nvPr>
        </p:nvSpPr>
        <p:spPr>
          <a:xfrm>
            <a:off x="6400800" y="6248400"/>
            <a:ext cx="1905000" cy="457200"/>
          </a:xfrm>
          <a:prstGeom prst="rect">
            <a:avLst/>
          </a:prstGeom>
        </p:spPr>
        <p:txBody>
          <a:bodyPr/>
          <a:lstStyle/>
          <a:p>
            <a:pPr>
              <a:defRPr/>
            </a:pPr>
            <a:fld id="{4F0AFFD4-5DE6-4733-8A49-1B6E6D6E6AD5}" type="slidenum">
              <a:rPr lang="en-US" smtClean="0"/>
              <a:pPr>
                <a:defRPr/>
              </a:pPr>
              <a:t>75</a:t>
            </a:fld>
            <a:endParaRPr lang="en-US"/>
          </a:p>
        </p:txBody>
      </p:sp>
    </p:spTree>
    <p:extLst>
      <p:ext uri="{BB962C8B-B14F-4D97-AF65-F5344CB8AC3E}">
        <p14:creationId xmlns:p14="http://schemas.microsoft.com/office/powerpoint/2010/main" val="41716573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 calcmode="lin" valueType="num">
                                      <p:cBhvr>
                                        <p:cTn id="7" dur="500" fill="hold"/>
                                        <p:tgtEl>
                                          <p:spTgt spid="6861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861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8611">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8611">
                                            <p:txEl>
                                              <p:pRg st="3" end="3"/>
                                            </p:txEl>
                                          </p:spTgt>
                                        </p:tgtEl>
                                        <p:attrNameLst>
                                          <p:attrName>style.visibility</p:attrName>
                                        </p:attrNameLst>
                                      </p:cBhvr>
                                      <p:to>
                                        <p:strVal val="visible"/>
                                      </p:to>
                                    </p:set>
                                    <p:animEffect transition="in" filter="fade">
                                      <p:cBhvr>
                                        <p:cTn id="14" dur="1000"/>
                                        <p:tgtEl>
                                          <p:spTgt spid="68611">
                                            <p:txEl>
                                              <p:pRg st="3" end="3"/>
                                            </p:txEl>
                                          </p:spTgt>
                                        </p:tgtEl>
                                      </p:cBhvr>
                                    </p:animEffect>
                                    <p:anim calcmode="lin" valueType="num">
                                      <p:cBhvr>
                                        <p:cTn id="15" dur="1000" fill="hold"/>
                                        <p:tgtEl>
                                          <p:spTgt spid="6861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6861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8611">
                                            <p:txEl>
                                              <p:pRg st="6" end="6"/>
                                            </p:txEl>
                                          </p:spTgt>
                                        </p:tgtEl>
                                        <p:attrNameLst>
                                          <p:attrName>style.visibility</p:attrName>
                                        </p:attrNameLst>
                                      </p:cBhvr>
                                      <p:to>
                                        <p:strVal val="visible"/>
                                      </p:to>
                                    </p:set>
                                    <p:anim calcmode="lin" valueType="num">
                                      <p:cBhvr additive="base">
                                        <p:cTn id="21" dur="500" fill="hold"/>
                                        <p:tgtEl>
                                          <p:spTgt spid="68611">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861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Content Placeholder 2"/>
          <p:cNvSpPr>
            <a:spLocks noGrp="1"/>
          </p:cNvSpPr>
          <p:nvPr>
            <p:ph idx="1"/>
          </p:nvPr>
        </p:nvSpPr>
        <p:spPr>
          <a:xfrm>
            <a:off x="381000" y="1676400"/>
            <a:ext cx="8229600" cy="4419600"/>
          </a:xfrm>
        </p:spPr>
        <p:txBody>
          <a:bodyPr>
            <a:normAutofit/>
          </a:bodyPr>
          <a:lstStyle/>
          <a:p>
            <a:pPr marL="0" indent="0" algn="just" eaLnBrk="1" hangingPunct="1">
              <a:lnSpc>
                <a:spcPct val="90000"/>
              </a:lnSpc>
              <a:buNone/>
            </a:pPr>
            <a:r>
              <a:rPr lang="fa-IR" sz="2000" dirty="0" smtClean="0"/>
              <a:t>پیام ها یک مکانیزم ساده و مناسب جهت همگام سازی و ارتباط دهی بین فرایندها در یک محیط غیرمتمرکز و توزیع شده اند.</a:t>
            </a:r>
          </a:p>
          <a:p>
            <a:pPr algn="just" eaLnBrk="1" hangingPunct="1">
              <a:lnSpc>
                <a:spcPct val="90000"/>
              </a:lnSpc>
            </a:pPr>
            <a:endParaRPr lang="fa-IR" sz="2000" dirty="0" smtClean="0"/>
          </a:p>
          <a:p>
            <a:pPr algn="just" eaLnBrk="1" hangingPunct="1">
              <a:lnSpc>
                <a:spcPct val="90000"/>
              </a:lnSpc>
            </a:pPr>
            <a:r>
              <a:rPr lang="fa-IR" sz="2000" dirty="0" smtClean="0"/>
              <a:t>پیاده سازی سیستم های توزیعی، سیستم های چندپردازنده ای با حافظه مشترک و سیستم های تک پردازنده ای  به کمک تبادل پیام قابل انجام است. </a:t>
            </a:r>
          </a:p>
          <a:p>
            <a:pPr algn="just" eaLnBrk="1" hangingPunct="1">
              <a:lnSpc>
                <a:spcPct val="90000"/>
              </a:lnSpc>
            </a:pPr>
            <a:endParaRPr lang="fa-IR" sz="2000" dirty="0" smtClean="0"/>
          </a:p>
          <a:p>
            <a:pPr algn="just" eaLnBrk="1" hangingPunct="1">
              <a:lnSpc>
                <a:spcPct val="90000"/>
              </a:lnSpc>
            </a:pPr>
            <a:r>
              <a:rPr lang="fa-IR" sz="2000" dirty="0" smtClean="0"/>
              <a:t>بسیاری از سیستم عامل های چند برنامگی از نوعی پیام های بین فرایند ها پشتیبانی می کنند.</a:t>
            </a:r>
            <a:endParaRPr lang="en-US" sz="2000" dirty="0" smtClean="0"/>
          </a:p>
          <a:p>
            <a:endParaRPr lang="en-US" sz="2000" dirty="0" smtClean="0"/>
          </a:p>
        </p:txBody>
      </p:sp>
      <p:sp>
        <p:nvSpPr>
          <p:cNvPr id="4" name="Slide Number Placeholder 3"/>
          <p:cNvSpPr>
            <a:spLocks noGrp="1"/>
          </p:cNvSpPr>
          <p:nvPr>
            <p:ph type="sldNum" sz="quarter" idx="4294967295"/>
          </p:nvPr>
        </p:nvSpPr>
        <p:spPr>
          <a:xfrm>
            <a:off x="6400800" y="6248400"/>
            <a:ext cx="1905000" cy="457200"/>
          </a:xfrm>
          <a:prstGeom prst="rect">
            <a:avLst/>
          </a:prstGeom>
        </p:spPr>
        <p:txBody>
          <a:bodyPr/>
          <a:lstStyle/>
          <a:p>
            <a:pPr>
              <a:defRPr/>
            </a:pPr>
            <a:fld id="{5A393A6D-B1A4-4C97-850A-AD7D8BF18E98}" type="slidenum">
              <a:rPr lang="en-US" smtClean="0"/>
              <a:pPr>
                <a:defRPr/>
              </a:pPr>
              <a:t>76</a:t>
            </a:fld>
            <a:endParaRPr lang="en-US"/>
          </a:p>
        </p:txBody>
      </p:sp>
      <p:sp>
        <p:nvSpPr>
          <p:cNvPr id="43012" name="Rectangle 2"/>
          <p:cNvSpPr>
            <a:spLocks noGrp="1" noChangeArrowheads="1"/>
          </p:cNvSpPr>
          <p:nvPr>
            <p:ph type="title"/>
          </p:nvPr>
        </p:nvSpPr>
        <p:spPr>
          <a:xfrm>
            <a:off x="762000" y="838200"/>
            <a:ext cx="7543800" cy="927100"/>
          </a:xfrm>
        </p:spPr>
        <p:txBody>
          <a:bodyPr/>
          <a:lstStyle/>
          <a:p>
            <a:pPr eaLnBrk="1" hangingPunct="1">
              <a:lnSpc>
                <a:spcPct val="90000"/>
              </a:lnSpc>
              <a:defRPr/>
            </a:pPr>
            <a:r>
              <a:rPr kumimoji="1" lang="fa-IR" sz="3200" kern="1200" dirty="0" smtClean="0">
                <a:solidFill>
                  <a:schemeClr val="tx1"/>
                </a:solidFill>
                <a:latin typeface="Times New Roman" pitchFamily="18" charset="0"/>
                <a:ea typeface="PMingLiU" pitchFamily="18" charset="-120"/>
                <a:cs typeface="B Nazanin" pitchFamily="2" charset="-78"/>
              </a:rPr>
              <a:t>تبادل </a:t>
            </a:r>
            <a:r>
              <a:rPr kumimoji="1" lang="fa-IR" sz="3200" kern="1200" dirty="0">
                <a:solidFill>
                  <a:schemeClr val="tx1"/>
                </a:solidFill>
                <a:latin typeface="Times New Roman" pitchFamily="18" charset="0"/>
                <a:ea typeface="PMingLiU" pitchFamily="18" charset="-120"/>
                <a:cs typeface="B Nazanin" pitchFamily="2" charset="-78"/>
              </a:rPr>
              <a:t>پيام:</a:t>
            </a:r>
            <a:endParaRPr kumimoji="1" lang="en-US" sz="3200" kern="1200" dirty="0">
              <a:solidFill>
                <a:schemeClr val="tx1"/>
              </a:solidFill>
              <a:latin typeface="Times New Roman" pitchFamily="18" charset="0"/>
              <a:ea typeface="PMingLiU" pitchFamily="18" charset="-120"/>
              <a:cs typeface="B Nazanin" pitchFamily="2" charset="-78"/>
            </a:endParaRPr>
          </a:p>
        </p:txBody>
      </p:sp>
    </p:spTree>
    <p:extLst>
      <p:ext uri="{BB962C8B-B14F-4D97-AF65-F5344CB8AC3E}">
        <p14:creationId xmlns:p14="http://schemas.microsoft.com/office/powerpoint/2010/main" val="37547509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Number Placeholder 4"/>
          <p:cNvSpPr>
            <a:spLocks noGrp="1"/>
          </p:cNvSpPr>
          <p:nvPr>
            <p:ph type="sldNum" sz="quarter" idx="4294967295"/>
          </p:nvPr>
        </p:nvSpPr>
        <p:spPr>
          <a:xfrm>
            <a:off x="64008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4CC2B2D4-1F91-4AAF-88DF-ACFE50569FDA}" type="slidenum">
              <a:rPr lang="ar-SA" smtClean="0">
                <a:latin typeface="Comic Sans MS" pitchFamily="66" charset="0"/>
              </a:rPr>
              <a:pPr eaLnBrk="1" hangingPunct="1"/>
              <a:t>77</a:t>
            </a:fld>
            <a:endParaRPr lang="en-US" smtClean="0">
              <a:latin typeface="Comic Sans MS" pitchFamily="66" charset="0"/>
            </a:endParaRPr>
          </a:p>
        </p:txBody>
      </p:sp>
      <p:sp>
        <p:nvSpPr>
          <p:cNvPr id="44035" name="Rectangle 2"/>
          <p:cNvSpPr>
            <a:spLocks noGrp="1" noChangeArrowheads="1"/>
          </p:cNvSpPr>
          <p:nvPr>
            <p:ph type="title"/>
          </p:nvPr>
        </p:nvSpPr>
        <p:spPr>
          <a:xfrm>
            <a:off x="762000" y="381000"/>
            <a:ext cx="7543800" cy="927100"/>
          </a:xfrm>
        </p:spPr>
        <p:txBody>
          <a:bodyPr/>
          <a:lstStyle/>
          <a:p>
            <a:pPr eaLnBrk="1" hangingPunct="1">
              <a:lnSpc>
                <a:spcPct val="90000"/>
              </a:lnSpc>
              <a:defRPr/>
            </a:pPr>
            <a:r>
              <a:rPr kumimoji="1" lang="fa-IR" sz="3200" kern="1200" dirty="0" smtClean="0">
                <a:solidFill>
                  <a:schemeClr val="tx1"/>
                </a:solidFill>
                <a:latin typeface="Times New Roman" pitchFamily="18" charset="0"/>
                <a:ea typeface="PMingLiU" pitchFamily="18" charset="-120"/>
                <a:cs typeface="B Nazanin" pitchFamily="2" charset="-78"/>
              </a:rPr>
              <a:t>تبادل </a:t>
            </a:r>
            <a:r>
              <a:rPr kumimoji="1" lang="fa-IR" sz="3200" kern="1200" dirty="0">
                <a:solidFill>
                  <a:schemeClr val="tx1"/>
                </a:solidFill>
                <a:latin typeface="Times New Roman" pitchFamily="18" charset="0"/>
                <a:ea typeface="PMingLiU" pitchFamily="18" charset="-120"/>
                <a:cs typeface="B Nazanin" pitchFamily="2" charset="-78"/>
              </a:rPr>
              <a:t>پيام:</a:t>
            </a:r>
            <a:endParaRPr kumimoji="1" lang="en-US" sz="3200" kern="1200" dirty="0">
              <a:solidFill>
                <a:schemeClr val="tx1"/>
              </a:solidFill>
              <a:latin typeface="Times New Roman" pitchFamily="18" charset="0"/>
              <a:ea typeface="PMingLiU" pitchFamily="18" charset="-120"/>
              <a:cs typeface="B Nazanin" pitchFamily="2" charset="-78"/>
            </a:endParaRPr>
          </a:p>
        </p:txBody>
      </p:sp>
      <p:sp>
        <p:nvSpPr>
          <p:cNvPr id="60421" name="Rectangle 3"/>
          <p:cNvSpPr>
            <a:spLocks noGrp="1" noChangeArrowheads="1"/>
          </p:cNvSpPr>
          <p:nvPr>
            <p:ph idx="1"/>
          </p:nvPr>
        </p:nvSpPr>
        <p:spPr>
          <a:xfrm>
            <a:off x="457200" y="1600200"/>
            <a:ext cx="8229600" cy="4525963"/>
          </a:xfrm>
        </p:spPr>
        <p:txBody>
          <a:bodyPr>
            <a:normAutofit/>
          </a:bodyPr>
          <a:lstStyle/>
          <a:p>
            <a:pPr algn="just" eaLnBrk="1" hangingPunct="1">
              <a:lnSpc>
                <a:spcPct val="150000"/>
              </a:lnSpc>
              <a:defRPr/>
            </a:pPr>
            <a:r>
              <a:rPr lang="fa-IR" dirty="0" smtClean="0"/>
              <a:t>در پیام </a:t>
            </a:r>
            <a:r>
              <a:rPr lang="fa-IR" dirty="0"/>
              <a:t>ها </a:t>
            </a:r>
            <a:r>
              <a:rPr lang="fa-IR" dirty="0" smtClean="0"/>
              <a:t>با همگام سازی، انحصار </a:t>
            </a:r>
            <a:r>
              <a:rPr lang="fa-IR" dirty="0"/>
              <a:t>متقابل </a:t>
            </a:r>
            <a:r>
              <a:rPr lang="fa-IR" dirty="0" smtClean="0"/>
              <a:t>اعمال می گردد.</a:t>
            </a:r>
            <a:endParaRPr lang="fa-IR" dirty="0"/>
          </a:p>
          <a:p>
            <a:pPr algn="just" eaLnBrk="1" hangingPunct="1">
              <a:lnSpc>
                <a:spcPct val="150000"/>
              </a:lnSpc>
              <a:defRPr/>
            </a:pPr>
            <a:r>
              <a:rPr lang="fa-IR" dirty="0" smtClean="0"/>
              <a:t>پیام ها ابزاری مؤثری </a:t>
            </a:r>
            <a:r>
              <a:rPr lang="fa-IR" dirty="0"/>
              <a:t>را برای ارتباط بین فرآیندها فراهم می کند.</a:t>
            </a:r>
          </a:p>
          <a:p>
            <a:pPr algn="just" eaLnBrk="1" hangingPunct="1">
              <a:lnSpc>
                <a:spcPct val="150000"/>
              </a:lnSpc>
              <a:defRPr/>
            </a:pPr>
            <a:r>
              <a:rPr lang="fa-IR" dirty="0"/>
              <a:t>هنگامی که دو فرآیند با یکدیگر ارتباط </a:t>
            </a:r>
            <a:r>
              <a:rPr lang="fa-IR" dirty="0" smtClean="0"/>
              <a:t>برقرار می </a:t>
            </a:r>
            <a:r>
              <a:rPr lang="fa-IR" dirty="0"/>
              <a:t>کند </a:t>
            </a:r>
            <a:r>
              <a:rPr lang="fa-IR" dirty="0" smtClean="0"/>
              <a:t>، دو </a:t>
            </a:r>
            <a:r>
              <a:rPr lang="fa-IR" dirty="0"/>
              <a:t>نیاز بنیادی همگام سازی و ارتباط باید تامین می شود.</a:t>
            </a:r>
          </a:p>
          <a:p>
            <a:pPr algn="just" eaLnBrk="1" hangingPunct="1">
              <a:lnSpc>
                <a:spcPct val="150000"/>
              </a:lnSpc>
              <a:defRPr/>
            </a:pPr>
            <a:r>
              <a:rPr lang="fa-IR" dirty="0" smtClean="0"/>
              <a:t>دو مفهوم اوليه </a:t>
            </a:r>
            <a:r>
              <a:rPr lang="fa-IR" dirty="0"/>
              <a:t>پيام عبارتند از:</a:t>
            </a:r>
          </a:p>
          <a:p>
            <a:pPr marL="0" indent="0" algn="l" eaLnBrk="1" hangingPunct="1">
              <a:lnSpc>
                <a:spcPct val="150000"/>
              </a:lnSpc>
              <a:buFontTx/>
              <a:buNone/>
              <a:defRPr/>
            </a:pPr>
            <a:r>
              <a:rPr lang="en-US" dirty="0"/>
              <a:t>send (destination</a:t>
            </a:r>
            <a:r>
              <a:rPr lang="en-US" dirty="0" smtClean="0"/>
              <a:t>, message</a:t>
            </a:r>
            <a:r>
              <a:rPr lang="en-US" dirty="0"/>
              <a:t>)</a:t>
            </a:r>
          </a:p>
          <a:p>
            <a:pPr marL="0" indent="0" algn="l" eaLnBrk="1" hangingPunct="1">
              <a:lnSpc>
                <a:spcPct val="150000"/>
              </a:lnSpc>
              <a:buFontTx/>
              <a:buNone/>
              <a:defRPr/>
            </a:pPr>
            <a:r>
              <a:rPr lang="en-US" dirty="0"/>
              <a:t>receive(source</a:t>
            </a:r>
            <a:r>
              <a:rPr lang="en-US" dirty="0" smtClean="0"/>
              <a:t>, message</a:t>
            </a:r>
            <a:r>
              <a:rPr lang="en-US" dirty="0"/>
              <a:t>)</a:t>
            </a:r>
          </a:p>
        </p:txBody>
      </p:sp>
    </p:spTree>
    <p:extLst>
      <p:ext uri="{BB962C8B-B14F-4D97-AF65-F5344CB8AC3E}">
        <p14:creationId xmlns:p14="http://schemas.microsoft.com/office/powerpoint/2010/main" val="193435141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19" name="Rectangle 3"/>
          <p:cNvSpPr>
            <a:spLocks noGrp="1" noChangeArrowheads="1"/>
          </p:cNvSpPr>
          <p:nvPr>
            <p:ph type="body" idx="1"/>
          </p:nvPr>
        </p:nvSpPr>
        <p:spPr/>
        <p:txBody>
          <a:bodyPr/>
          <a:lstStyle/>
          <a:p>
            <a:pPr marL="0" indent="0" algn="just" eaLnBrk="1" hangingPunct="1">
              <a:buNone/>
            </a:pPr>
            <a:r>
              <a:rPr lang="fa-IR" dirty="0" smtClean="0"/>
              <a:t>فرستنده و گیرنده می توانند مسدود باشند یا نباشند (منتظر برای پیام).</a:t>
            </a:r>
          </a:p>
          <a:p>
            <a:pPr marL="0" indent="0" algn="just" eaLnBrk="1" hangingPunct="1">
              <a:buNone/>
            </a:pPr>
            <a:endParaRPr lang="fa-IR" dirty="0"/>
          </a:p>
          <a:p>
            <a:pPr marL="0" indent="0" algn="just" eaLnBrk="1" hangingPunct="1">
              <a:buNone/>
            </a:pPr>
            <a:endParaRPr lang="fa-IR" dirty="0" smtClean="0"/>
          </a:p>
          <a:p>
            <a:pPr marL="320040" lvl="1" indent="0" eaLnBrk="1" hangingPunct="1">
              <a:buNone/>
            </a:pPr>
            <a:r>
              <a:rPr lang="fa-IR" b="1" u="sng" dirty="0" smtClean="0"/>
              <a:t>مسدود شدن فرستنده، مسدود شدن گیرنده:</a:t>
            </a:r>
          </a:p>
          <a:p>
            <a:pPr lvl="2" algn="just" eaLnBrk="1" hangingPunct="1"/>
            <a:r>
              <a:rPr lang="fa-IR" dirty="0" smtClean="0"/>
              <a:t>هم فرستنده و هم گیرنده تا زمانی که پیام تحویل داده شود مسدودند.</a:t>
            </a:r>
          </a:p>
          <a:p>
            <a:pPr lvl="2" eaLnBrk="1" hangingPunct="1"/>
            <a:r>
              <a:rPr lang="fa-IR" dirty="0" smtClean="0"/>
              <a:t>گاهی به آن قرار ملاقات هم گفته می شود.</a:t>
            </a:r>
          </a:p>
          <a:p>
            <a:pPr lvl="2" eaLnBrk="1" hangingPunct="1"/>
            <a:r>
              <a:rPr lang="fa-IR" dirty="0" smtClean="0"/>
              <a:t>این ترکیب همگام سازی محکم بین فرایندها را میسر می کند.</a:t>
            </a:r>
            <a:endParaRPr lang="en-US" dirty="0" smtClean="0"/>
          </a:p>
        </p:txBody>
      </p:sp>
      <p:sp>
        <p:nvSpPr>
          <p:cNvPr id="72707" name="Rectangle 2"/>
          <p:cNvSpPr>
            <a:spLocks noGrp="1" noChangeArrowheads="1"/>
          </p:cNvSpPr>
          <p:nvPr>
            <p:ph type="title"/>
          </p:nvPr>
        </p:nvSpPr>
        <p:spPr>
          <a:xfrm>
            <a:off x="762000" y="990600"/>
            <a:ext cx="7543800" cy="685800"/>
          </a:xfrm>
        </p:spPr>
        <p:txBody>
          <a:bodyPr/>
          <a:lstStyle/>
          <a:p>
            <a:pPr eaLnBrk="1" hangingPunct="1">
              <a:lnSpc>
                <a:spcPct val="90000"/>
              </a:lnSpc>
            </a:pPr>
            <a:r>
              <a:rPr kumimoji="1" lang="fa-IR" sz="2800" dirty="0" smtClean="0">
                <a:solidFill>
                  <a:schemeClr val="tx1"/>
                </a:solidFill>
                <a:latin typeface="Times New Roman" pitchFamily="18" charset="0"/>
                <a:ea typeface="PMingLiU" pitchFamily="18" charset="-120"/>
                <a:cs typeface="B Nazanin" pitchFamily="2" charset="-78"/>
              </a:rPr>
              <a:t>همگام سازی در تبادل پيام:</a:t>
            </a:r>
            <a:endParaRPr kumimoji="1" lang="en-US" sz="2800" dirty="0" smtClean="0">
              <a:solidFill>
                <a:schemeClr val="tx1"/>
              </a:solidFill>
              <a:latin typeface="Times New Roman" pitchFamily="18" charset="0"/>
              <a:ea typeface="PMingLiU" pitchFamily="18" charset="-120"/>
              <a:cs typeface="B Nazanin" pitchFamily="2" charset="-78"/>
            </a:endParaRPr>
          </a:p>
        </p:txBody>
      </p:sp>
      <p:sp>
        <p:nvSpPr>
          <p:cNvPr id="2" name="Slide Number Placeholder 1"/>
          <p:cNvSpPr>
            <a:spLocks noGrp="1"/>
          </p:cNvSpPr>
          <p:nvPr>
            <p:ph type="sldNum" sz="quarter" idx="12"/>
          </p:nvPr>
        </p:nvSpPr>
        <p:spPr>
          <a:xfrm>
            <a:off x="7620000" y="6248400"/>
            <a:ext cx="762000" cy="365125"/>
          </a:xfrm>
        </p:spPr>
        <p:txBody>
          <a:bodyPr/>
          <a:lstStyle/>
          <a:p>
            <a:fld id="{B6F15528-21DE-4FAA-801E-634DDDAF4B2B}" type="slidenum">
              <a:rPr lang="en-US" smtClean="0"/>
              <a:pPr/>
              <a:t>78</a:t>
            </a:fld>
            <a:endParaRPr lang="en-US"/>
          </a:p>
        </p:txBody>
      </p:sp>
    </p:spTree>
    <p:extLst>
      <p:ext uri="{BB962C8B-B14F-4D97-AF65-F5344CB8AC3E}">
        <p14:creationId xmlns:p14="http://schemas.microsoft.com/office/powerpoint/2010/main" val="35334369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randombar(horizontal)">
                                      <p:cBhvr>
                                        <p:cTn id="7" dur="500"/>
                                        <p:tgtEl>
                                          <p:spTgt spid="604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0419">
                                            <p:txEl>
                                              <p:pRg st="3" end="3"/>
                                            </p:txEl>
                                          </p:spTgt>
                                        </p:tgtEl>
                                        <p:attrNameLst>
                                          <p:attrName>style.visibility</p:attrName>
                                        </p:attrNameLst>
                                      </p:cBhvr>
                                      <p:to>
                                        <p:strVal val="visible"/>
                                      </p:to>
                                    </p:set>
                                    <p:anim calcmode="lin" valueType="num">
                                      <p:cBhvr>
                                        <p:cTn id="12" dur="500" fill="hold"/>
                                        <p:tgtEl>
                                          <p:spTgt spid="60419">
                                            <p:txEl>
                                              <p:pRg st="3" end="3"/>
                                            </p:txEl>
                                          </p:spTgt>
                                        </p:tgtEl>
                                        <p:attrNameLst>
                                          <p:attrName>ppt_w</p:attrName>
                                        </p:attrNameLst>
                                      </p:cBhvr>
                                      <p:tavLst>
                                        <p:tav tm="0">
                                          <p:val>
                                            <p:fltVal val="0"/>
                                          </p:val>
                                        </p:tav>
                                        <p:tav tm="100000">
                                          <p:val>
                                            <p:strVal val="#ppt_w"/>
                                          </p:val>
                                        </p:tav>
                                      </p:tavLst>
                                    </p:anim>
                                    <p:anim calcmode="lin" valueType="num">
                                      <p:cBhvr>
                                        <p:cTn id="13" dur="500" fill="hold"/>
                                        <p:tgtEl>
                                          <p:spTgt spid="60419">
                                            <p:txEl>
                                              <p:pRg st="3" end="3"/>
                                            </p:txEl>
                                          </p:spTgt>
                                        </p:tgtEl>
                                        <p:attrNameLst>
                                          <p:attrName>ppt_h</p:attrName>
                                        </p:attrNameLst>
                                      </p:cBhvr>
                                      <p:tavLst>
                                        <p:tav tm="0">
                                          <p:val>
                                            <p:fltVal val="0"/>
                                          </p:val>
                                        </p:tav>
                                        <p:tav tm="100000">
                                          <p:val>
                                            <p:strVal val="#ppt_h"/>
                                          </p:val>
                                        </p:tav>
                                      </p:tavLst>
                                    </p:anim>
                                    <p:animEffect transition="in" filter="fade">
                                      <p:cBhvr>
                                        <p:cTn id="14" dur="500"/>
                                        <p:tgtEl>
                                          <p:spTgt spid="60419">
                                            <p:txEl>
                                              <p:pRg st="3" end="3"/>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60419">
                                            <p:txEl>
                                              <p:pRg st="4" end="4"/>
                                            </p:txEl>
                                          </p:spTgt>
                                        </p:tgtEl>
                                        <p:attrNameLst>
                                          <p:attrName>style.visibility</p:attrName>
                                        </p:attrNameLst>
                                      </p:cBhvr>
                                      <p:to>
                                        <p:strVal val="visible"/>
                                      </p:to>
                                    </p:set>
                                    <p:anim calcmode="lin" valueType="num">
                                      <p:cBhvr>
                                        <p:cTn id="17" dur="500" fill="hold"/>
                                        <p:tgtEl>
                                          <p:spTgt spid="60419">
                                            <p:txEl>
                                              <p:pRg st="4" end="4"/>
                                            </p:txEl>
                                          </p:spTgt>
                                        </p:tgtEl>
                                        <p:attrNameLst>
                                          <p:attrName>ppt_w</p:attrName>
                                        </p:attrNameLst>
                                      </p:cBhvr>
                                      <p:tavLst>
                                        <p:tav tm="0">
                                          <p:val>
                                            <p:fltVal val="0"/>
                                          </p:val>
                                        </p:tav>
                                        <p:tav tm="100000">
                                          <p:val>
                                            <p:strVal val="#ppt_w"/>
                                          </p:val>
                                        </p:tav>
                                      </p:tavLst>
                                    </p:anim>
                                    <p:anim calcmode="lin" valueType="num">
                                      <p:cBhvr>
                                        <p:cTn id="18" dur="500" fill="hold"/>
                                        <p:tgtEl>
                                          <p:spTgt spid="60419">
                                            <p:txEl>
                                              <p:pRg st="4" end="4"/>
                                            </p:txEl>
                                          </p:spTgt>
                                        </p:tgtEl>
                                        <p:attrNameLst>
                                          <p:attrName>ppt_h</p:attrName>
                                        </p:attrNameLst>
                                      </p:cBhvr>
                                      <p:tavLst>
                                        <p:tav tm="0">
                                          <p:val>
                                            <p:fltVal val="0"/>
                                          </p:val>
                                        </p:tav>
                                        <p:tav tm="100000">
                                          <p:val>
                                            <p:strVal val="#ppt_h"/>
                                          </p:val>
                                        </p:tav>
                                      </p:tavLst>
                                    </p:anim>
                                    <p:animEffect transition="in" filter="fade">
                                      <p:cBhvr>
                                        <p:cTn id="19" dur="500"/>
                                        <p:tgtEl>
                                          <p:spTgt spid="60419">
                                            <p:txEl>
                                              <p:pRg st="4" end="4"/>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60419">
                                            <p:txEl>
                                              <p:pRg st="5" end="5"/>
                                            </p:txEl>
                                          </p:spTgt>
                                        </p:tgtEl>
                                        <p:attrNameLst>
                                          <p:attrName>style.visibility</p:attrName>
                                        </p:attrNameLst>
                                      </p:cBhvr>
                                      <p:to>
                                        <p:strVal val="visible"/>
                                      </p:to>
                                    </p:set>
                                    <p:anim calcmode="lin" valueType="num">
                                      <p:cBhvr>
                                        <p:cTn id="22" dur="500" fill="hold"/>
                                        <p:tgtEl>
                                          <p:spTgt spid="60419">
                                            <p:txEl>
                                              <p:pRg st="5" end="5"/>
                                            </p:txEl>
                                          </p:spTgt>
                                        </p:tgtEl>
                                        <p:attrNameLst>
                                          <p:attrName>ppt_w</p:attrName>
                                        </p:attrNameLst>
                                      </p:cBhvr>
                                      <p:tavLst>
                                        <p:tav tm="0">
                                          <p:val>
                                            <p:fltVal val="0"/>
                                          </p:val>
                                        </p:tav>
                                        <p:tav tm="100000">
                                          <p:val>
                                            <p:strVal val="#ppt_w"/>
                                          </p:val>
                                        </p:tav>
                                      </p:tavLst>
                                    </p:anim>
                                    <p:anim calcmode="lin" valueType="num">
                                      <p:cBhvr>
                                        <p:cTn id="23" dur="500" fill="hold"/>
                                        <p:tgtEl>
                                          <p:spTgt spid="60419">
                                            <p:txEl>
                                              <p:pRg st="5" end="5"/>
                                            </p:txEl>
                                          </p:spTgt>
                                        </p:tgtEl>
                                        <p:attrNameLst>
                                          <p:attrName>ppt_h</p:attrName>
                                        </p:attrNameLst>
                                      </p:cBhvr>
                                      <p:tavLst>
                                        <p:tav tm="0">
                                          <p:val>
                                            <p:fltVal val="0"/>
                                          </p:val>
                                        </p:tav>
                                        <p:tav tm="100000">
                                          <p:val>
                                            <p:strVal val="#ppt_h"/>
                                          </p:val>
                                        </p:tav>
                                      </p:tavLst>
                                    </p:anim>
                                    <p:animEffect transition="in" filter="fade">
                                      <p:cBhvr>
                                        <p:cTn id="24" dur="500"/>
                                        <p:tgtEl>
                                          <p:spTgt spid="60419">
                                            <p:txEl>
                                              <p:pRg st="5" end="5"/>
                                            </p:txEl>
                                          </p:spTgt>
                                        </p:tgtEl>
                                      </p:cBhvr>
                                    </p:animEffect>
                                  </p:childTnLst>
                                </p:cTn>
                              </p:par>
                              <p:par>
                                <p:cTn id="25" presetID="53" presetClass="entr" presetSubtype="16" fill="hold" nodeType="withEffect">
                                  <p:stCondLst>
                                    <p:cond delay="0"/>
                                  </p:stCondLst>
                                  <p:childTnLst>
                                    <p:set>
                                      <p:cBhvr>
                                        <p:cTn id="26" dur="1" fill="hold">
                                          <p:stCondLst>
                                            <p:cond delay="0"/>
                                          </p:stCondLst>
                                        </p:cTn>
                                        <p:tgtEl>
                                          <p:spTgt spid="60419">
                                            <p:txEl>
                                              <p:pRg st="6" end="6"/>
                                            </p:txEl>
                                          </p:spTgt>
                                        </p:tgtEl>
                                        <p:attrNameLst>
                                          <p:attrName>style.visibility</p:attrName>
                                        </p:attrNameLst>
                                      </p:cBhvr>
                                      <p:to>
                                        <p:strVal val="visible"/>
                                      </p:to>
                                    </p:set>
                                    <p:anim calcmode="lin" valueType="num">
                                      <p:cBhvr>
                                        <p:cTn id="27" dur="500" fill="hold"/>
                                        <p:tgtEl>
                                          <p:spTgt spid="60419">
                                            <p:txEl>
                                              <p:pRg st="6" end="6"/>
                                            </p:txEl>
                                          </p:spTgt>
                                        </p:tgtEl>
                                        <p:attrNameLst>
                                          <p:attrName>ppt_w</p:attrName>
                                        </p:attrNameLst>
                                      </p:cBhvr>
                                      <p:tavLst>
                                        <p:tav tm="0">
                                          <p:val>
                                            <p:fltVal val="0"/>
                                          </p:val>
                                        </p:tav>
                                        <p:tav tm="100000">
                                          <p:val>
                                            <p:strVal val="#ppt_w"/>
                                          </p:val>
                                        </p:tav>
                                      </p:tavLst>
                                    </p:anim>
                                    <p:anim calcmode="lin" valueType="num">
                                      <p:cBhvr>
                                        <p:cTn id="28" dur="500" fill="hold"/>
                                        <p:tgtEl>
                                          <p:spTgt spid="60419">
                                            <p:txEl>
                                              <p:pRg st="6" end="6"/>
                                            </p:txEl>
                                          </p:spTgt>
                                        </p:tgtEl>
                                        <p:attrNameLst>
                                          <p:attrName>ppt_h</p:attrName>
                                        </p:attrNameLst>
                                      </p:cBhvr>
                                      <p:tavLst>
                                        <p:tav tm="0">
                                          <p:val>
                                            <p:fltVal val="0"/>
                                          </p:val>
                                        </p:tav>
                                        <p:tav tm="100000">
                                          <p:val>
                                            <p:strVal val="#ppt_h"/>
                                          </p:val>
                                        </p:tav>
                                      </p:tavLst>
                                    </p:anim>
                                    <p:animEffect transition="in" filter="fade">
                                      <p:cBhvr>
                                        <p:cTn id="29" dur="500"/>
                                        <p:tgtEl>
                                          <p:spTgt spid="604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3" name="Rectangle 3"/>
          <p:cNvSpPr>
            <a:spLocks noGrp="1" noChangeArrowheads="1"/>
          </p:cNvSpPr>
          <p:nvPr>
            <p:ph type="body" idx="1"/>
          </p:nvPr>
        </p:nvSpPr>
        <p:spPr/>
        <p:txBody>
          <a:bodyPr/>
          <a:lstStyle/>
          <a:p>
            <a:pPr marL="0" indent="0" algn="just" eaLnBrk="1" hangingPunct="1">
              <a:buNone/>
            </a:pPr>
            <a:r>
              <a:rPr lang="fa-IR" b="1" u="sng" dirty="0" smtClean="0"/>
              <a:t>مسدود نشدن فرستنده، مسدود شدن گیرنده:</a:t>
            </a:r>
          </a:p>
          <a:p>
            <a:pPr lvl="1" algn="just" eaLnBrk="1" hangingPunct="1"/>
            <a:r>
              <a:rPr lang="fa-IR" dirty="0" smtClean="0"/>
              <a:t>فرستنده به کار خود ادامه می دهد.</a:t>
            </a:r>
          </a:p>
          <a:p>
            <a:pPr lvl="1" eaLnBrk="1" hangingPunct="1"/>
            <a:r>
              <a:rPr lang="fa-IR" dirty="0" smtClean="0"/>
              <a:t>گیرنده تا زمانی که پیام تحویل داده شود، مسدود است.</a:t>
            </a:r>
          </a:p>
          <a:p>
            <a:pPr lvl="1" algn="just" eaLnBrk="1" hangingPunct="1"/>
            <a:r>
              <a:rPr lang="fa-IR" dirty="0" smtClean="0"/>
              <a:t>این مفید ترین ترکیب است، چرا که اجازه می دهد یک پیام یا بیشتر در اسرع وقت  به مقصدهای متنوع ارسال شود.</a:t>
            </a:r>
          </a:p>
          <a:p>
            <a:pPr lvl="1" algn="just" eaLnBrk="1" hangingPunct="1"/>
            <a:endParaRPr lang="fa-IR" dirty="0"/>
          </a:p>
          <a:p>
            <a:pPr lvl="1" algn="just" eaLnBrk="1" hangingPunct="1"/>
            <a:endParaRPr lang="fa-IR" dirty="0" smtClean="0"/>
          </a:p>
          <a:p>
            <a:pPr marL="0" indent="0" algn="just" eaLnBrk="1" hangingPunct="1">
              <a:buNone/>
            </a:pPr>
            <a:r>
              <a:rPr lang="fa-IR" b="1" u="sng" dirty="0" smtClean="0"/>
              <a:t>مسدود نشدن فرستنده، مسدود نشدن گیرنده</a:t>
            </a:r>
          </a:p>
          <a:p>
            <a:pPr lvl="1" algn="just" eaLnBrk="1" hangingPunct="1"/>
            <a:r>
              <a:rPr lang="fa-IR" dirty="0" smtClean="0"/>
              <a:t>انتظار هیچ یک از دو طرف ضروری نیست</a:t>
            </a:r>
          </a:p>
          <a:p>
            <a:pPr lvl="1" eaLnBrk="1" hangingPunct="1">
              <a:buFont typeface="Wingdings" pitchFamily="2" charset="2"/>
              <a:buNone/>
            </a:pPr>
            <a:endParaRPr lang="en-US" dirty="0" smtClean="0"/>
          </a:p>
        </p:txBody>
      </p:sp>
      <p:sp>
        <p:nvSpPr>
          <p:cNvPr id="73731" name="Rectangle 2"/>
          <p:cNvSpPr>
            <a:spLocks noGrp="1" noChangeArrowheads="1"/>
          </p:cNvSpPr>
          <p:nvPr>
            <p:ph type="title"/>
          </p:nvPr>
        </p:nvSpPr>
        <p:spPr>
          <a:xfrm>
            <a:off x="838200" y="762000"/>
            <a:ext cx="7543800" cy="685800"/>
          </a:xfrm>
        </p:spPr>
        <p:txBody>
          <a:bodyPr/>
          <a:lstStyle/>
          <a:p>
            <a:pPr eaLnBrk="1" hangingPunct="1">
              <a:lnSpc>
                <a:spcPct val="90000"/>
              </a:lnSpc>
            </a:pPr>
            <a:r>
              <a:rPr kumimoji="1" lang="fa-IR" sz="2800" dirty="0" smtClean="0">
                <a:solidFill>
                  <a:schemeClr val="tx1"/>
                </a:solidFill>
                <a:latin typeface="Times New Roman" pitchFamily="18" charset="0"/>
                <a:ea typeface="PMingLiU" pitchFamily="18" charset="-120"/>
                <a:cs typeface="B Nazanin" pitchFamily="2" charset="-78"/>
              </a:rPr>
              <a:t>همگام سازی در تبادل پيام:</a:t>
            </a:r>
            <a:endParaRPr kumimoji="1" lang="en-US" sz="2800" dirty="0" smtClean="0">
              <a:solidFill>
                <a:schemeClr val="tx1"/>
              </a:solidFill>
              <a:latin typeface="Times New Roman" pitchFamily="18" charset="0"/>
              <a:ea typeface="PMingLiU" pitchFamily="18" charset="-120"/>
              <a:cs typeface="B Nazanin" pitchFamily="2" charset="-78"/>
            </a:endParaRPr>
          </a:p>
        </p:txBody>
      </p:sp>
      <p:sp>
        <p:nvSpPr>
          <p:cNvPr id="2" name="Slide Number Placeholder 1"/>
          <p:cNvSpPr>
            <a:spLocks noGrp="1"/>
          </p:cNvSpPr>
          <p:nvPr>
            <p:ph type="sldNum" sz="quarter" idx="12"/>
          </p:nvPr>
        </p:nvSpPr>
        <p:spPr>
          <a:xfrm>
            <a:off x="7772400" y="6248400"/>
            <a:ext cx="762000" cy="365125"/>
          </a:xfrm>
        </p:spPr>
        <p:txBody>
          <a:bodyPr/>
          <a:lstStyle/>
          <a:p>
            <a:fld id="{B6F15528-21DE-4FAA-801E-634DDDAF4B2B}" type="slidenum">
              <a:rPr lang="en-US" smtClean="0"/>
              <a:pPr/>
              <a:t>79</a:t>
            </a:fld>
            <a:endParaRPr lang="en-US" dirty="0"/>
          </a:p>
        </p:txBody>
      </p:sp>
    </p:spTree>
    <p:extLst>
      <p:ext uri="{BB962C8B-B14F-4D97-AF65-F5344CB8AC3E}">
        <p14:creationId xmlns:p14="http://schemas.microsoft.com/office/powerpoint/2010/main" val="202806896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anim calcmode="lin" valueType="num">
                                      <p:cBhvr>
                                        <p:cTn id="7" dur="500" fill="hold"/>
                                        <p:tgtEl>
                                          <p:spTgt spid="6144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144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1443">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61443">
                                            <p:txEl>
                                              <p:pRg st="1" end="1"/>
                                            </p:txEl>
                                          </p:spTgt>
                                        </p:tgtEl>
                                        <p:attrNameLst>
                                          <p:attrName>style.visibility</p:attrName>
                                        </p:attrNameLst>
                                      </p:cBhvr>
                                      <p:to>
                                        <p:strVal val="visible"/>
                                      </p:to>
                                    </p:set>
                                    <p:anim calcmode="lin" valueType="num">
                                      <p:cBhvr>
                                        <p:cTn id="12" dur="500" fill="hold"/>
                                        <p:tgtEl>
                                          <p:spTgt spid="6144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6144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61443">
                                            <p:txEl>
                                              <p:pRg st="1" end="1"/>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61443">
                                            <p:txEl>
                                              <p:pRg st="2" end="2"/>
                                            </p:txEl>
                                          </p:spTgt>
                                        </p:tgtEl>
                                        <p:attrNameLst>
                                          <p:attrName>style.visibility</p:attrName>
                                        </p:attrNameLst>
                                      </p:cBhvr>
                                      <p:to>
                                        <p:strVal val="visible"/>
                                      </p:to>
                                    </p:set>
                                    <p:anim calcmode="lin" valueType="num">
                                      <p:cBhvr>
                                        <p:cTn id="17" dur="500" fill="hold"/>
                                        <p:tgtEl>
                                          <p:spTgt spid="6144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61443">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61443">
                                            <p:txEl>
                                              <p:pRg st="2" end="2"/>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61443">
                                            <p:txEl>
                                              <p:pRg st="3" end="3"/>
                                            </p:txEl>
                                          </p:spTgt>
                                        </p:tgtEl>
                                        <p:attrNameLst>
                                          <p:attrName>style.visibility</p:attrName>
                                        </p:attrNameLst>
                                      </p:cBhvr>
                                      <p:to>
                                        <p:strVal val="visible"/>
                                      </p:to>
                                    </p:set>
                                    <p:anim calcmode="lin" valueType="num">
                                      <p:cBhvr>
                                        <p:cTn id="22" dur="500" fill="hold"/>
                                        <p:tgtEl>
                                          <p:spTgt spid="61443">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61443">
                                            <p:txEl>
                                              <p:pRg st="3" end="3"/>
                                            </p:txEl>
                                          </p:spTgt>
                                        </p:tgtEl>
                                        <p:attrNameLst>
                                          <p:attrName>ppt_h</p:attrName>
                                        </p:attrNameLst>
                                      </p:cBhvr>
                                      <p:tavLst>
                                        <p:tav tm="0">
                                          <p:val>
                                            <p:fltVal val="0"/>
                                          </p:val>
                                        </p:tav>
                                        <p:tav tm="100000">
                                          <p:val>
                                            <p:strVal val="#ppt_h"/>
                                          </p:val>
                                        </p:tav>
                                      </p:tavLst>
                                    </p:anim>
                                    <p:animEffect transition="in" filter="fade">
                                      <p:cBhvr>
                                        <p:cTn id="24" dur="500"/>
                                        <p:tgtEl>
                                          <p:spTgt spid="6144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61443">
                                            <p:txEl>
                                              <p:pRg st="6" end="6"/>
                                            </p:txEl>
                                          </p:spTgt>
                                        </p:tgtEl>
                                        <p:attrNameLst>
                                          <p:attrName>style.visibility</p:attrName>
                                        </p:attrNameLst>
                                      </p:cBhvr>
                                      <p:to>
                                        <p:strVal val="visible"/>
                                      </p:to>
                                    </p:set>
                                    <p:anim calcmode="lin" valueType="num">
                                      <p:cBhvr>
                                        <p:cTn id="29" dur="500" fill="hold"/>
                                        <p:tgtEl>
                                          <p:spTgt spid="61443">
                                            <p:txEl>
                                              <p:pRg st="6" end="6"/>
                                            </p:txEl>
                                          </p:spTgt>
                                        </p:tgtEl>
                                        <p:attrNameLst>
                                          <p:attrName>ppt_w</p:attrName>
                                        </p:attrNameLst>
                                      </p:cBhvr>
                                      <p:tavLst>
                                        <p:tav tm="0">
                                          <p:val>
                                            <p:fltVal val="0"/>
                                          </p:val>
                                        </p:tav>
                                        <p:tav tm="100000">
                                          <p:val>
                                            <p:strVal val="#ppt_w"/>
                                          </p:val>
                                        </p:tav>
                                      </p:tavLst>
                                    </p:anim>
                                    <p:anim calcmode="lin" valueType="num">
                                      <p:cBhvr>
                                        <p:cTn id="30" dur="500" fill="hold"/>
                                        <p:tgtEl>
                                          <p:spTgt spid="61443">
                                            <p:txEl>
                                              <p:pRg st="6" end="6"/>
                                            </p:txEl>
                                          </p:spTgt>
                                        </p:tgtEl>
                                        <p:attrNameLst>
                                          <p:attrName>ppt_h</p:attrName>
                                        </p:attrNameLst>
                                      </p:cBhvr>
                                      <p:tavLst>
                                        <p:tav tm="0">
                                          <p:val>
                                            <p:fltVal val="0"/>
                                          </p:val>
                                        </p:tav>
                                        <p:tav tm="100000">
                                          <p:val>
                                            <p:strVal val="#ppt_h"/>
                                          </p:val>
                                        </p:tav>
                                      </p:tavLst>
                                    </p:anim>
                                    <p:animEffect transition="in" filter="fade">
                                      <p:cBhvr>
                                        <p:cTn id="31" dur="500"/>
                                        <p:tgtEl>
                                          <p:spTgt spid="61443">
                                            <p:txEl>
                                              <p:pRg st="6" end="6"/>
                                            </p:txEl>
                                          </p:spTgt>
                                        </p:tgtEl>
                                      </p:cBhvr>
                                    </p:animEffect>
                                  </p:childTnLst>
                                </p:cTn>
                              </p:par>
                              <p:par>
                                <p:cTn id="32" presetID="53" presetClass="entr" presetSubtype="16" fill="hold" nodeType="withEffect">
                                  <p:stCondLst>
                                    <p:cond delay="0"/>
                                  </p:stCondLst>
                                  <p:childTnLst>
                                    <p:set>
                                      <p:cBhvr>
                                        <p:cTn id="33" dur="1" fill="hold">
                                          <p:stCondLst>
                                            <p:cond delay="0"/>
                                          </p:stCondLst>
                                        </p:cTn>
                                        <p:tgtEl>
                                          <p:spTgt spid="61443">
                                            <p:txEl>
                                              <p:pRg st="7" end="7"/>
                                            </p:txEl>
                                          </p:spTgt>
                                        </p:tgtEl>
                                        <p:attrNameLst>
                                          <p:attrName>style.visibility</p:attrName>
                                        </p:attrNameLst>
                                      </p:cBhvr>
                                      <p:to>
                                        <p:strVal val="visible"/>
                                      </p:to>
                                    </p:set>
                                    <p:anim calcmode="lin" valueType="num">
                                      <p:cBhvr>
                                        <p:cTn id="34" dur="500" fill="hold"/>
                                        <p:tgtEl>
                                          <p:spTgt spid="61443">
                                            <p:txEl>
                                              <p:pRg st="7" end="7"/>
                                            </p:txEl>
                                          </p:spTgt>
                                        </p:tgtEl>
                                        <p:attrNameLst>
                                          <p:attrName>ppt_w</p:attrName>
                                        </p:attrNameLst>
                                      </p:cBhvr>
                                      <p:tavLst>
                                        <p:tav tm="0">
                                          <p:val>
                                            <p:fltVal val="0"/>
                                          </p:val>
                                        </p:tav>
                                        <p:tav tm="100000">
                                          <p:val>
                                            <p:strVal val="#ppt_w"/>
                                          </p:val>
                                        </p:tav>
                                      </p:tavLst>
                                    </p:anim>
                                    <p:anim calcmode="lin" valueType="num">
                                      <p:cBhvr>
                                        <p:cTn id="35" dur="500" fill="hold"/>
                                        <p:tgtEl>
                                          <p:spTgt spid="61443">
                                            <p:txEl>
                                              <p:pRg st="7" end="7"/>
                                            </p:txEl>
                                          </p:spTgt>
                                        </p:tgtEl>
                                        <p:attrNameLst>
                                          <p:attrName>ppt_h</p:attrName>
                                        </p:attrNameLst>
                                      </p:cBhvr>
                                      <p:tavLst>
                                        <p:tav tm="0">
                                          <p:val>
                                            <p:fltVal val="0"/>
                                          </p:val>
                                        </p:tav>
                                        <p:tav tm="100000">
                                          <p:val>
                                            <p:strVal val="#ppt_h"/>
                                          </p:val>
                                        </p:tav>
                                      </p:tavLst>
                                    </p:anim>
                                    <p:animEffect transition="in" filter="fade">
                                      <p:cBhvr>
                                        <p:cTn id="36" dur="500"/>
                                        <p:tgtEl>
                                          <p:spTgt spid="6144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153400" cy="3200400"/>
          </a:xfrm>
        </p:spPr>
        <p:txBody>
          <a:bodyPr>
            <a:normAutofit/>
          </a:bodyPr>
          <a:lstStyle/>
          <a:p>
            <a:pPr marL="0" indent="0" algn="just">
              <a:buNone/>
            </a:pPr>
            <a:r>
              <a:rPr lang="fa-IR" sz="2000" b="1" dirty="0" smtClean="0"/>
              <a:t>در سيستم چندپردازنده اي </a:t>
            </a:r>
            <a:r>
              <a:rPr lang="fa-IR" sz="2000" dirty="0" smtClean="0"/>
              <a:t>نيز مسئله </a:t>
            </a:r>
            <a:r>
              <a:rPr lang="fa-IR" sz="2000" dirty="0"/>
              <a:t>حفاظت </a:t>
            </a:r>
            <a:r>
              <a:rPr lang="fa-IR" sz="2000" dirty="0" smtClean="0"/>
              <a:t>از منابع </a:t>
            </a:r>
            <a:r>
              <a:rPr lang="fa-IR" sz="2000" dirty="0"/>
              <a:t>مشترك وجود </a:t>
            </a:r>
            <a:r>
              <a:rPr lang="fa-IR" sz="2000" dirty="0" smtClean="0"/>
              <a:t>دارد كه </a:t>
            </a:r>
            <a:r>
              <a:rPr lang="fa-IR" sz="2000" dirty="0"/>
              <a:t>راه حل مشابهي براي آن كار مي كند</a:t>
            </a:r>
            <a:r>
              <a:rPr lang="fa-IR" sz="2000" dirty="0" smtClean="0"/>
              <a:t>.</a:t>
            </a:r>
          </a:p>
          <a:p>
            <a:pPr marL="0" indent="0" algn="just">
              <a:buNone/>
            </a:pPr>
            <a:endParaRPr lang="fa-IR" sz="2000" dirty="0" smtClean="0"/>
          </a:p>
          <a:p>
            <a:pPr marL="0" indent="0" algn="just">
              <a:buNone/>
            </a:pPr>
            <a:r>
              <a:rPr lang="fa-IR" sz="2000" dirty="0" smtClean="0"/>
              <a:t>ابتدا </a:t>
            </a:r>
            <a:r>
              <a:rPr lang="fa-IR" sz="2000" dirty="0"/>
              <a:t>فرض كنيد راهكاري براي كنترل دستيابي به متغيرعمومي مشترك وجود ندارد:</a:t>
            </a:r>
            <a:endParaRPr lang="en-US" sz="2000" dirty="0"/>
          </a:p>
          <a:p>
            <a:pPr marL="777240" lvl="1" indent="-457200" algn="just">
              <a:buFont typeface="+mj-lt"/>
              <a:buAutoNum type="arabicPeriod"/>
            </a:pPr>
            <a:r>
              <a:rPr lang="fa-IR" sz="2000" dirty="0"/>
              <a:t>فرآيندهاي </a:t>
            </a:r>
            <a:r>
              <a:rPr lang="en-US" sz="1800" dirty="0"/>
              <a:t>P1</a:t>
            </a:r>
            <a:r>
              <a:rPr lang="fa-IR" sz="2000" dirty="0"/>
              <a:t> و </a:t>
            </a:r>
            <a:r>
              <a:rPr lang="en-US" sz="1800" dirty="0"/>
              <a:t>P2</a:t>
            </a:r>
            <a:r>
              <a:rPr lang="fa-IR" sz="2000" dirty="0"/>
              <a:t> در فرآيندهاي جداگانه در حال اجرا هستند. هر دو فرآيند رويه </a:t>
            </a:r>
            <a:r>
              <a:rPr lang="en-US" sz="2000" dirty="0"/>
              <a:t>echo</a:t>
            </a:r>
            <a:r>
              <a:rPr lang="fa-IR" sz="2000" dirty="0"/>
              <a:t> را فراخواني مي كنند.</a:t>
            </a:r>
            <a:endParaRPr lang="en-US" sz="2000" dirty="0"/>
          </a:p>
          <a:p>
            <a:pPr marL="777240" lvl="1" indent="-457200" algn="just">
              <a:buFont typeface="+mj-lt"/>
              <a:buAutoNum type="arabicPeriod"/>
            </a:pPr>
            <a:r>
              <a:rPr lang="fa-IR" sz="2000" dirty="0"/>
              <a:t>رويدادهاي زير رخ مي دهد (رويدادهاي موجود در يك خط، به طور موازي رخ مي دهند</a:t>
            </a:r>
            <a:r>
              <a:rPr lang="fa-IR" sz="2000" dirty="0" smtClean="0"/>
              <a:t>):</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a:p>
        </p:txBody>
      </p:sp>
      <p:pic>
        <p:nvPicPr>
          <p:cNvPr id="5" name="Picture 7"/>
          <p:cNvPicPr>
            <a:picLocks noChangeAspect="1" noChangeArrowheads="1"/>
          </p:cNvPicPr>
          <p:nvPr/>
        </p:nvPicPr>
        <p:blipFill>
          <a:blip r:embed="rId2"/>
          <a:srcRect l="10611" t="23611" r="6152" b="29059"/>
          <a:stretch>
            <a:fillRect/>
          </a:stretch>
        </p:blipFill>
        <p:spPr bwMode="auto">
          <a:xfrm>
            <a:off x="2362200" y="4038600"/>
            <a:ext cx="4722813" cy="1963737"/>
          </a:xfrm>
          <a:prstGeom prst="rect">
            <a:avLst/>
          </a:prstGeom>
          <a:noFill/>
          <a:ln w="9525" algn="ctr">
            <a:solidFill>
              <a:schemeClr val="bg2"/>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782225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p:cTn id="1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3" dur="500"/>
                                        <p:tgtEl>
                                          <p:spTgt spid="3">
                                            <p:txEl>
                                              <p:pRg st="2" end="2"/>
                                            </p:txEl>
                                          </p:spTgt>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7" dur="500"/>
                                        <p:tgtEl>
                                          <p:spTgt spid="3">
                                            <p:txEl>
                                              <p:pRg st="3" end="3"/>
                                            </p:txEl>
                                          </p:spTgt>
                                        </p:tgtEl>
                                      </p:cBhvr>
                                    </p:animEffect>
                                  </p:childTnLst>
                                </p:cTn>
                              </p:par>
                              <p:par>
                                <p:cTn id="18" presetID="14" presetClass="entr" presetSubtype="1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7" name="Rectangle 3"/>
          <p:cNvSpPr>
            <a:spLocks noGrp="1" noChangeArrowheads="1"/>
          </p:cNvSpPr>
          <p:nvPr>
            <p:ph type="body" idx="1"/>
          </p:nvPr>
        </p:nvSpPr>
        <p:spPr>
          <a:xfrm>
            <a:off x="609600" y="1676400"/>
            <a:ext cx="7924800" cy="3733800"/>
          </a:xfrm>
        </p:spPr>
        <p:txBody>
          <a:bodyPr/>
          <a:lstStyle/>
          <a:p>
            <a:pPr marL="0" indent="0" algn="just" eaLnBrk="1" hangingPunct="1">
              <a:buNone/>
            </a:pPr>
            <a:r>
              <a:rPr lang="fa-IR" b="1" u="sng" dirty="0" smtClean="0"/>
              <a:t>آدرس دهی مستقیم:</a:t>
            </a:r>
          </a:p>
          <a:p>
            <a:pPr lvl="1" algn="just" eaLnBrk="1" hangingPunct="1"/>
            <a:r>
              <a:rPr lang="en-US" sz="2000" dirty="0" smtClean="0"/>
              <a:t>Send</a:t>
            </a:r>
            <a:r>
              <a:rPr lang="fa-IR" dirty="0" smtClean="0"/>
              <a:t> شامل شناسه مشخص فرایند مقصد است</a:t>
            </a:r>
          </a:p>
          <a:p>
            <a:pPr lvl="1" algn="just" eaLnBrk="1" hangingPunct="1"/>
            <a:r>
              <a:rPr lang="en-US" sz="2000" dirty="0" smtClean="0"/>
              <a:t>Receive</a:t>
            </a:r>
            <a:r>
              <a:rPr lang="fa-IR" dirty="0" smtClean="0"/>
              <a:t> می توان به یکی از دو صورت زیر داده شود:</a:t>
            </a:r>
          </a:p>
          <a:p>
            <a:pPr lvl="2" algn="just" eaLnBrk="1" hangingPunct="1"/>
            <a:r>
              <a:rPr lang="fa-IR" dirty="0" smtClean="0"/>
              <a:t>فرایند گیرنده صراحتاً فرایند فرستنده را تعیین کند</a:t>
            </a:r>
            <a:r>
              <a:rPr lang="en-US" dirty="0" smtClean="0"/>
              <a:t>.</a:t>
            </a:r>
            <a:r>
              <a:rPr lang="fa-IR" dirty="0" smtClean="0"/>
              <a:t> </a:t>
            </a:r>
          </a:p>
          <a:p>
            <a:pPr lvl="2" algn="just" eaLnBrk="1" hangingPunct="1"/>
            <a:r>
              <a:rPr lang="fa-IR" dirty="0" smtClean="0"/>
              <a:t>آدرس دهی ضمنی: مشخص کردن فرایند مبدأ مورد انتظار غیر ممکن است. </a:t>
            </a:r>
            <a:r>
              <a:rPr lang="en-US" sz="2000" dirty="0" smtClean="0"/>
              <a:t>Receive</a:t>
            </a:r>
            <a:r>
              <a:rPr lang="fa-IR" dirty="0" smtClean="0"/>
              <a:t> می تواند شامل پارامتر مبدأ باشد. تا پس از انجام عمل دریافت مقداری برای مبدأ بفرستد.</a:t>
            </a:r>
            <a:endParaRPr lang="en-US" dirty="0" smtClean="0"/>
          </a:p>
        </p:txBody>
      </p:sp>
      <p:sp>
        <p:nvSpPr>
          <p:cNvPr id="74755" name="Rectangle 2"/>
          <p:cNvSpPr txBox="1">
            <a:spLocks noChangeArrowheads="1"/>
          </p:cNvSpPr>
          <p:nvPr/>
        </p:nvSpPr>
        <p:spPr bwMode="auto">
          <a:xfrm>
            <a:off x="914400" y="685800"/>
            <a:ext cx="7343775" cy="846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6" tIns="45718" rIns="91436" bIns="45718" anchor="ct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algn="r" rtl="1" eaLnBrk="1" hangingPunct="1">
              <a:lnSpc>
                <a:spcPct val="90000"/>
              </a:lnSpc>
            </a:pPr>
            <a:r>
              <a:rPr kumimoji="1" lang="fa-IR" sz="2800" b="1" dirty="0">
                <a:latin typeface="Times New Roman" pitchFamily="18" charset="0"/>
                <a:ea typeface="PMingLiU" pitchFamily="18" charset="-120"/>
                <a:cs typeface="B Nazanin" pitchFamily="2" charset="-78"/>
              </a:rPr>
              <a:t>آدرس دهی</a:t>
            </a:r>
            <a:endParaRPr kumimoji="1" lang="en-US" sz="2800" b="1" dirty="0">
              <a:latin typeface="Times New Roman" pitchFamily="18" charset="0"/>
              <a:ea typeface="PMingLiU" pitchFamily="18" charset="-120"/>
              <a:cs typeface="B Nazanin" pitchFamily="2" charset="-78"/>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80</a:t>
            </a:fld>
            <a:endParaRPr lang="en-US"/>
          </a:p>
        </p:txBody>
      </p:sp>
    </p:spTree>
    <p:extLst>
      <p:ext uri="{BB962C8B-B14F-4D97-AF65-F5344CB8AC3E}">
        <p14:creationId xmlns:p14="http://schemas.microsoft.com/office/powerpoint/2010/main" val="288285982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1" name="Rectangle 3"/>
          <p:cNvSpPr>
            <a:spLocks noGrp="1" noChangeArrowheads="1"/>
          </p:cNvSpPr>
          <p:nvPr>
            <p:ph type="body" idx="1"/>
          </p:nvPr>
        </p:nvSpPr>
        <p:spPr>
          <a:xfrm>
            <a:off x="762000" y="1676400"/>
            <a:ext cx="7848600" cy="4419600"/>
          </a:xfrm>
        </p:spPr>
        <p:txBody>
          <a:bodyPr/>
          <a:lstStyle/>
          <a:p>
            <a:pPr marL="0" indent="0" algn="just" eaLnBrk="1" hangingPunct="1">
              <a:buNone/>
            </a:pPr>
            <a:r>
              <a:rPr lang="fa-IR" b="1" u="sng" dirty="0" smtClean="0"/>
              <a:t>آدرس دهی غیر مستقیم:</a:t>
            </a:r>
          </a:p>
          <a:p>
            <a:pPr marL="320040" lvl="1" indent="0" algn="just" eaLnBrk="1" hangingPunct="1">
              <a:buNone/>
            </a:pPr>
            <a:r>
              <a:rPr lang="fa-IR" dirty="0" smtClean="0"/>
              <a:t>پیام ها مستقیماً از فرستنده به گیرنده ارسال نمی شوند. بلکه به یک ساختمان داده مشترک که شامل صف هایی است که می توانند پیام ها را به طور دائمی نگه دارند ارسال می شود.</a:t>
            </a:r>
          </a:p>
          <a:p>
            <a:pPr lvl="1" algn="just" eaLnBrk="1" hangingPunct="1"/>
            <a:r>
              <a:rPr lang="fa-IR" dirty="0" smtClean="0"/>
              <a:t>صف ها معمولاً صندوق های پستی </a:t>
            </a:r>
            <a:r>
              <a:rPr lang="en-US" sz="2000" dirty="0" smtClean="0"/>
              <a:t>(Mail box)</a:t>
            </a:r>
            <a:r>
              <a:rPr lang="fa-IR" sz="2000" dirty="0" smtClean="0"/>
              <a:t> </a:t>
            </a:r>
            <a:r>
              <a:rPr lang="fa-IR" dirty="0" smtClean="0"/>
              <a:t>نامیده می شوند.</a:t>
            </a:r>
          </a:p>
          <a:p>
            <a:pPr lvl="1" algn="just" eaLnBrk="1" hangingPunct="1"/>
            <a:r>
              <a:rPr lang="fa-IR" dirty="0" smtClean="0"/>
              <a:t>یک فرایند پیام را به صندوق  پستی ارسال می کند و فرایند دیگر آن را از صندوق پستی بر می دارد.</a:t>
            </a:r>
          </a:p>
          <a:p>
            <a:pPr lvl="1" algn="just" eaLnBrk="1" hangingPunct="1"/>
            <a:endParaRPr lang="fa-IR" dirty="0" smtClean="0"/>
          </a:p>
          <a:p>
            <a:pPr algn="just" eaLnBrk="1" hangingPunct="1"/>
            <a:endParaRPr lang="en-US" dirty="0" smtClean="0"/>
          </a:p>
        </p:txBody>
      </p:sp>
      <p:sp>
        <p:nvSpPr>
          <p:cNvPr id="75779" name="Rectangle 2"/>
          <p:cNvSpPr txBox="1">
            <a:spLocks noChangeArrowheads="1"/>
          </p:cNvSpPr>
          <p:nvPr/>
        </p:nvSpPr>
        <p:spPr bwMode="auto">
          <a:xfrm>
            <a:off x="914400" y="685800"/>
            <a:ext cx="7343775" cy="846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6" tIns="45718" rIns="91436" bIns="45718" anchor="ct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algn="r" rtl="1" eaLnBrk="1" hangingPunct="1">
              <a:lnSpc>
                <a:spcPct val="90000"/>
              </a:lnSpc>
            </a:pPr>
            <a:r>
              <a:rPr kumimoji="1" lang="fa-IR" sz="2800" b="1" dirty="0">
                <a:latin typeface="Times New Roman" pitchFamily="18" charset="0"/>
                <a:ea typeface="PMingLiU" pitchFamily="18" charset="-120"/>
                <a:cs typeface="B Nazanin" pitchFamily="2" charset="-78"/>
              </a:rPr>
              <a:t>آدرس دهی</a:t>
            </a:r>
            <a:endParaRPr kumimoji="1" lang="en-US" sz="2800" b="1" dirty="0">
              <a:latin typeface="Times New Roman" pitchFamily="18" charset="0"/>
              <a:ea typeface="PMingLiU" pitchFamily="18" charset="-120"/>
              <a:cs typeface="B Nazanin" pitchFamily="2" charset="-78"/>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81</a:t>
            </a:fld>
            <a:endParaRPr lang="en-US"/>
          </a:p>
        </p:txBody>
      </p:sp>
    </p:spTree>
    <p:extLst>
      <p:ext uri="{BB962C8B-B14F-4D97-AF65-F5344CB8AC3E}">
        <p14:creationId xmlns:p14="http://schemas.microsoft.com/office/powerpoint/2010/main" val="1786231749"/>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Number Placeholder 4"/>
          <p:cNvSpPr>
            <a:spLocks noGrp="1"/>
          </p:cNvSpPr>
          <p:nvPr>
            <p:ph type="sldNum" sz="quarter" idx="4294967295"/>
          </p:nvPr>
        </p:nvSpPr>
        <p:spPr>
          <a:xfrm>
            <a:off x="7698091" y="6248400"/>
            <a:ext cx="666750" cy="463706"/>
          </a:xfrm>
          <a:prstGeom prst="rect">
            <a:avLst/>
          </a:prstGeom>
          <a:noFill/>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65E0E2BB-2F66-49C5-A173-631AF2382ED0}" type="slidenum">
              <a:rPr lang="ar-SA" smtClean="0">
                <a:latin typeface="Comic Sans MS" pitchFamily="66" charset="0"/>
              </a:rPr>
              <a:pPr eaLnBrk="1" hangingPunct="1"/>
              <a:t>82</a:t>
            </a:fld>
            <a:endParaRPr lang="en-US" dirty="0" smtClean="0">
              <a:latin typeface="Comic Sans MS" pitchFamily="66" charset="0"/>
            </a:endParaRPr>
          </a:p>
        </p:txBody>
      </p:sp>
      <p:sp>
        <p:nvSpPr>
          <p:cNvPr id="49155" name="Rectangle 2"/>
          <p:cNvSpPr>
            <a:spLocks noGrp="1" noChangeArrowheads="1"/>
          </p:cNvSpPr>
          <p:nvPr>
            <p:ph type="title"/>
          </p:nvPr>
        </p:nvSpPr>
        <p:spPr>
          <a:xfrm>
            <a:off x="800100" y="381000"/>
            <a:ext cx="7543800" cy="685800"/>
          </a:xfrm>
        </p:spPr>
        <p:txBody>
          <a:bodyPr/>
          <a:lstStyle/>
          <a:p>
            <a:pPr eaLnBrk="1" hangingPunct="1">
              <a:lnSpc>
                <a:spcPct val="90000"/>
              </a:lnSpc>
              <a:defRPr/>
            </a:pPr>
            <a:r>
              <a:rPr kumimoji="1" lang="fa-IR" sz="2800" kern="1200" dirty="0" smtClean="0">
                <a:solidFill>
                  <a:schemeClr val="tx1"/>
                </a:solidFill>
                <a:latin typeface="Times New Roman" pitchFamily="18" charset="0"/>
                <a:ea typeface="PMingLiU" pitchFamily="18" charset="-120"/>
                <a:cs typeface="B Nazanin" pitchFamily="2" charset="-78"/>
              </a:rPr>
              <a:t>ارتباط </a:t>
            </a:r>
            <a:r>
              <a:rPr kumimoji="1" lang="fa-IR" sz="2800" kern="1200" dirty="0">
                <a:solidFill>
                  <a:schemeClr val="tx1"/>
                </a:solidFill>
                <a:latin typeface="Times New Roman" pitchFamily="18" charset="0"/>
                <a:ea typeface="PMingLiU" pitchFamily="18" charset="-120"/>
                <a:cs typeface="B Nazanin" pitchFamily="2" charset="-78"/>
              </a:rPr>
              <a:t>غیر مستقیم فرایندها:</a:t>
            </a:r>
            <a:endParaRPr kumimoji="1" lang="en-US" sz="2800" kern="1200" dirty="0">
              <a:solidFill>
                <a:schemeClr val="tx1"/>
              </a:solidFill>
              <a:latin typeface="Times New Roman" pitchFamily="18" charset="0"/>
              <a:ea typeface="PMingLiU" pitchFamily="18" charset="-120"/>
              <a:cs typeface="B Nazanin" pitchFamily="2" charset="-78"/>
            </a:endParaRPr>
          </a:p>
        </p:txBody>
      </p:sp>
      <p:grpSp>
        <p:nvGrpSpPr>
          <p:cNvPr id="76805" name="Group 26"/>
          <p:cNvGrpSpPr>
            <a:grpSpLocks/>
          </p:cNvGrpSpPr>
          <p:nvPr/>
        </p:nvGrpSpPr>
        <p:grpSpPr bwMode="auto">
          <a:xfrm>
            <a:off x="540027" y="1505204"/>
            <a:ext cx="7545388" cy="4416425"/>
            <a:chOff x="323850" y="1844675"/>
            <a:chExt cx="7993063" cy="4992688"/>
          </a:xfrm>
          <a:solidFill>
            <a:schemeClr val="bg1"/>
          </a:solidFill>
        </p:grpSpPr>
        <p:sp>
          <p:nvSpPr>
            <p:cNvPr id="76806" name="Text Box 12"/>
            <p:cNvSpPr txBox="1">
              <a:spLocks noChangeArrowheads="1"/>
            </p:cNvSpPr>
            <p:nvPr/>
          </p:nvSpPr>
          <p:spPr bwMode="auto">
            <a:xfrm>
              <a:off x="1422400" y="1844675"/>
              <a:ext cx="1277938"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r>
                <a:rPr lang="fa-IR" sz="2400" b="1" dirty="0">
                  <a:cs typeface="B Nazanin" pitchFamily="2" charset="-78"/>
                </a:rPr>
                <a:t>یک به یک</a:t>
              </a:r>
              <a:endParaRPr lang="en-US" sz="2400" b="1" dirty="0">
                <a:cs typeface="B Nazanin" pitchFamily="2" charset="-78"/>
              </a:endParaRPr>
            </a:p>
          </p:txBody>
        </p:sp>
        <p:sp>
          <p:nvSpPr>
            <p:cNvPr id="76807" name="Text Box 22"/>
            <p:cNvSpPr txBox="1">
              <a:spLocks noChangeArrowheads="1"/>
            </p:cNvSpPr>
            <p:nvPr/>
          </p:nvSpPr>
          <p:spPr bwMode="auto">
            <a:xfrm>
              <a:off x="5935663" y="1844675"/>
              <a:ext cx="1339850"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r>
                <a:rPr lang="fa-IR" sz="2400" b="1" dirty="0">
                  <a:cs typeface="B Nazanin" pitchFamily="2" charset="-78"/>
                </a:rPr>
                <a:t>چند به یک</a:t>
              </a:r>
              <a:endParaRPr lang="en-US" sz="2400" b="1" dirty="0">
                <a:cs typeface="B Nazanin" pitchFamily="2" charset="-78"/>
              </a:endParaRPr>
            </a:p>
          </p:txBody>
        </p:sp>
        <p:grpSp>
          <p:nvGrpSpPr>
            <p:cNvPr id="76808" name="Group 29"/>
            <p:cNvGrpSpPr>
              <a:grpSpLocks/>
            </p:cNvGrpSpPr>
            <p:nvPr/>
          </p:nvGrpSpPr>
          <p:grpSpPr bwMode="auto">
            <a:xfrm>
              <a:off x="323850" y="2420938"/>
              <a:ext cx="7993063" cy="4416425"/>
              <a:chOff x="323850" y="2420938"/>
              <a:chExt cx="7993063" cy="4416425"/>
            </a:xfrm>
            <a:grpFill/>
          </p:grpSpPr>
          <p:pic>
            <p:nvPicPr>
              <p:cNvPr id="7680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2497138"/>
                <a:ext cx="457200" cy="542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1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838" y="2497138"/>
                <a:ext cx="857250" cy="571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11"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2163" y="2568575"/>
                <a:ext cx="447675"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12"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1688" y="2641600"/>
                <a:ext cx="819150" cy="209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13"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4438" y="2641600"/>
                <a:ext cx="819150" cy="209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14"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45213" y="3027363"/>
                <a:ext cx="838200" cy="561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15"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54625" y="2643188"/>
                <a:ext cx="866775" cy="514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16" name="Picture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54625" y="3373438"/>
                <a:ext cx="857250" cy="561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17" name="Picture 1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87900" y="3733800"/>
                <a:ext cx="466725" cy="438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18" name="Picture 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97425" y="2420938"/>
                <a:ext cx="457200" cy="447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19" name="Picture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83413" y="3157538"/>
                <a:ext cx="819150" cy="209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20"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9238" y="5013325"/>
                <a:ext cx="447675"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21" name="Picture 2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59338" y="3019425"/>
                <a:ext cx="314325" cy="542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22" name="Picture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4888" y="5686425"/>
                <a:ext cx="838200" cy="561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23" name="Picture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4300" y="5302250"/>
                <a:ext cx="866775" cy="514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24" name="Picture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94300" y="6032500"/>
                <a:ext cx="857250" cy="561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25" name="Picture 2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27575" y="6392863"/>
                <a:ext cx="466725" cy="438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26" name="Picture 2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37100" y="5080000"/>
                <a:ext cx="457200" cy="447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27" name="Picture 2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99013" y="5678488"/>
                <a:ext cx="314325" cy="542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28" name="Picture 3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50188" y="6389688"/>
                <a:ext cx="466725" cy="447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29" name="Picture 3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29550" y="5686425"/>
                <a:ext cx="314325" cy="542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30" name="Picture 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56425" y="5195888"/>
                <a:ext cx="857250" cy="561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31" name="Picture 3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46900" y="6046788"/>
                <a:ext cx="866775" cy="514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32" name="Picture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088" y="3068638"/>
                <a:ext cx="447675"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76833" name="Text Box 37"/>
              <p:cNvSpPr txBox="1">
                <a:spLocks noChangeArrowheads="1"/>
              </p:cNvSpPr>
              <p:nvPr/>
            </p:nvSpPr>
            <p:spPr bwMode="auto">
              <a:xfrm>
                <a:off x="5867400" y="4411663"/>
                <a:ext cx="1401763"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r>
                  <a:rPr lang="fa-IR" sz="2400" b="1" dirty="0">
                    <a:cs typeface="B Nazanin" pitchFamily="2" charset="-78"/>
                  </a:rPr>
                  <a:t>چند به چند</a:t>
                </a:r>
                <a:endParaRPr lang="en-US" sz="2400" b="1" dirty="0">
                  <a:cs typeface="B Nazanin" pitchFamily="2" charset="-78"/>
                </a:endParaRPr>
              </a:p>
            </p:txBody>
          </p:sp>
          <p:sp>
            <p:nvSpPr>
              <p:cNvPr id="76834" name="Text Box 38"/>
              <p:cNvSpPr txBox="1">
                <a:spLocks noChangeArrowheads="1"/>
              </p:cNvSpPr>
              <p:nvPr/>
            </p:nvSpPr>
            <p:spPr bwMode="auto">
              <a:xfrm>
                <a:off x="1360488" y="4411663"/>
                <a:ext cx="1339850" cy="457200"/>
              </a:xfrm>
              <a:prstGeom prst="rect">
                <a:avLst/>
              </a:prstGeom>
              <a:grp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r>
                  <a:rPr lang="fa-IR" sz="2400" b="1" dirty="0">
                    <a:cs typeface="B Nazanin" pitchFamily="2" charset="-78"/>
                  </a:rPr>
                  <a:t>یک به چند</a:t>
                </a:r>
                <a:endParaRPr lang="en-US" sz="2400" b="1" dirty="0">
                  <a:cs typeface="B Nazanin" pitchFamily="2" charset="-78"/>
                </a:endParaRPr>
              </a:p>
            </p:txBody>
          </p:sp>
          <p:pic>
            <p:nvPicPr>
              <p:cNvPr id="76835" name="Picture 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5589588"/>
                <a:ext cx="457200" cy="542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36" name="Picture 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250" y="5594350"/>
                <a:ext cx="857250" cy="571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37" name="Picture 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8038" y="5013325"/>
                <a:ext cx="447675"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38" name="Picture 4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19475" y="5661025"/>
                <a:ext cx="314325" cy="542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39" name="Picture 4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48038" y="6381750"/>
                <a:ext cx="466725" cy="447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40" name="Picture 4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84438" y="5172075"/>
                <a:ext cx="857250" cy="561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41" name="Picture 4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84438" y="5949950"/>
                <a:ext cx="866775" cy="514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842" name="Picture 4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0100" y="5734050"/>
                <a:ext cx="819150" cy="209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404400274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76805"/>
                                        </p:tgtEl>
                                        <p:attrNameLst>
                                          <p:attrName>style.visibility</p:attrName>
                                        </p:attrNameLst>
                                      </p:cBhvr>
                                      <p:to>
                                        <p:strVal val="visible"/>
                                      </p:to>
                                    </p:set>
                                    <p:animEffect transition="in" filter="randombar(horizontal)">
                                      <p:cBhvr>
                                        <p:cTn id="7" dur="500"/>
                                        <p:tgtEl>
                                          <p:spTgt spid="768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Number Placeholder 4"/>
          <p:cNvSpPr>
            <a:spLocks noGrp="1"/>
          </p:cNvSpPr>
          <p:nvPr>
            <p:ph type="sldNum" sz="quarter" idx="4294967295"/>
          </p:nvPr>
        </p:nvSpPr>
        <p:spPr>
          <a:xfrm>
            <a:off x="67183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E8290075-A027-4A47-8B64-404A48FA844A}" type="slidenum">
              <a:rPr lang="ar-SA" smtClean="0">
                <a:latin typeface="Comic Sans MS" pitchFamily="66" charset="0"/>
              </a:rPr>
              <a:pPr eaLnBrk="1" hangingPunct="1"/>
              <a:t>83</a:t>
            </a:fld>
            <a:endParaRPr lang="en-US" smtClean="0">
              <a:latin typeface="Comic Sans MS" pitchFamily="66" charset="0"/>
            </a:endParaRPr>
          </a:p>
        </p:txBody>
      </p:sp>
      <p:sp>
        <p:nvSpPr>
          <p:cNvPr id="50179" name="Rectangle 2"/>
          <p:cNvSpPr>
            <a:spLocks noGrp="1" noChangeArrowheads="1"/>
          </p:cNvSpPr>
          <p:nvPr>
            <p:ph type="title"/>
          </p:nvPr>
        </p:nvSpPr>
        <p:spPr>
          <a:xfrm>
            <a:off x="762000" y="762000"/>
            <a:ext cx="7543800" cy="609600"/>
          </a:xfrm>
        </p:spPr>
        <p:txBody>
          <a:bodyPr/>
          <a:lstStyle/>
          <a:p>
            <a:pPr eaLnBrk="1" hangingPunct="1">
              <a:lnSpc>
                <a:spcPct val="90000"/>
              </a:lnSpc>
              <a:defRPr/>
            </a:pPr>
            <a:r>
              <a:rPr kumimoji="1" lang="fa-IR" sz="2800" kern="1200" dirty="0" smtClean="0">
                <a:solidFill>
                  <a:schemeClr val="tx1"/>
                </a:solidFill>
                <a:latin typeface="Times New Roman" pitchFamily="18" charset="0"/>
                <a:ea typeface="PMingLiU" pitchFamily="18" charset="-120"/>
                <a:cs typeface="B Nazanin" pitchFamily="2" charset="-78"/>
              </a:rPr>
              <a:t>آدرس </a:t>
            </a:r>
            <a:r>
              <a:rPr kumimoji="1" lang="fa-IR" sz="2800" kern="1200" dirty="0">
                <a:solidFill>
                  <a:schemeClr val="tx1"/>
                </a:solidFill>
                <a:latin typeface="Times New Roman" pitchFamily="18" charset="0"/>
                <a:ea typeface="PMingLiU" pitchFamily="18" charset="-120"/>
                <a:cs typeface="B Nazanin" pitchFamily="2" charset="-78"/>
              </a:rPr>
              <a:t>دهی:</a:t>
            </a:r>
            <a:endParaRPr kumimoji="1" lang="en-US" sz="2800" kern="1200" dirty="0">
              <a:solidFill>
                <a:schemeClr val="tx1"/>
              </a:solidFill>
              <a:latin typeface="Times New Roman" pitchFamily="18" charset="0"/>
              <a:ea typeface="PMingLiU" pitchFamily="18" charset="-120"/>
              <a:cs typeface="B Nazanin" pitchFamily="2" charset="-78"/>
            </a:endParaRPr>
          </a:p>
        </p:txBody>
      </p:sp>
      <p:sp>
        <p:nvSpPr>
          <p:cNvPr id="58373" name="Rectangle 3"/>
          <p:cNvSpPr>
            <a:spLocks noGrp="1" noChangeArrowheads="1"/>
          </p:cNvSpPr>
          <p:nvPr>
            <p:ph idx="1"/>
          </p:nvPr>
        </p:nvSpPr>
        <p:spPr>
          <a:xfrm>
            <a:off x="381000" y="1981200"/>
            <a:ext cx="8229600" cy="3124200"/>
          </a:xfrm>
        </p:spPr>
        <p:txBody>
          <a:bodyPr/>
          <a:lstStyle/>
          <a:p>
            <a:pPr eaLnBrk="1" hangingPunct="1">
              <a:buFontTx/>
              <a:buNone/>
              <a:defRPr/>
            </a:pPr>
            <a:r>
              <a:rPr lang="fa-IR" sz="2800" b="1" dirty="0" smtClean="0">
                <a:effectLst>
                  <a:outerShdw blurRad="38100" dist="38100" dir="2700000" algn="tl">
                    <a:srgbClr val="FFFFFF"/>
                  </a:outerShdw>
                </a:effectLst>
              </a:rPr>
              <a:t>انتساب فرايند به صندوق پستی می تواند :</a:t>
            </a:r>
            <a:r>
              <a:rPr lang="en-US" sz="2800" b="1" dirty="0" smtClean="0">
                <a:effectLst>
                  <a:outerShdw blurRad="38100" dist="38100" dir="2700000" algn="tl">
                    <a:srgbClr val="FFFFFF"/>
                  </a:outerShdw>
                </a:effectLst>
              </a:rPr>
              <a:t> </a:t>
            </a:r>
            <a:r>
              <a:rPr lang="fa-IR" sz="2800" b="1" dirty="0" smtClean="0">
                <a:effectLst>
                  <a:outerShdw blurRad="38100" dist="38100" dir="2700000" algn="tl">
                    <a:srgbClr val="FFFFFF"/>
                  </a:outerShdw>
                </a:effectLst>
              </a:rPr>
              <a:t>پویا و ایستا باشد.</a:t>
            </a:r>
            <a:endParaRPr lang="en-US" sz="2800" b="1" dirty="0" smtClean="0">
              <a:effectLst>
                <a:outerShdw blurRad="38100" dist="38100" dir="2700000" algn="tl">
                  <a:srgbClr val="FFFFFF"/>
                </a:outerShdw>
              </a:effectLst>
            </a:endParaRPr>
          </a:p>
          <a:p>
            <a:pPr eaLnBrk="1" hangingPunct="1">
              <a:buFontTx/>
              <a:buNone/>
              <a:defRPr/>
            </a:pPr>
            <a:endParaRPr lang="fa-IR" sz="2800" b="1" dirty="0" smtClean="0">
              <a:effectLst>
                <a:outerShdw blurRad="38100" dist="38100" dir="2700000" algn="tl">
                  <a:srgbClr val="FFFFFF"/>
                </a:outerShdw>
              </a:effectLst>
            </a:endParaRPr>
          </a:p>
          <a:p>
            <a:pPr eaLnBrk="1" hangingPunct="1">
              <a:buFontTx/>
              <a:buNone/>
              <a:defRPr/>
            </a:pPr>
            <a:r>
              <a:rPr lang="fa-IR" sz="2800" b="1" dirty="0" smtClean="0"/>
              <a:t>ایستا:</a:t>
            </a:r>
            <a:r>
              <a:rPr lang="en-US" sz="2800" dirty="0" smtClean="0"/>
              <a:t> </a:t>
            </a:r>
            <a:r>
              <a:rPr lang="fa-IR" sz="2800" dirty="0" smtClean="0"/>
              <a:t>به یک فرایند درگاهي خاص نسبت داده می شود.</a:t>
            </a:r>
            <a:endParaRPr lang="en-US" sz="2800" dirty="0" smtClean="0"/>
          </a:p>
          <a:p>
            <a:pPr eaLnBrk="1" hangingPunct="1">
              <a:buFontTx/>
              <a:buNone/>
              <a:defRPr/>
            </a:pPr>
            <a:endParaRPr lang="fa-IR" sz="2800" dirty="0" smtClean="0"/>
          </a:p>
          <a:p>
            <a:pPr eaLnBrk="1" hangingPunct="1">
              <a:buFontTx/>
              <a:buNone/>
              <a:defRPr/>
            </a:pPr>
            <a:r>
              <a:rPr lang="fa-IR" sz="2800" b="1" dirty="0" smtClean="0"/>
              <a:t>پویا:</a:t>
            </a:r>
            <a:r>
              <a:rPr lang="en-US" sz="2800" dirty="0" smtClean="0"/>
              <a:t> </a:t>
            </a:r>
            <a:r>
              <a:rPr lang="fa-IR" sz="2800" dirty="0" smtClean="0"/>
              <a:t> هنگامی که فرستنده های زیادی وجود داشته باشد.</a:t>
            </a:r>
          </a:p>
        </p:txBody>
      </p:sp>
    </p:spTree>
    <p:extLst>
      <p:ext uri="{BB962C8B-B14F-4D97-AF65-F5344CB8AC3E}">
        <p14:creationId xmlns:p14="http://schemas.microsoft.com/office/powerpoint/2010/main" val="415592658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8373">
                                            <p:txEl>
                                              <p:pRg st="2" end="2"/>
                                            </p:txEl>
                                          </p:spTgt>
                                        </p:tgtEl>
                                        <p:attrNameLst>
                                          <p:attrName>style.visibility</p:attrName>
                                        </p:attrNameLst>
                                      </p:cBhvr>
                                      <p:to>
                                        <p:strVal val="visible"/>
                                      </p:to>
                                    </p:set>
                                    <p:animEffect transition="in" filter="fade">
                                      <p:cBhvr>
                                        <p:cTn id="7" dur="1000"/>
                                        <p:tgtEl>
                                          <p:spTgt spid="58373">
                                            <p:txEl>
                                              <p:pRg st="2" end="2"/>
                                            </p:txEl>
                                          </p:spTgt>
                                        </p:tgtEl>
                                      </p:cBhvr>
                                    </p:animEffect>
                                    <p:anim calcmode="lin" valueType="num">
                                      <p:cBhvr>
                                        <p:cTn id="8" dur="1000" fill="hold"/>
                                        <p:tgtEl>
                                          <p:spTgt spid="5837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837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8373">
                                            <p:txEl>
                                              <p:pRg st="4" end="4"/>
                                            </p:txEl>
                                          </p:spTgt>
                                        </p:tgtEl>
                                        <p:attrNameLst>
                                          <p:attrName>style.visibility</p:attrName>
                                        </p:attrNameLst>
                                      </p:cBhvr>
                                      <p:to>
                                        <p:strVal val="visible"/>
                                      </p:to>
                                    </p:set>
                                    <p:animEffect transition="in" filter="fade">
                                      <p:cBhvr>
                                        <p:cTn id="14" dur="1000"/>
                                        <p:tgtEl>
                                          <p:spTgt spid="58373">
                                            <p:txEl>
                                              <p:pRg st="4" end="4"/>
                                            </p:txEl>
                                          </p:spTgt>
                                        </p:tgtEl>
                                      </p:cBhvr>
                                    </p:animEffect>
                                    <p:anim calcmode="lin" valueType="num">
                                      <p:cBhvr>
                                        <p:cTn id="15" dur="1000" fill="hold"/>
                                        <p:tgtEl>
                                          <p:spTgt spid="5837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837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9" name="Rectangle 3"/>
          <p:cNvSpPr>
            <a:spLocks noGrp="1" noChangeArrowheads="1"/>
          </p:cNvSpPr>
          <p:nvPr>
            <p:ph type="body" idx="1"/>
          </p:nvPr>
        </p:nvSpPr>
        <p:spPr>
          <a:xfrm>
            <a:off x="762000" y="1295400"/>
            <a:ext cx="7543800" cy="4800600"/>
          </a:xfrm>
        </p:spPr>
        <p:txBody>
          <a:bodyPr/>
          <a:lstStyle/>
          <a:p>
            <a:pPr marL="0" indent="0" algn="just" eaLnBrk="1" hangingPunct="1">
              <a:buNone/>
            </a:pPr>
            <a:r>
              <a:rPr lang="fa-IR" dirty="0" smtClean="0"/>
              <a:t>قالب پیام به اهداف امکانات پیام دهی و اینکه این امکانات روی یک کامپیوتر یا یک سیستم توزیعی اجرا می شوند بستگی دارد.</a:t>
            </a:r>
          </a:p>
          <a:p>
            <a:pPr marL="0" indent="0" algn="just" eaLnBrk="1" hangingPunct="1">
              <a:buNone/>
            </a:pPr>
            <a:r>
              <a:rPr lang="fa-IR" dirty="0" smtClean="0"/>
              <a:t>بعضی سیستم عامل ها برای حداقل کردن سربار پردازش و حافظه پیام های کوچک با طول ثابت را ترجیح داده اند.</a:t>
            </a:r>
          </a:p>
          <a:p>
            <a:pPr algn="just" eaLnBrk="1" hangingPunct="1"/>
            <a:r>
              <a:rPr lang="fa-IR" dirty="0" smtClean="0"/>
              <a:t>رویکرد منعطف تر، اجازه دادن به پیام های با طول متغیر است.</a:t>
            </a:r>
            <a:endParaRPr lang="fa-IR" dirty="0"/>
          </a:p>
          <a:p>
            <a:pPr algn="just" eaLnBrk="1" hangingPunct="1"/>
            <a:endParaRPr lang="fa-IR" sz="5400" dirty="0" smtClean="0"/>
          </a:p>
          <a:p>
            <a:pPr marL="0" indent="0" algn="just" eaLnBrk="1" hangingPunct="1">
              <a:buNone/>
            </a:pPr>
            <a:r>
              <a:rPr lang="fa-IR" b="1" u="sng" dirty="0" smtClean="0"/>
              <a:t>قالب کلی پیام های طول متغیر به دو بخش تقسیم می شود:</a:t>
            </a:r>
          </a:p>
          <a:p>
            <a:pPr lvl="1" algn="just" eaLnBrk="1" hangingPunct="1"/>
            <a:r>
              <a:rPr lang="fa-IR" dirty="0" smtClean="0"/>
              <a:t>سرآمد: حاوی اطلاعات مربوط به پیام</a:t>
            </a:r>
          </a:p>
          <a:p>
            <a:pPr lvl="1" algn="just" eaLnBrk="1" hangingPunct="1"/>
            <a:r>
              <a:rPr lang="fa-IR" dirty="0" smtClean="0"/>
              <a:t>بدنه: حاوی خود پیام</a:t>
            </a:r>
            <a:endParaRPr lang="en-US" dirty="0" smtClean="0"/>
          </a:p>
        </p:txBody>
      </p:sp>
      <p:sp>
        <p:nvSpPr>
          <p:cNvPr id="51203" name="Rectangle 2"/>
          <p:cNvSpPr>
            <a:spLocks noGrp="1" noChangeArrowheads="1"/>
          </p:cNvSpPr>
          <p:nvPr>
            <p:ph type="title"/>
          </p:nvPr>
        </p:nvSpPr>
        <p:spPr>
          <a:xfrm>
            <a:off x="762000" y="762000"/>
            <a:ext cx="7543800" cy="609600"/>
          </a:xfrm>
        </p:spPr>
        <p:txBody>
          <a:bodyPr/>
          <a:lstStyle/>
          <a:p>
            <a:pPr eaLnBrk="1" hangingPunct="1">
              <a:lnSpc>
                <a:spcPct val="90000"/>
              </a:lnSpc>
              <a:defRPr/>
            </a:pPr>
            <a:r>
              <a:rPr kumimoji="1" lang="fa-IR" sz="2800" kern="1200" dirty="0">
                <a:solidFill>
                  <a:schemeClr val="tx1"/>
                </a:solidFill>
                <a:latin typeface="Times New Roman" pitchFamily="18" charset="0"/>
                <a:ea typeface="PMingLiU" pitchFamily="18" charset="-120"/>
                <a:cs typeface="B Nazanin" pitchFamily="2" charset="-78"/>
              </a:rPr>
              <a:t>قالب پیام</a:t>
            </a:r>
            <a:endParaRPr kumimoji="1" lang="en-US" sz="2800" kern="1200" dirty="0">
              <a:solidFill>
                <a:schemeClr val="tx1"/>
              </a:solidFill>
              <a:latin typeface="Times New Roman" pitchFamily="18" charset="0"/>
              <a:ea typeface="PMingLiU" pitchFamily="18" charset="-120"/>
              <a:cs typeface="B Nazanin" pitchFamily="2" charset="-78"/>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84</a:t>
            </a:fld>
            <a:endParaRPr lang="en-US"/>
          </a:p>
        </p:txBody>
      </p:sp>
    </p:spTree>
    <p:extLst>
      <p:ext uri="{BB962C8B-B14F-4D97-AF65-F5344CB8AC3E}">
        <p14:creationId xmlns:p14="http://schemas.microsoft.com/office/powerpoint/2010/main" val="3432635317"/>
      </p:ext>
    </p:extLst>
  </p:cSld>
  <p:clrMapOvr>
    <a:masterClrMapping/>
  </p:clrMapOvr>
  <mc:AlternateContent xmlns:mc="http://schemas.openxmlformats.org/markup-compatibility/2006" xmlns:p14="http://schemas.microsoft.com/office/powerpoint/2010/main">
    <mc:Choice Requires="p14">
      <p:transition spd="slow" p14:dur="1600">
        <p14:prism dir="r"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65539">
                                            <p:txEl>
                                              <p:pRg st="4" end="4"/>
                                            </p:txEl>
                                          </p:spTgt>
                                        </p:tgtEl>
                                        <p:attrNameLst>
                                          <p:attrName>style.visibility</p:attrName>
                                        </p:attrNameLst>
                                      </p:cBhvr>
                                      <p:to>
                                        <p:strVal val="visible"/>
                                      </p:to>
                                    </p:set>
                                    <p:animEffect transition="in" filter="barn(outVertical)">
                                      <p:cBhvr>
                                        <p:cTn id="7" dur="500"/>
                                        <p:tgtEl>
                                          <p:spTgt spid="65539">
                                            <p:txEl>
                                              <p:pRg st="4" end="4"/>
                                            </p:txEl>
                                          </p:spTgt>
                                        </p:tgtEl>
                                      </p:cBhvr>
                                    </p:animEffect>
                                  </p:childTnLst>
                                </p:cTn>
                              </p:par>
                              <p:par>
                                <p:cTn id="8" presetID="16" presetClass="entr" presetSubtype="37" fill="hold" nodeType="withEffect">
                                  <p:stCondLst>
                                    <p:cond delay="0"/>
                                  </p:stCondLst>
                                  <p:childTnLst>
                                    <p:set>
                                      <p:cBhvr>
                                        <p:cTn id="9" dur="1" fill="hold">
                                          <p:stCondLst>
                                            <p:cond delay="0"/>
                                          </p:stCondLst>
                                        </p:cTn>
                                        <p:tgtEl>
                                          <p:spTgt spid="65539">
                                            <p:txEl>
                                              <p:pRg st="5" end="5"/>
                                            </p:txEl>
                                          </p:spTgt>
                                        </p:tgtEl>
                                        <p:attrNameLst>
                                          <p:attrName>style.visibility</p:attrName>
                                        </p:attrNameLst>
                                      </p:cBhvr>
                                      <p:to>
                                        <p:strVal val="visible"/>
                                      </p:to>
                                    </p:set>
                                    <p:animEffect transition="in" filter="barn(outVertical)">
                                      <p:cBhvr>
                                        <p:cTn id="10" dur="500"/>
                                        <p:tgtEl>
                                          <p:spTgt spid="65539">
                                            <p:txEl>
                                              <p:pRg st="5" end="5"/>
                                            </p:txEl>
                                          </p:spTgt>
                                        </p:tgtEl>
                                      </p:cBhvr>
                                    </p:animEffect>
                                  </p:childTnLst>
                                </p:cTn>
                              </p:par>
                              <p:par>
                                <p:cTn id="11" presetID="16" presetClass="entr" presetSubtype="37" fill="hold" nodeType="withEffect">
                                  <p:stCondLst>
                                    <p:cond delay="0"/>
                                  </p:stCondLst>
                                  <p:childTnLst>
                                    <p:set>
                                      <p:cBhvr>
                                        <p:cTn id="12" dur="1" fill="hold">
                                          <p:stCondLst>
                                            <p:cond delay="0"/>
                                          </p:stCondLst>
                                        </p:cTn>
                                        <p:tgtEl>
                                          <p:spTgt spid="65539">
                                            <p:txEl>
                                              <p:pRg st="6" end="6"/>
                                            </p:txEl>
                                          </p:spTgt>
                                        </p:tgtEl>
                                        <p:attrNameLst>
                                          <p:attrName>style.visibility</p:attrName>
                                        </p:attrNameLst>
                                      </p:cBhvr>
                                      <p:to>
                                        <p:strVal val="visible"/>
                                      </p:to>
                                    </p:set>
                                    <p:animEffect transition="in" filter="barn(outVertical)">
                                      <p:cBhvr>
                                        <p:cTn id="13" dur="500"/>
                                        <p:tgtEl>
                                          <p:spTgt spid="6553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3" name="Rectangle 3"/>
          <p:cNvSpPr>
            <a:spLocks noGrp="1" noChangeArrowheads="1"/>
          </p:cNvSpPr>
          <p:nvPr>
            <p:ph type="body" idx="1"/>
          </p:nvPr>
        </p:nvSpPr>
        <p:spPr>
          <a:xfrm>
            <a:off x="0" y="1447800"/>
            <a:ext cx="8763000" cy="4789488"/>
          </a:xfrm>
        </p:spPr>
        <p:txBody>
          <a:bodyPr/>
          <a:lstStyle/>
          <a:p>
            <a:pPr marL="0" indent="0" eaLnBrk="1" hangingPunct="1">
              <a:buNone/>
            </a:pPr>
            <a:r>
              <a:rPr lang="fa-IR" b="1" u="sng" dirty="0" smtClean="0"/>
              <a:t> سرآیند:</a:t>
            </a:r>
          </a:p>
          <a:p>
            <a:pPr lvl="1" eaLnBrk="1" hangingPunct="1"/>
            <a:r>
              <a:rPr lang="fa-IR" dirty="0" smtClean="0"/>
              <a:t>اطلاعات مبدأ و مقصد مورد نظر پیام</a:t>
            </a:r>
          </a:p>
          <a:p>
            <a:pPr lvl="1" eaLnBrk="1" hangingPunct="1"/>
            <a:r>
              <a:rPr lang="fa-IR" dirty="0" smtClean="0"/>
              <a:t>طول پیام</a:t>
            </a:r>
          </a:p>
          <a:p>
            <a:pPr lvl="1" eaLnBrk="1" hangingPunct="1"/>
            <a:r>
              <a:rPr lang="fa-IR" dirty="0" smtClean="0"/>
              <a:t>اطلاعات کنترلی </a:t>
            </a:r>
          </a:p>
          <a:p>
            <a:pPr lvl="2" eaLnBrk="1" hangingPunct="1"/>
            <a:r>
              <a:rPr lang="fa-IR" dirty="0" smtClean="0"/>
              <a:t>اشاره گر برای ایجاد لیستی از پیام ها</a:t>
            </a:r>
          </a:p>
          <a:p>
            <a:pPr lvl="2" eaLnBrk="1" hangingPunct="1"/>
            <a:r>
              <a:rPr lang="fa-IR" dirty="0" smtClean="0"/>
              <a:t>شماره ترتیب برای پیگیری تعداد </a:t>
            </a:r>
          </a:p>
          <a:p>
            <a:pPr lvl="2" eaLnBrk="1" hangingPunct="1">
              <a:buFont typeface="Wingdings" pitchFamily="2" charset="2"/>
              <a:buNone/>
            </a:pPr>
            <a:r>
              <a:rPr lang="fa-IR" dirty="0" smtClean="0"/>
              <a:t>	و ترتیب انتقال پیام ها</a:t>
            </a:r>
          </a:p>
          <a:p>
            <a:pPr marL="0" indent="0" eaLnBrk="1" hangingPunct="1">
              <a:buNone/>
            </a:pPr>
            <a:r>
              <a:rPr lang="fa-IR" b="1" u="sng" dirty="0" smtClean="0"/>
              <a:t>بدنه:</a:t>
            </a:r>
          </a:p>
          <a:p>
            <a:pPr lvl="1"/>
            <a:r>
              <a:rPr lang="fa-IR" dirty="0" smtClean="0"/>
              <a:t>حاوی خود پیام است.</a:t>
            </a:r>
          </a:p>
        </p:txBody>
      </p:sp>
      <p:pic>
        <p:nvPicPr>
          <p:cNvPr id="7987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676400"/>
            <a:ext cx="3679825" cy="374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6" name="Rectangle 2"/>
          <p:cNvSpPr txBox="1">
            <a:spLocks noChangeArrowheads="1"/>
          </p:cNvSpPr>
          <p:nvPr/>
        </p:nvSpPr>
        <p:spPr bwMode="auto">
          <a:xfrm>
            <a:off x="751114" y="609600"/>
            <a:ext cx="75438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6" tIns="45718" rIns="91436" bIns="45718" anchor="ct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algn="r" rtl="1" eaLnBrk="1" hangingPunct="1">
              <a:lnSpc>
                <a:spcPct val="90000"/>
              </a:lnSpc>
            </a:pPr>
            <a:r>
              <a:rPr kumimoji="1" lang="fa-IR" sz="2800" b="1" dirty="0">
                <a:latin typeface="Times New Roman" pitchFamily="18" charset="0"/>
                <a:ea typeface="PMingLiU" pitchFamily="18" charset="-120"/>
                <a:cs typeface="B Nazanin" pitchFamily="2" charset="-78"/>
              </a:rPr>
              <a:t>قالب پیام</a:t>
            </a:r>
            <a:endParaRPr kumimoji="1" lang="en-US" sz="2800" b="1" dirty="0">
              <a:latin typeface="Times New Roman" pitchFamily="18" charset="0"/>
              <a:ea typeface="PMingLiU" pitchFamily="18" charset="-120"/>
              <a:cs typeface="B Nazanin" pitchFamily="2" charset="-78"/>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85</a:t>
            </a:fld>
            <a:endParaRPr lang="en-US"/>
          </a:p>
        </p:txBody>
      </p:sp>
    </p:spTree>
    <p:extLst>
      <p:ext uri="{BB962C8B-B14F-4D97-AF65-F5344CB8AC3E}">
        <p14:creationId xmlns:p14="http://schemas.microsoft.com/office/powerpoint/2010/main" val="2115560568"/>
      </p:ext>
    </p:extLst>
  </p:cSld>
  <p:clrMapOvr>
    <a:masterClrMapping/>
  </p:clrMapOvr>
  <p:transition spd="slow">
    <p:wip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Content Placeholder 2"/>
          <p:cNvSpPr>
            <a:spLocks noGrp="1"/>
          </p:cNvSpPr>
          <p:nvPr>
            <p:ph idx="1"/>
          </p:nvPr>
        </p:nvSpPr>
        <p:spPr>
          <a:xfrm>
            <a:off x="152400" y="1143000"/>
            <a:ext cx="8382000" cy="5486400"/>
          </a:xfrm>
          <a:solidFill>
            <a:schemeClr val="bg1"/>
          </a:solidFill>
        </p:spPr>
        <p:txBody>
          <a:bodyPr>
            <a:noAutofit/>
          </a:bodyPr>
          <a:lstStyle/>
          <a:p>
            <a:pPr algn="l" rtl="0">
              <a:buFontTx/>
              <a:buNone/>
            </a:pPr>
            <a:r>
              <a:rPr lang="en-US" sz="1800" dirty="0" smtClean="0">
                <a:latin typeface="Times New Roman" pitchFamily="18" charset="0"/>
                <a:cs typeface="Times New Roman" pitchFamily="18" charset="0"/>
              </a:rPr>
              <a:t>/* </a:t>
            </a:r>
            <a:r>
              <a:rPr lang="en-US" sz="1800" b="1" dirty="0" smtClean="0">
                <a:latin typeface="Times New Roman" pitchFamily="18" charset="0"/>
                <a:cs typeface="Times New Roman" pitchFamily="18" charset="0"/>
              </a:rPr>
              <a:t>program </a:t>
            </a:r>
            <a:r>
              <a:rPr lang="en-US" sz="1800" b="1" dirty="0" err="1" smtClean="0">
                <a:latin typeface="Times New Roman" pitchFamily="18" charset="0"/>
                <a:cs typeface="Times New Roman" pitchFamily="18" charset="0"/>
              </a:rPr>
              <a:t>mutualexclusion</a:t>
            </a:r>
            <a:r>
              <a:rPr lang="en-US" sz="1800" b="1" dirty="0" smtClean="0">
                <a:latin typeface="Times New Roman" pitchFamily="18" charset="0"/>
                <a:cs typeface="Times New Roman" pitchFamily="18" charset="0"/>
              </a:rPr>
              <a:t> */</a:t>
            </a:r>
          </a:p>
          <a:p>
            <a:pPr algn="l" rtl="0">
              <a:buFontTx/>
              <a:buNone/>
            </a:pPr>
            <a:r>
              <a:rPr lang="en-US" sz="1800" b="1" dirty="0" err="1" smtClean="0">
                <a:latin typeface="Times New Roman" pitchFamily="18" charset="0"/>
                <a:cs typeface="Times New Roman" pitchFamily="18" charset="0"/>
              </a:rPr>
              <a:t>const</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int</a:t>
            </a:r>
            <a:r>
              <a:rPr lang="en-US" sz="1800" b="1" dirty="0" smtClean="0">
                <a:latin typeface="Times New Roman" pitchFamily="18" charset="0"/>
                <a:cs typeface="Times New Roman" pitchFamily="18" charset="0"/>
              </a:rPr>
              <a:t> n = /* number of process */</a:t>
            </a:r>
          </a:p>
          <a:p>
            <a:pPr algn="l" rtl="0">
              <a:buFontTx/>
              <a:buNone/>
            </a:pPr>
            <a:r>
              <a:rPr lang="en-US" sz="1800" b="1" dirty="0" smtClean="0">
                <a:latin typeface="Times New Roman" pitchFamily="18" charset="0"/>
                <a:cs typeface="Times New Roman" pitchFamily="18" charset="0"/>
              </a:rPr>
              <a:t>void P(</a:t>
            </a:r>
            <a:r>
              <a:rPr lang="en-US" sz="1800" b="1" dirty="0" err="1" smtClean="0">
                <a:latin typeface="Times New Roman" pitchFamily="18" charset="0"/>
                <a:cs typeface="Times New Roman" pitchFamily="18" charset="0"/>
              </a:rPr>
              <a:t>int</a:t>
            </a:r>
            <a:r>
              <a:rPr lang="en-US" sz="1800" b="1" dirty="0" smtClean="0">
                <a:latin typeface="Times New Roman" pitchFamily="18" charset="0"/>
                <a:cs typeface="Times New Roman" pitchFamily="18" charset="0"/>
              </a:rPr>
              <a:t> i)</a:t>
            </a:r>
          </a:p>
          <a:p>
            <a:pPr algn="l" rtl="0">
              <a:buFontTx/>
              <a:buNone/>
            </a:pPr>
            <a:r>
              <a:rPr lang="en-US" sz="1800" dirty="0" smtClean="0">
                <a:latin typeface="Times New Roman" pitchFamily="18" charset="0"/>
                <a:cs typeface="Times New Roman" pitchFamily="18" charset="0"/>
              </a:rPr>
              <a:t>{</a:t>
            </a:r>
          </a:p>
          <a:p>
            <a:pPr algn="l" rtl="0">
              <a:buFontTx/>
              <a:buNone/>
            </a:pPr>
            <a:r>
              <a:rPr lang="fa-IR" sz="1800" b="1" dirty="0" smtClean="0">
                <a:latin typeface="Times New Roman" pitchFamily="18" charset="0"/>
                <a:cs typeface="Times New Roman" pitchFamily="18" charset="0"/>
              </a:rPr>
              <a:t>    </a:t>
            </a:r>
            <a:r>
              <a:rPr lang="en-US" sz="1800" b="1" dirty="0" smtClean="0">
                <a:latin typeface="Times New Roman" pitchFamily="18" charset="0"/>
                <a:cs typeface="Times New Roman" pitchFamily="18" charset="0"/>
              </a:rPr>
              <a:t>message </a:t>
            </a:r>
            <a:r>
              <a:rPr lang="en-US" sz="1800" b="1" dirty="0" err="1" smtClean="0">
                <a:latin typeface="Times New Roman" pitchFamily="18" charset="0"/>
                <a:cs typeface="Times New Roman" pitchFamily="18" charset="0"/>
              </a:rPr>
              <a:t>msg</a:t>
            </a:r>
            <a:r>
              <a:rPr lang="en-US" sz="1800" b="1" dirty="0" smtClean="0">
                <a:latin typeface="Times New Roman" pitchFamily="18" charset="0"/>
                <a:cs typeface="Times New Roman" pitchFamily="18" charset="0"/>
              </a:rPr>
              <a:t>;</a:t>
            </a:r>
          </a:p>
          <a:p>
            <a:pPr algn="l" rtl="0">
              <a:buFontTx/>
              <a:buNone/>
            </a:pPr>
            <a:r>
              <a:rPr lang="fa-IR" sz="1800" b="1" dirty="0" smtClean="0">
                <a:latin typeface="Times New Roman" pitchFamily="18" charset="0"/>
                <a:cs typeface="Times New Roman" pitchFamily="18" charset="0"/>
              </a:rPr>
              <a:t>    </a:t>
            </a:r>
            <a:r>
              <a:rPr lang="en-US" sz="1800" b="1" dirty="0" smtClean="0">
                <a:latin typeface="Times New Roman" pitchFamily="18" charset="0"/>
                <a:cs typeface="Times New Roman" pitchFamily="18" charset="0"/>
              </a:rPr>
              <a:t>while (true) {</a:t>
            </a:r>
          </a:p>
          <a:p>
            <a:pPr algn="l" rtl="0">
              <a:buFontTx/>
              <a:buNone/>
            </a:pPr>
            <a:r>
              <a:rPr lang="fa-IR"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receive (box, </a:t>
            </a:r>
            <a:r>
              <a:rPr lang="en-US" sz="1800" dirty="0" err="1" smtClean="0">
                <a:latin typeface="Times New Roman" pitchFamily="18" charset="0"/>
                <a:cs typeface="Times New Roman" pitchFamily="18" charset="0"/>
              </a:rPr>
              <a:t>msg</a:t>
            </a:r>
            <a:r>
              <a:rPr lang="en-US" sz="1800" dirty="0" smtClean="0">
                <a:latin typeface="Times New Roman" pitchFamily="18" charset="0"/>
                <a:cs typeface="Times New Roman" pitchFamily="18" charset="0"/>
              </a:rPr>
              <a:t>);</a:t>
            </a:r>
          </a:p>
          <a:p>
            <a:pPr algn="l" rtl="0">
              <a:buFontTx/>
              <a:buNone/>
            </a:pPr>
            <a:r>
              <a:rPr lang="fa-IR"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 critical section */;</a:t>
            </a:r>
          </a:p>
          <a:p>
            <a:pPr algn="l" rtl="0">
              <a:buFontTx/>
              <a:buNone/>
            </a:pPr>
            <a:r>
              <a:rPr lang="fa-IR"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send (box, </a:t>
            </a:r>
            <a:r>
              <a:rPr lang="en-US" sz="1800" dirty="0" err="1" smtClean="0">
                <a:latin typeface="Times New Roman" pitchFamily="18" charset="0"/>
                <a:cs typeface="Times New Roman" pitchFamily="18" charset="0"/>
              </a:rPr>
              <a:t>msg</a:t>
            </a:r>
            <a:r>
              <a:rPr lang="en-US" sz="1800" dirty="0" smtClean="0">
                <a:latin typeface="Times New Roman" pitchFamily="18" charset="0"/>
                <a:cs typeface="Times New Roman" pitchFamily="18" charset="0"/>
              </a:rPr>
              <a:t>);</a:t>
            </a:r>
          </a:p>
          <a:p>
            <a:pPr algn="l" rtl="0">
              <a:buFontTx/>
              <a:buNone/>
            </a:pPr>
            <a:r>
              <a:rPr lang="fa-IR"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 remainder */;</a:t>
            </a:r>
          </a:p>
          <a:p>
            <a:pPr algn="l" rtl="0">
              <a:buFontTx/>
              <a:buNone/>
            </a:pPr>
            <a:r>
              <a:rPr lang="fa-IR"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a:t>
            </a:r>
          </a:p>
          <a:p>
            <a:pPr algn="l" rtl="0">
              <a:buFontTx/>
              <a:buNone/>
            </a:pPr>
            <a:r>
              <a:rPr lang="en-US" sz="1800" dirty="0" smtClean="0">
                <a:latin typeface="Times New Roman" pitchFamily="18" charset="0"/>
                <a:cs typeface="Times New Roman" pitchFamily="18" charset="0"/>
              </a:rPr>
              <a:t>}</a:t>
            </a:r>
          </a:p>
          <a:p>
            <a:pPr algn="l" rtl="0">
              <a:buFontTx/>
              <a:buNone/>
            </a:pPr>
            <a:r>
              <a:rPr lang="en-US" sz="1800" b="1" dirty="0" smtClean="0">
                <a:latin typeface="Times New Roman" pitchFamily="18" charset="0"/>
                <a:cs typeface="Times New Roman" pitchFamily="18" charset="0"/>
              </a:rPr>
              <a:t>void main( )</a:t>
            </a:r>
          </a:p>
          <a:p>
            <a:pPr algn="l" rtl="0">
              <a:buFontTx/>
              <a:buNone/>
            </a:pPr>
            <a:r>
              <a:rPr lang="en-US" sz="1800" dirty="0" smtClean="0">
                <a:latin typeface="Times New Roman" pitchFamily="18" charset="0"/>
                <a:cs typeface="Times New Roman" pitchFamily="18" charset="0"/>
              </a:rPr>
              <a:t>{</a:t>
            </a:r>
          </a:p>
          <a:p>
            <a:pPr algn="l" rtl="0">
              <a:buFontTx/>
              <a:buNone/>
            </a:pPr>
            <a:r>
              <a:rPr lang="fa-IR"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create mailbox (box);</a:t>
            </a:r>
          </a:p>
          <a:p>
            <a:pPr algn="l" rtl="0">
              <a:buFontTx/>
              <a:buNone/>
            </a:pPr>
            <a:r>
              <a:rPr lang="fa-IR"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send (box, null);</a:t>
            </a:r>
          </a:p>
          <a:p>
            <a:pPr algn="l" rtl="0">
              <a:buFontTx/>
              <a:buNone/>
            </a:pPr>
            <a:r>
              <a:rPr lang="fa-IR"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parbegin</a:t>
            </a:r>
            <a:r>
              <a:rPr lang="en-US" sz="1800" b="1" dirty="0" smtClean="0">
                <a:latin typeface="Times New Roman" pitchFamily="18" charset="0"/>
                <a:cs typeface="Times New Roman" pitchFamily="18" charset="0"/>
              </a:rPr>
              <a:t> (P(1), P(2), . . ., P(n));</a:t>
            </a:r>
            <a:endParaRPr lang="fa-IR" sz="1800" b="1" dirty="0" smtClean="0">
              <a:latin typeface="Times New Roman" pitchFamily="18" charset="0"/>
              <a:cs typeface="Times New Roman" pitchFamily="18" charset="0"/>
            </a:endParaRPr>
          </a:p>
          <a:p>
            <a:pPr algn="l" rtl="0">
              <a:buFontTx/>
              <a:buNone/>
            </a:pPr>
            <a:r>
              <a:rPr lang="fa-IR" sz="1800" dirty="0" smtClean="0">
                <a:latin typeface="Times New Roman" pitchFamily="18" charset="0"/>
                <a:cs typeface="Times New Roman" pitchFamily="18" charset="0"/>
              </a:rPr>
              <a:t>{</a:t>
            </a:r>
            <a:endParaRPr lang="en-US" sz="1800" dirty="0" smtClean="0">
              <a:latin typeface="Times New Roman" pitchFamily="18" charset="0"/>
              <a:cs typeface="Times New Roman" pitchFamily="18" charset="0"/>
            </a:endParaRPr>
          </a:p>
        </p:txBody>
      </p:sp>
      <p:sp>
        <p:nvSpPr>
          <p:cNvPr id="80899" name="Slide Number Placeholder 4"/>
          <p:cNvSpPr>
            <a:spLocks noGrp="1"/>
          </p:cNvSpPr>
          <p:nvPr>
            <p:ph type="sldNum" sz="quarter" idx="4294967295"/>
          </p:nvPr>
        </p:nvSpPr>
        <p:spPr>
          <a:xfrm>
            <a:off x="67183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77C477C3-22D2-4252-9C27-3EE21E6D3D0F}" type="slidenum">
              <a:rPr lang="ar-SA" smtClean="0">
                <a:latin typeface="Comic Sans MS" pitchFamily="66" charset="0"/>
              </a:rPr>
              <a:pPr eaLnBrk="1" hangingPunct="1"/>
              <a:t>86</a:t>
            </a:fld>
            <a:endParaRPr lang="en-US" smtClean="0">
              <a:latin typeface="Comic Sans MS" pitchFamily="66" charset="0"/>
            </a:endParaRPr>
          </a:p>
        </p:txBody>
      </p:sp>
      <p:sp>
        <p:nvSpPr>
          <p:cNvPr id="80900" name="Rectangle 2"/>
          <p:cNvSpPr>
            <a:spLocks noGrp="1" noChangeArrowheads="1"/>
          </p:cNvSpPr>
          <p:nvPr>
            <p:ph type="title"/>
          </p:nvPr>
        </p:nvSpPr>
        <p:spPr>
          <a:xfrm>
            <a:off x="762000" y="381000"/>
            <a:ext cx="7543800" cy="685800"/>
          </a:xfrm>
        </p:spPr>
        <p:txBody>
          <a:bodyPr/>
          <a:lstStyle/>
          <a:p>
            <a:pPr eaLnBrk="1" hangingPunct="1">
              <a:lnSpc>
                <a:spcPct val="90000"/>
              </a:lnSpc>
            </a:pPr>
            <a:r>
              <a:rPr kumimoji="1" lang="fa-IR" sz="2800" dirty="0" smtClean="0">
                <a:solidFill>
                  <a:schemeClr val="tx1"/>
                </a:solidFill>
                <a:latin typeface="Times New Roman" pitchFamily="18" charset="0"/>
                <a:ea typeface="PMingLiU" pitchFamily="18" charset="-120"/>
                <a:cs typeface="B Nazanin" pitchFamily="2" charset="-78"/>
              </a:rPr>
              <a:t>برقراري انحصار متقابل با پيام:</a:t>
            </a:r>
            <a:endParaRPr kumimoji="1" lang="en-US" sz="2800" dirty="0" smtClean="0">
              <a:solidFill>
                <a:schemeClr val="tx1"/>
              </a:solidFill>
              <a:latin typeface="Times New Roman" pitchFamily="18" charset="0"/>
              <a:ea typeface="PMingLiU" pitchFamily="18" charset="-120"/>
              <a:cs typeface="B Nazanin" pitchFamily="2" charset="-78"/>
            </a:endParaRPr>
          </a:p>
        </p:txBody>
      </p:sp>
    </p:spTree>
    <p:extLst>
      <p:ext uri="{BB962C8B-B14F-4D97-AF65-F5344CB8AC3E}">
        <p14:creationId xmlns:p14="http://schemas.microsoft.com/office/powerpoint/2010/main" val="54895492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Content Placeholder 2"/>
          <p:cNvSpPr>
            <a:spLocks noGrp="1"/>
          </p:cNvSpPr>
          <p:nvPr>
            <p:ph idx="1"/>
          </p:nvPr>
        </p:nvSpPr>
        <p:spPr>
          <a:xfrm>
            <a:off x="87086" y="609600"/>
            <a:ext cx="4713514" cy="6248400"/>
          </a:xfrm>
          <a:solidFill>
            <a:schemeClr val="bg1"/>
          </a:solidFill>
        </p:spPr>
        <p:txBody>
          <a:bodyPr>
            <a:noAutofit/>
          </a:bodyPr>
          <a:lstStyle/>
          <a:p>
            <a:pPr algn="l" rtl="0">
              <a:buFontTx/>
              <a:buNone/>
            </a:pPr>
            <a:r>
              <a:rPr lang="en-US" sz="1600" b="1" dirty="0" err="1" smtClean="0">
                <a:latin typeface="Times New Roman" pitchFamily="18" charset="0"/>
                <a:cs typeface="Times New Roman" pitchFamily="18" charset="0"/>
              </a:rPr>
              <a:t>const</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int</a:t>
            </a:r>
            <a:endParaRPr lang="en-US" sz="1600" b="1" dirty="0" smtClean="0">
              <a:latin typeface="Times New Roman" pitchFamily="18" charset="0"/>
              <a:cs typeface="Times New Roman" pitchFamily="18" charset="0"/>
            </a:endParaRPr>
          </a:p>
          <a:p>
            <a:pPr algn="l" rtl="0">
              <a:buFontTx/>
              <a:buNone/>
            </a:pPr>
            <a:r>
              <a:rPr lang="en-US" sz="1600" dirty="0" smtClean="0">
                <a:latin typeface="Times New Roman" pitchFamily="18" charset="0"/>
                <a:cs typeface="Times New Roman" pitchFamily="18" charset="0"/>
              </a:rPr>
              <a:t>capacity = /* buffering capacity */ ;</a:t>
            </a:r>
          </a:p>
          <a:p>
            <a:pPr algn="l" rtl="0">
              <a:buFontTx/>
              <a:buNone/>
            </a:pPr>
            <a:r>
              <a:rPr lang="en-US" sz="1600" dirty="0" smtClean="0">
                <a:latin typeface="Times New Roman" pitchFamily="18" charset="0"/>
                <a:cs typeface="Times New Roman" pitchFamily="18" charset="0"/>
              </a:rPr>
              <a:t>null = /* empty message */ ;</a:t>
            </a:r>
          </a:p>
          <a:p>
            <a:pPr algn="l" rtl="0">
              <a:buFontTx/>
              <a:buNone/>
            </a:pPr>
            <a:r>
              <a:rPr lang="en-US" sz="1600" b="1" dirty="0" err="1" smtClean="0">
                <a:latin typeface="Times New Roman" pitchFamily="18" charset="0"/>
                <a:cs typeface="Times New Roman" pitchFamily="18" charset="0"/>
              </a:rPr>
              <a:t>int</a:t>
            </a:r>
            <a:r>
              <a:rPr lang="en-US" sz="1600" b="1" dirty="0" smtClean="0">
                <a:latin typeface="Times New Roman" pitchFamily="18" charset="0"/>
                <a:cs typeface="Times New Roman" pitchFamily="18" charset="0"/>
              </a:rPr>
              <a:t> i;</a:t>
            </a:r>
          </a:p>
          <a:p>
            <a:pPr algn="l" rtl="0">
              <a:buFontTx/>
              <a:buNone/>
            </a:pPr>
            <a:r>
              <a:rPr lang="en-US" sz="1600" b="1" dirty="0" smtClean="0">
                <a:latin typeface="Times New Roman" pitchFamily="18" charset="0"/>
                <a:cs typeface="Times New Roman" pitchFamily="18" charset="0"/>
              </a:rPr>
              <a:t>void producer( )</a:t>
            </a:r>
          </a:p>
          <a:p>
            <a:pPr algn="l" rtl="0">
              <a:buFontTx/>
              <a:buNone/>
            </a:pPr>
            <a:r>
              <a:rPr lang="en-US" sz="1600"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message </a:t>
            </a:r>
            <a:r>
              <a:rPr lang="en-US" sz="1600" b="1" dirty="0" err="1" smtClean="0">
                <a:latin typeface="Times New Roman" pitchFamily="18" charset="0"/>
                <a:cs typeface="Times New Roman" pitchFamily="18" charset="0"/>
              </a:rPr>
              <a:t>pmsg</a:t>
            </a:r>
            <a:r>
              <a:rPr lang="en-US" sz="1600" b="1" dirty="0" smtClean="0">
                <a:latin typeface="Times New Roman" pitchFamily="18" charset="0"/>
                <a:cs typeface="Times New Roman" pitchFamily="18" charset="0"/>
              </a:rPr>
              <a:t>;</a:t>
            </a:r>
          </a:p>
          <a:p>
            <a:pPr algn="l" rtl="0">
              <a:buFontTx/>
              <a:buNone/>
            </a:pPr>
            <a:r>
              <a:rPr lang="fa-IR" sz="1600" b="1"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while (true) {</a:t>
            </a:r>
          </a:p>
          <a:p>
            <a:pPr algn="l" rtl="0">
              <a:buFontTx/>
              <a:buNone/>
            </a:pPr>
            <a:r>
              <a:rPr lang="fa-IR" sz="160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receive (</a:t>
            </a:r>
            <a:r>
              <a:rPr lang="en-US" sz="1600" dirty="0" err="1" smtClean="0">
                <a:latin typeface="Times New Roman" pitchFamily="18" charset="0"/>
                <a:cs typeface="Times New Roman" pitchFamily="18" charset="0"/>
              </a:rPr>
              <a:t>mayproduce</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pmsg</a:t>
            </a:r>
            <a:r>
              <a:rPr lang="en-US" sz="1600" dirty="0" smtClean="0">
                <a:latin typeface="Times New Roman" pitchFamily="18" charset="0"/>
                <a:cs typeface="Times New Roman" pitchFamily="18" charset="0"/>
              </a:rPr>
              <a:t>);</a:t>
            </a:r>
          </a:p>
          <a:p>
            <a:pPr algn="l" rtl="0">
              <a:buFontTx/>
              <a:buNone/>
            </a:pPr>
            <a:r>
              <a:rPr lang="fa-IR"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pmsg</a:t>
            </a:r>
            <a:r>
              <a:rPr lang="en-US" sz="1600" dirty="0" smtClean="0">
                <a:latin typeface="Times New Roman" pitchFamily="18" charset="0"/>
                <a:cs typeface="Times New Roman" pitchFamily="18" charset="0"/>
              </a:rPr>
              <a:t> = produce( );</a:t>
            </a:r>
          </a:p>
          <a:p>
            <a:pPr algn="l" rtl="0">
              <a:buFontTx/>
              <a:buNone/>
            </a:pPr>
            <a:r>
              <a:rPr lang="fa-IR" sz="160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send (</a:t>
            </a:r>
            <a:r>
              <a:rPr lang="en-US" sz="1600" dirty="0" err="1" smtClean="0">
                <a:latin typeface="Times New Roman" pitchFamily="18" charset="0"/>
                <a:cs typeface="Times New Roman" pitchFamily="18" charset="0"/>
              </a:rPr>
              <a:t>mayconsume</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pmsg</a:t>
            </a:r>
            <a:r>
              <a:rPr lang="en-US" sz="1600" dirty="0" smtClean="0">
                <a:latin typeface="Times New Roman" pitchFamily="18" charset="0"/>
                <a:cs typeface="Times New Roman" pitchFamily="18" charset="0"/>
              </a:rPr>
              <a:t>);</a:t>
            </a:r>
          </a:p>
          <a:p>
            <a:pPr algn="l" rtl="0">
              <a:buFontTx/>
              <a:buNone/>
            </a:pPr>
            <a:r>
              <a:rPr lang="fa-IR" sz="160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a:t>
            </a:r>
          </a:p>
          <a:p>
            <a:pPr algn="l" rtl="0">
              <a:buFontTx/>
              <a:buNone/>
            </a:pPr>
            <a:r>
              <a:rPr lang="en-US" sz="1600" dirty="0" smtClean="0">
                <a:latin typeface="Times New Roman" pitchFamily="18" charset="0"/>
                <a:cs typeface="Times New Roman" pitchFamily="18" charset="0"/>
              </a:rPr>
              <a:t>}</a:t>
            </a:r>
          </a:p>
          <a:p>
            <a:pPr algn="l" rtl="0">
              <a:buFontTx/>
              <a:buNone/>
            </a:pPr>
            <a:r>
              <a:rPr lang="en-US" sz="1600" b="1" dirty="0" smtClean="0">
                <a:latin typeface="Times New Roman" pitchFamily="18" charset="0"/>
                <a:cs typeface="Times New Roman" pitchFamily="18" charset="0"/>
              </a:rPr>
              <a:t>void consumer( )</a:t>
            </a:r>
          </a:p>
          <a:p>
            <a:pPr algn="l" rtl="0">
              <a:buFontTx/>
              <a:buNone/>
            </a:pPr>
            <a:r>
              <a:rPr lang="en-US" sz="1600"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message </a:t>
            </a:r>
            <a:r>
              <a:rPr lang="en-US" sz="1600" b="1" dirty="0" err="1" smtClean="0">
                <a:latin typeface="Times New Roman" pitchFamily="18" charset="0"/>
                <a:cs typeface="Times New Roman" pitchFamily="18" charset="0"/>
              </a:rPr>
              <a:t>cmsg</a:t>
            </a:r>
            <a:r>
              <a:rPr lang="en-US" sz="1600" b="1" dirty="0" smtClean="0">
                <a:latin typeface="Times New Roman" pitchFamily="18" charset="0"/>
                <a:cs typeface="Times New Roman" pitchFamily="18" charset="0"/>
              </a:rPr>
              <a:t>;</a:t>
            </a:r>
          </a:p>
          <a:p>
            <a:pPr algn="l" rtl="0">
              <a:buFontTx/>
              <a:buNone/>
            </a:pPr>
            <a:r>
              <a:rPr lang="fa-IR" sz="1600" b="1"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while (true) {</a:t>
            </a:r>
          </a:p>
          <a:p>
            <a:pPr algn="l" rtl="0">
              <a:buFontTx/>
              <a:buNone/>
            </a:pPr>
            <a:r>
              <a:rPr lang="fa-IR" sz="160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receive (</a:t>
            </a:r>
            <a:r>
              <a:rPr lang="en-US" sz="1600" dirty="0" err="1" smtClean="0">
                <a:latin typeface="Times New Roman" pitchFamily="18" charset="0"/>
                <a:cs typeface="Times New Roman" pitchFamily="18" charset="0"/>
              </a:rPr>
              <a:t>mayconsume</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cmsg</a:t>
            </a:r>
            <a:r>
              <a:rPr lang="en-US" sz="1600" dirty="0" smtClean="0">
                <a:latin typeface="Times New Roman" pitchFamily="18" charset="0"/>
                <a:cs typeface="Times New Roman" pitchFamily="18" charset="0"/>
              </a:rPr>
              <a:t>);</a:t>
            </a:r>
          </a:p>
          <a:p>
            <a:pPr algn="l" rtl="0">
              <a:buFontTx/>
              <a:buNone/>
            </a:pPr>
            <a:r>
              <a:rPr lang="fa-IR" sz="160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consume (</a:t>
            </a:r>
            <a:r>
              <a:rPr lang="en-US" sz="1600" dirty="0" err="1" smtClean="0">
                <a:latin typeface="Times New Roman" pitchFamily="18" charset="0"/>
                <a:cs typeface="Times New Roman" pitchFamily="18" charset="0"/>
              </a:rPr>
              <a:t>cmsg</a:t>
            </a:r>
            <a:r>
              <a:rPr lang="en-US" sz="1600" dirty="0" smtClean="0">
                <a:latin typeface="Times New Roman" pitchFamily="18" charset="0"/>
                <a:cs typeface="Times New Roman" pitchFamily="18" charset="0"/>
              </a:rPr>
              <a:t>);</a:t>
            </a:r>
          </a:p>
          <a:p>
            <a:pPr algn="l" rtl="0">
              <a:buFontTx/>
              <a:buNone/>
            </a:pPr>
            <a:r>
              <a:rPr lang="fa-IR" sz="160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send (</a:t>
            </a:r>
            <a:r>
              <a:rPr lang="en-US" sz="1600" dirty="0" err="1" smtClean="0">
                <a:latin typeface="Times New Roman" pitchFamily="18" charset="0"/>
                <a:cs typeface="Times New Roman" pitchFamily="18" charset="0"/>
              </a:rPr>
              <a:t>mayproduce</a:t>
            </a:r>
            <a:r>
              <a:rPr lang="en-US" sz="1600" dirty="0" smtClean="0">
                <a:latin typeface="Times New Roman" pitchFamily="18" charset="0"/>
                <a:cs typeface="Times New Roman" pitchFamily="18" charset="0"/>
              </a:rPr>
              <a:t>, null);</a:t>
            </a:r>
          </a:p>
          <a:p>
            <a:pPr algn="l" rtl="0">
              <a:buFontTx/>
              <a:buNone/>
            </a:pPr>
            <a:r>
              <a:rPr lang="fa-IR" sz="160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a:t>
            </a:r>
          </a:p>
          <a:p>
            <a:pPr algn="l" rtl="0">
              <a:buFontTx/>
              <a:buNone/>
            </a:pPr>
            <a:r>
              <a:rPr lang="en-US" sz="1600" dirty="0" smtClean="0">
                <a:latin typeface="Times New Roman" pitchFamily="18" charset="0"/>
                <a:cs typeface="Times New Roman" pitchFamily="18" charset="0"/>
              </a:rPr>
              <a:t>}</a:t>
            </a:r>
          </a:p>
        </p:txBody>
      </p:sp>
      <p:sp>
        <p:nvSpPr>
          <p:cNvPr id="81923" name="Slide Number Placeholder 4"/>
          <p:cNvSpPr>
            <a:spLocks noGrp="1"/>
          </p:cNvSpPr>
          <p:nvPr>
            <p:ph type="sldNum" sz="quarter" idx="4294967295"/>
          </p:nvPr>
        </p:nvSpPr>
        <p:spPr>
          <a:xfrm>
            <a:off x="67183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753D7429-AB98-4067-9C9A-AF944A36B681}" type="slidenum">
              <a:rPr lang="ar-SA" smtClean="0">
                <a:latin typeface="Comic Sans MS" pitchFamily="66" charset="0"/>
              </a:rPr>
              <a:pPr eaLnBrk="1" hangingPunct="1"/>
              <a:t>87</a:t>
            </a:fld>
            <a:endParaRPr lang="en-US" smtClean="0">
              <a:latin typeface="Comic Sans MS" pitchFamily="66" charset="0"/>
            </a:endParaRPr>
          </a:p>
        </p:txBody>
      </p:sp>
      <p:sp>
        <p:nvSpPr>
          <p:cNvPr id="81924" name="Rectangle 2"/>
          <p:cNvSpPr>
            <a:spLocks noGrp="1" noChangeArrowheads="1"/>
          </p:cNvSpPr>
          <p:nvPr>
            <p:ph type="title"/>
          </p:nvPr>
        </p:nvSpPr>
        <p:spPr>
          <a:xfrm>
            <a:off x="2209800" y="457200"/>
            <a:ext cx="6629400" cy="609600"/>
          </a:xfrm>
        </p:spPr>
        <p:txBody>
          <a:bodyPr/>
          <a:lstStyle/>
          <a:p>
            <a:pPr eaLnBrk="1" hangingPunct="1">
              <a:lnSpc>
                <a:spcPct val="90000"/>
              </a:lnSpc>
            </a:pPr>
            <a:r>
              <a:rPr kumimoji="1" lang="fa-IR" sz="2800" dirty="0" smtClean="0">
                <a:solidFill>
                  <a:schemeClr val="tx1"/>
                </a:solidFill>
                <a:latin typeface="Times New Roman" pitchFamily="18" charset="0"/>
                <a:ea typeface="PMingLiU" pitchFamily="18" charset="-120"/>
                <a:cs typeface="B Nazanin" pitchFamily="2" charset="-78"/>
              </a:rPr>
              <a:t>حل مساله توليد کننده و مصرف کننده با پيام ها:</a:t>
            </a:r>
            <a:endParaRPr kumimoji="1" lang="en-US" sz="2800" dirty="0" smtClean="0">
              <a:solidFill>
                <a:schemeClr val="tx1"/>
              </a:solidFill>
              <a:latin typeface="Times New Roman" pitchFamily="18" charset="0"/>
              <a:ea typeface="PMingLiU" pitchFamily="18" charset="-120"/>
              <a:cs typeface="B Nazanin" pitchFamily="2" charset="-78"/>
            </a:endParaRPr>
          </a:p>
        </p:txBody>
      </p:sp>
      <p:sp>
        <p:nvSpPr>
          <p:cNvPr id="7" name="Content Placeholder 2"/>
          <p:cNvSpPr txBox="1">
            <a:spLocks/>
          </p:cNvSpPr>
          <p:nvPr/>
        </p:nvSpPr>
        <p:spPr bwMode="auto">
          <a:xfrm>
            <a:off x="4800600" y="2002971"/>
            <a:ext cx="4343400" cy="4267197"/>
          </a:xfrm>
          <a:prstGeom prst="rect">
            <a:avLst/>
          </a:prstGeom>
          <a:solidFill>
            <a:schemeClr val="bg1"/>
          </a:solidFill>
          <a:ln w="9525">
            <a:noFill/>
            <a:miter lim="800000"/>
            <a:headEnd/>
            <a:tailEnd/>
          </a:ln>
        </p:spPr>
        <p:txBody>
          <a:bodyPr/>
          <a:lstStyle/>
          <a:p>
            <a:pPr marL="342900" indent="-342900" eaLnBrk="0" hangingPunct="0">
              <a:spcBef>
                <a:spcPct val="20000"/>
              </a:spcBef>
              <a:defRPr/>
            </a:pPr>
            <a:r>
              <a:rPr lang="en-US" b="1" kern="0" dirty="0">
                <a:latin typeface="Times New Roman" pitchFamily="18" charset="0"/>
                <a:cs typeface="Times New Roman" pitchFamily="18" charset="0"/>
              </a:rPr>
              <a:t>void main</a:t>
            </a:r>
            <a:r>
              <a:rPr lang="en-US" b="1" kern="0" dirty="0" smtClean="0">
                <a:latin typeface="Times New Roman" pitchFamily="18" charset="0"/>
                <a:cs typeface="Times New Roman" pitchFamily="18" charset="0"/>
              </a:rPr>
              <a:t>( )</a:t>
            </a:r>
            <a:endParaRPr lang="en-US" b="1" kern="0" dirty="0">
              <a:latin typeface="Times New Roman" pitchFamily="18" charset="0"/>
              <a:cs typeface="Times New Roman" pitchFamily="18" charset="0"/>
            </a:endParaRPr>
          </a:p>
          <a:p>
            <a:pPr marL="342900" indent="-342900" eaLnBrk="0" hangingPunct="0">
              <a:spcBef>
                <a:spcPct val="20000"/>
              </a:spcBef>
              <a:defRPr/>
            </a:pPr>
            <a:r>
              <a:rPr lang="en-US" kern="0" dirty="0">
                <a:latin typeface="Times New Roman" pitchFamily="18" charset="0"/>
                <a:cs typeface="Times New Roman" pitchFamily="18" charset="0"/>
              </a:rPr>
              <a:t>{</a:t>
            </a:r>
          </a:p>
          <a:p>
            <a:pPr marL="342900" indent="-342900" eaLnBrk="0" hangingPunct="0">
              <a:spcBef>
                <a:spcPct val="20000"/>
              </a:spcBef>
              <a:defRPr/>
            </a:pPr>
            <a:r>
              <a:rPr lang="en-US" kern="0" dirty="0" err="1">
                <a:latin typeface="Times New Roman" pitchFamily="18" charset="0"/>
                <a:cs typeface="Times New Roman" pitchFamily="18" charset="0"/>
              </a:rPr>
              <a:t>create_mailbox</a:t>
            </a:r>
            <a:r>
              <a:rPr lang="en-US" kern="0" dirty="0">
                <a:latin typeface="Times New Roman" pitchFamily="18" charset="0"/>
                <a:cs typeface="Times New Roman" pitchFamily="18" charset="0"/>
              </a:rPr>
              <a:t> (</a:t>
            </a:r>
            <a:r>
              <a:rPr lang="en-US" kern="0" dirty="0" err="1">
                <a:latin typeface="Times New Roman" pitchFamily="18" charset="0"/>
                <a:cs typeface="Times New Roman" pitchFamily="18" charset="0"/>
              </a:rPr>
              <a:t>mayproduce</a:t>
            </a:r>
            <a:r>
              <a:rPr lang="en-US" kern="0" dirty="0">
                <a:latin typeface="Times New Roman" pitchFamily="18" charset="0"/>
                <a:cs typeface="Times New Roman" pitchFamily="18" charset="0"/>
              </a:rPr>
              <a:t>);</a:t>
            </a:r>
          </a:p>
          <a:p>
            <a:pPr marL="342900" indent="-342900" eaLnBrk="0" hangingPunct="0">
              <a:spcBef>
                <a:spcPct val="20000"/>
              </a:spcBef>
              <a:defRPr/>
            </a:pPr>
            <a:r>
              <a:rPr lang="en-US" kern="0" dirty="0" err="1">
                <a:latin typeface="Times New Roman" pitchFamily="18" charset="0"/>
                <a:cs typeface="Times New Roman" pitchFamily="18" charset="0"/>
              </a:rPr>
              <a:t>create_mailbox</a:t>
            </a:r>
            <a:r>
              <a:rPr lang="en-US" kern="0" dirty="0">
                <a:latin typeface="Times New Roman" pitchFamily="18" charset="0"/>
                <a:cs typeface="Times New Roman" pitchFamily="18" charset="0"/>
              </a:rPr>
              <a:t> (</a:t>
            </a:r>
            <a:r>
              <a:rPr lang="en-US" kern="0" dirty="0" err="1">
                <a:latin typeface="Times New Roman" pitchFamily="18" charset="0"/>
                <a:cs typeface="Times New Roman" pitchFamily="18" charset="0"/>
              </a:rPr>
              <a:t>mayconsume</a:t>
            </a:r>
            <a:r>
              <a:rPr lang="en-US" kern="0" dirty="0">
                <a:latin typeface="Times New Roman" pitchFamily="18" charset="0"/>
                <a:cs typeface="Times New Roman" pitchFamily="18" charset="0"/>
              </a:rPr>
              <a:t>);</a:t>
            </a:r>
          </a:p>
          <a:p>
            <a:pPr marL="342900" indent="-342900" eaLnBrk="0" hangingPunct="0">
              <a:spcBef>
                <a:spcPct val="20000"/>
              </a:spcBef>
              <a:defRPr/>
            </a:pPr>
            <a:r>
              <a:rPr lang="en-US" b="1" kern="0" dirty="0">
                <a:latin typeface="Times New Roman" pitchFamily="18" charset="0"/>
                <a:cs typeface="Times New Roman" pitchFamily="18" charset="0"/>
              </a:rPr>
              <a:t>for (</a:t>
            </a:r>
            <a:r>
              <a:rPr lang="en-US" b="1" kern="0" dirty="0" err="1">
                <a:latin typeface="Times New Roman" pitchFamily="18" charset="0"/>
                <a:cs typeface="Times New Roman" pitchFamily="18" charset="0"/>
              </a:rPr>
              <a:t>int</a:t>
            </a:r>
            <a:r>
              <a:rPr lang="en-US" b="1" kern="0" dirty="0">
                <a:latin typeface="Times New Roman" pitchFamily="18" charset="0"/>
                <a:cs typeface="Times New Roman" pitchFamily="18" charset="0"/>
              </a:rPr>
              <a:t> i = 1</a:t>
            </a:r>
            <a:r>
              <a:rPr lang="en-US" b="1" kern="0" dirty="0" smtClean="0">
                <a:latin typeface="Times New Roman" pitchFamily="18" charset="0"/>
                <a:cs typeface="Times New Roman" pitchFamily="18" charset="0"/>
              </a:rPr>
              <a:t>; i </a:t>
            </a:r>
            <a:r>
              <a:rPr lang="en-US" b="1" kern="0" dirty="0">
                <a:latin typeface="Times New Roman" pitchFamily="18" charset="0"/>
                <a:cs typeface="Times New Roman" pitchFamily="18" charset="0"/>
              </a:rPr>
              <a:t>&lt;= </a:t>
            </a:r>
            <a:r>
              <a:rPr lang="en-US" b="1" kern="0" dirty="0" smtClean="0">
                <a:latin typeface="Times New Roman" pitchFamily="18" charset="0"/>
                <a:cs typeface="Times New Roman" pitchFamily="18" charset="0"/>
              </a:rPr>
              <a:t>capacity ; i</a:t>
            </a:r>
            <a:r>
              <a:rPr lang="en-US" b="1" kern="0" dirty="0">
                <a:latin typeface="Times New Roman" pitchFamily="18" charset="0"/>
                <a:cs typeface="Times New Roman" pitchFamily="18" charset="0"/>
              </a:rPr>
              <a:t>++) </a:t>
            </a:r>
            <a:endParaRPr lang="fa-IR" b="1" kern="0" dirty="0">
              <a:latin typeface="Times New Roman" pitchFamily="18" charset="0"/>
              <a:cs typeface="Times New Roman" pitchFamily="18" charset="0"/>
            </a:endParaRPr>
          </a:p>
          <a:p>
            <a:pPr marL="342900" indent="-342900" eaLnBrk="0" hangingPunct="0">
              <a:spcBef>
                <a:spcPct val="20000"/>
              </a:spcBef>
              <a:defRPr/>
            </a:pPr>
            <a:r>
              <a:rPr lang="fa-IR" b="1" kern="0" dirty="0">
                <a:latin typeface="Times New Roman" pitchFamily="18" charset="0"/>
                <a:cs typeface="Times New Roman" pitchFamily="18" charset="0"/>
              </a:rPr>
              <a:t>              </a:t>
            </a:r>
            <a:r>
              <a:rPr lang="en-US" b="1" kern="0" dirty="0">
                <a:latin typeface="Times New Roman" pitchFamily="18" charset="0"/>
                <a:cs typeface="Times New Roman" pitchFamily="18" charset="0"/>
              </a:rPr>
              <a:t>send (</a:t>
            </a:r>
            <a:r>
              <a:rPr lang="en-US" b="1" kern="0" dirty="0" err="1">
                <a:latin typeface="Times New Roman" pitchFamily="18" charset="0"/>
                <a:cs typeface="Times New Roman" pitchFamily="18" charset="0"/>
              </a:rPr>
              <a:t>mayproduce</a:t>
            </a:r>
            <a:r>
              <a:rPr lang="en-US" b="1" kern="0" dirty="0" smtClean="0">
                <a:latin typeface="Times New Roman" pitchFamily="18" charset="0"/>
                <a:cs typeface="Times New Roman" pitchFamily="18" charset="0"/>
              </a:rPr>
              <a:t>, null</a:t>
            </a:r>
            <a:r>
              <a:rPr lang="en-US" b="1" kern="0" dirty="0">
                <a:latin typeface="Times New Roman" pitchFamily="18" charset="0"/>
                <a:cs typeface="Times New Roman" pitchFamily="18" charset="0"/>
              </a:rPr>
              <a:t>);</a:t>
            </a:r>
          </a:p>
          <a:p>
            <a:pPr marL="342900" indent="-342900" eaLnBrk="0" hangingPunct="0">
              <a:spcBef>
                <a:spcPct val="20000"/>
              </a:spcBef>
              <a:defRPr/>
            </a:pPr>
            <a:r>
              <a:rPr lang="en-US" b="1" kern="0" dirty="0" err="1">
                <a:latin typeface="Times New Roman" pitchFamily="18" charset="0"/>
                <a:cs typeface="Times New Roman" pitchFamily="18" charset="0"/>
              </a:rPr>
              <a:t>parbegin</a:t>
            </a:r>
            <a:r>
              <a:rPr lang="en-US" b="1" kern="0" dirty="0">
                <a:latin typeface="Times New Roman" pitchFamily="18" charset="0"/>
                <a:cs typeface="Times New Roman" pitchFamily="18" charset="0"/>
              </a:rPr>
              <a:t> (producer</a:t>
            </a:r>
            <a:r>
              <a:rPr lang="en-US" b="1" kern="0" dirty="0" smtClean="0">
                <a:latin typeface="Times New Roman" pitchFamily="18" charset="0"/>
                <a:cs typeface="Times New Roman" pitchFamily="18" charset="0"/>
              </a:rPr>
              <a:t>, consumer</a:t>
            </a:r>
            <a:r>
              <a:rPr lang="en-US" b="1" kern="0" dirty="0">
                <a:latin typeface="Times New Roman" pitchFamily="18" charset="0"/>
                <a:cs typeface="Times New Roman" pitchFamily="18" charset="0"/>
              </a:rPr>
              <a:t>);</a:t>
            </a:r>
          </a:p>
          <a:p>
            <a:pPr marL="342900" indent="-342900" eaLnBrk="0" hangingPunct="0">
              <a:spcBef>
                <a:spcPct val="20000"/>
              </a:spcBef>
              <a:defRPr/>
            </a:pPr>
            <a:r>
              <a:rPr lang="en-US" kern="0" dirty="0">
                <a:latin typeface="Times New Roman" pitchFamily="18" charset="0"/>
                <a:cs typeface="Times New Roman" pitchFamily="18" charset="0"/>
              </a:rPr>
              <a:t>}</a:t>
            </a:r>
          </a:p>
        </p:txBody>
      </p:sp>
      <p:cxnSp>
        <p:nvCxnSpPr>
          <p:cNvPr id="3" name="Straight Connector 2"/>
          <p:cNvCxnSpPr/>
          <p:nvPr/>
        </p:nvCxnSpPr>
        <p:spPr>
          <a:xfrm>
            <a:off x="4495800" y="1524000"/>
            <a:ext cx="0" cy="48768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3526629"/>
      </p:ext>
    </p:extLst>
  </p:cSld>
  <p:clrMapOvr>
    <a:masterClrMapping/>
  </p:clrMapOvr>
  <p:transition spd="slow">
    <p:wheel spokes="1"/>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Number Placeholder 4"/>
          <p:cNvSpPr>
            <a:spLocks noGrp="1"/>
          </p:cNvSpPr>
          <p:nvPr>
            <p:ph type="sldNum" sz="quarter" idx="4294967295"/>
          </p:nvPr>
        </p:nvSpPr>
        <p:spPr>
          <a:xfrm>
            <a:off x="67183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04BD2436-7E1F-4B68-A92C-D0C3153DD0B9}" type="slidenum">
              <a:rPr lang="ar-SA" smtClean="0">
                <a:latin typeface="Comic Sans MS" pitchFamily="66" charset="0"/>
              </a:rPr>
              <a:pPr eaLnBrk="1" hangingPunct="1"/>
              <a:t>88</a:t>
            </a:fld>
            <a:endParaRPr lang="en-US" smtClean="0">
              <a:latin typeface="Comic Sans MS" pitchFamily="66" charset="0"/>
            </a:endParaRPr>
          </a:p>
        </p:txBody>
      </p:sp>
      <p:sp>
        <p:nvSpPr>
          <p:cNvPr id="82947" name="Rectangle 2"/>
          <p:cNvSpPr>
            <a:spLocks noGrp="1" noChangeArrowheads="1"/>
          </p:cNvSpPr>
          <p:nvPr>
            <p:ph type="title"/>
          </p:nvPr>
        </p:nvSpPr>
        <p:spPr>
          <a:xfrm>
            <a:off x="762000" y="381000"/>
            <a:ext cx="7543800" cy="745273"/>
          </a:xfrm>
        </p:spPr>
        <p:txBody>
          <a:bodyPr/>
          <a:lstStyle/>
          <a:p>
            <a:pPr eaLnBrk="1" hangingPunct="1">
              <a:lnSpc>
                <a:spcPct val="90000"/>
              </a:lnSpc>
            </a:pPr>
            <a:r>
              <a:rPr kumimoji="1" lang="fa-IR" sz="2800" dirty="0" smtClean="0">
                <a:solidFill>
                  <a:schemeClr val="tx1"/>
                </a:solidFill>
                <a:latin typeface="Times New Roman" pitchFamily="18" charset="0"/>
                <a:ea typeface="PMingLiU" pitchFamily="18" charset="-120"/>
                <a:cs typeface="B Nazanin" pitchFamily="2" charset="-78"/>
              </a:rPr>
              <a:t>مساله خوانندگان و نويسندگان:</a:t>
            </a:r>
            <a:endParaRPr kumimoji="1" lang="en-US" sz="2800" dirty="0" smtClean="0">
              <a:solidFill>
                <a:schemeClr val="tx1"/>
              </a:solidFill>
              <a:latin typeface="Times New Roman" pitchFamily="18" charset="0"/>
              <a:ea typeface="PMingLiU" pitchFamily="18" charset="-120"/>
              <a:cs typeface="B Nazanin" pitchFamily="2" charset="-78"/>
            </a:endParaRPr>
          </a:p>
        </p:txBody>
      </p:sp>
      <p:sp>
        <p:nvSpPr>
          <p:cNvPr id="7" name="Rectangle 3"/>
          <p:cNvSpPr txBox="1">
            <a:spLocks noChangeArrowheads="1"/>
          </p:cNvSpPr>
          <p:nvPr/>
        </p:nvSpPr>
        <p:spPr bwMode="auto">
          <a:xfrm>
            <a:off x="304800" y="1752600"/>
            <a:ext cx="8534400" cy="3962400"/>
          </a:xfrm>
          <a:prstGeom prst="rect">
            <a:avLst/>
          </a:prstGeom>
          <a:noFill/>
          <a:ln w="9525">
            <a:noFill/>
            <a:miter lim="800000"/>
            <a:headEnd/>
            <a:tailEnd/>
          </a:ln>
        </p:spPr>
        <p:txBody>
          <a:bodyPr/>
          <a:lstStyle/>
          <a:p>
            <a:pPr marL="342900" indent="-342900" algn="r" rtl="1">
              <a:spcBef>
                <a:spcPct val="20000"/>
              </a:spcBef>
              <a:defRPr/>
            </a:pPr>
            <a:r>
              <a:rPr lang="fa-IR" sz="2400" kern="0" dirty="0">
                <a:latin typeface="+mn-lt"/>
                <a:cs typeface="B Nazanin" pitchFamily="2" charset="-78"/>
              </a:rPr>
              <a:t>ناحيه داده اي مشترک بين چند فرايند وجود دارد مانند پرونده </a:t>
            </a:r>
            <a:r>
              <a:rPr lang="fa-IR" sz="2400" kern="0" dirty="0" smtClean="0">
                <a:latin typeface="+mn-lt"/>
                <a:cs typeface="B Nazanin" pitchFamily="2" charset="-78"/>
              </a:rPr>
              <a:t>مشترک.</a:t>
            </a:r>
            <a:endParaRPr lang="fa-IR" sz="2400" kern="0" dirty="0">
              <a:latin typeface="+mn-lt"/>
              <a:cs typeface="B Nazanin" pitchFamily="2" charset="-78"/>
            </a:endParaRPr>
          </a:p>
          <a:p>
            <a:pPr marL="342900" indent="-342900" algn="r" rtl="1">
              <a:spcBef>
                <a:spcPct val="20000"/>
              </a:spcBef>
              <a:defRPr/>
            </a:pPr>
            <a:r>
              <a:rPr lang="fa-IR" sz="2400" kern="0" dirty="0">
                <a:latin typeface="+mn-lt"/>
                <a:cs typeface="B Nazanin" pitchFamily="2" charset="-78"/>
              </a:rPr>
              <a:t>تعدادي فرايند عمل خواندن و تعدادي ديگر عمل نوشتن را انجام مي دهند</a:t>
            </a:r>
            <a:r>
              <a:rPr lang="fa-IR" sz="2400" kern="0" dirty="0" smtClean="0">
                <a:latin typeface="+mn-lt"/>
                <a:cs typeface="B Nazanin" pitchFamily="2" charset="-78"/>
              </a:rPr>
              <a:t>.</a:t>
            </a:r>
          </a:p>
          <a:p>
            <a:pPr marL="342900" indent="-342900" algn="r" rtl="1">
              <a:spcBef>
                <a:spcPct val="20000"/>
              </a:spcBef>
              <a:defRPr/>
            </a:pPr>
            <a:endParaRPr lang="fa-IR" sz="2400" kern="0" dirty="0">
              <a:cs typeface="B Nazanin" pitchFamily="2" charset="-78"/>
            </a:endParaRPr>
          </a:p>
          <a:p>
            <a:pPr marL="342900" indent="-342900" algn="r" rtl="1">
              <a:spcBef>
                <a:spcPct val="20000"/>
              </a:spcBef>
              <a:defRPr/>
            </a:pPr>
            <a:r>
              <a:rPr lang="fa-IR" sz="2400" b="1" u="sng" kern="0" dirty="0" smtClean="0">
                <a:latin typeface="+mn-lt"/>
                <a:cs typeface="B Nazanin" pitchFamily="2" charset="-78"/>
              </a:rPr>
              <a:t>شرایط زیر باید برقرار باشد:</a:t>
            </a:r>
            <a:endParaRPr lang="fa-IR" sz="2400" b="1" u="sng" kern="0" dirty="0">
              <a:latin typeface="+mn-lt"/>
              <a:cs typeface="B Nazanin" pitchFamily="2" charset="-78"/>
            </a:endParaRPr>
          </a:p>
          <a:p>
            <a:pPr marL="457200" indent="-457200" algn="r" rtl="1">
              <a:spcBef>
                <a:spcPct val="20000"/>
              </a:spcBef>
              <a:buFont typeface="+mj-lt"/>
              <a:buAutoNum type="arabicPeriod"/>
              <a:defRPr/>
            </a:pPr>
            <a:r>
              <a:rPr lang="fa-IR" sz="2400" kern="0" dirty="0">
                <a:latin typeface="+mn-lt"/>
                <a:cs typeface="B Nazanin" pitchFamily="2" charset="-78"/>
              </a:rPr>
              <a:t>هر تعداد از خوانندگان مي توانند به صورت همزمان پرونده را بخوانند.</a:t>
            </a:r>
          </a:p>
          <a:p>
            <a:pPr marL="457200" indent="-457200" algn="r" rtl="1">
              <a:spcBef>
                <a:spcPct val="20000"/>
              </a:spcBef>
              <a:buFont typeface="+mj-lt"/>
              <a:buAutoNum type="arabicPeriod"/>
              <a:defRPr/>
            </a:pPr>
            <a:r>
              <a:rPr lang="fa-IR" sz="2400" kern="0" dirty="0">
                <a:latin typeface="+mn-lt"/>
                <a:cs typeface="B Nazanin" pitchFamily="2" charset="-78"/>
              </a:rPr>
              <a:t>در هر زمان فقط يک فرايند </a:t>
            </a:r>
            <a:r>
              <a:rPr lang="fa-IR" sz="2400" kern="0" dirty="0" smtClean="0">
                <a:latin typeface="+mn-lt"/>
                <a:cs typeface="B Nazanin" pitchFamily="2" charset="-78"/>
              </a:rPr>
              <a:t>در</a:t>
            </a:r>
            <a:r>
              <a:rPr lang="fa-IR" sz="2400" kern="0" dirty="0">
                <a:cs typeface="B Nazanin" pitchFamily="2" charset="-78"/>
              </a:rPr>
              <a:t> </a:t>
            </a:r>
            <a:r>
              <a:rPr lang="fa-IR" sz="2400" kern="0" dirty="0" smtClean="0">
                <a:latin typeface="+mn-lt"/>
                <a:cs typeface="B Nazanin" pitchFamily="2" charset="-78"/>
              </a:rPr>
              <a:t>اين </a:t>
            </a:r>
            <a:r>
              <a:rPr lang="fa-IR" sz="2400" kern="0" dirty="0">
                <a:latin typeface="+mn-lt"/>
                <a:cs typeface="B Nazanin" pitchFamily="2" charset="-78"/>
              </a:rPr>
              <a:t>پرونده مي نويسد.</a:t>
            </a:r>
          </a:p>
          <a:p>
            <a:pPr marL="457200" indent="-457200" algn="r" rtl="1">
              <a:spcBef>
                <a:spcPct val="20000"/>
              </a:spcBef>
              <a:buFont typeface="+mj-lt"/>
              <a:buAutoNum type="arabicPeriod"/>
              <a:defRPr/>
            </a:pPr>
            <a:r>
              <a:rPr lang="fa-IR" sz="2400" kern="0" dirty="0">
                <a:latin typeface="+mn-lt"/>
                <a:cs typeface="B Nazanin" pitchFamily="2" charset="-78"/>
              </a:rPr>
              <a:t>هنگامي که نويسنده در حال نوشتن است هيچ خواننده اي </a:t>
            </a:r>
            <a:r>
              <a:rPr lang="fa-IR" sz="2400" kern="0" dirty="0" smtClean="0">
                <a:latin typeface="+mn-lt"/>
                <a:cs typeface="B Nazanin" pitchFamily="2" charset="-78"/>
              </a:rPr>
              <a:t>نمي تواند </a:t>
            </a:r>
            <a:r>
              <a:rPr lang="fa-IR" sz="2400" kern="0" dirty="0">
                <a:latin typeface="+mn-lt"/>
                <a:cs typeface="B Nazanin" pitchFamily="2" charset="-78"/>
              </a:rPr>
              <a:t>پرونده را بخواند.</a:t>
            </a:r>
          </a:p>
        </p:txBody>
      </p:sp>
    </p:spTree>
    <p:extLst>
      <p:ext uri="{BB962C8B-B14F-4D97-AF65-F5344CB8AC3E}">
        <p14:creationId xmlns:p14="http://schemas.microsoft.com/office/powerpoint/2010/main" val="24687578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fade">
                                      <p:cBhvr>
                                        <p:cTn id="17" dur="1000"/>
                                        <p:tgtEl>
                                          <p:spTgt spid="7">
                                            <p:txEl>
                                              <p:pRg st="3" end="3"/>
                                            </p:txEl>
                                          </p:spTgt>
                                        </p:tgtEl>
                                      </p:cBhvr>
                                    </p:animEffect>
                                    <p:anim calcmode="lin" valueType="num">
                                      <p:cBhvr>
                                        <p:cTn id="18"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
                                            <p:txEl>
                                              <p:pRg st="4" end="4"/>
                                            </p:txEl>
                                          </p:spTgt>
                                        </p:tgtEl>
                                        <p:attrNameLst>
                                          <p:attrName>style.visibility</p:attrName>
                                        </p:attrNameLst>
                                      </p:cBhvr>
                                      <p:to>
                                        <p:strVal val="visible"/>
                                      </p:to>
                                    </p:set>
                                    <p:anim calcmode="lin" valueType="num">
                                      <p:cBhvr additive="base">
                                        <p:cTn id="24"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7">
                                            <p:txEl>
                                              <p:pRg st="5" end="5"/>
                                            </p:txEl>
                                          </p:spTgt>
                                        </p:tgtEl>
                                        <p:attrNameLst>
                                          <p:attrName>style.visibility</p:attrName>
                                        </p:attrNameLst>
                                      </p:cBhvr>
                                      <p:to>
                                        <p:strVal val="visible"/>
                                      </p:to>
                                    </p:set>
                                    <p:animEffect transition="in" filter="randombar(horizontal)">
                                      <p:cBhvr>
                                        <p:cTn id="30" dur="500"/>
                                        <p:tgtEl>
                                          <p:spTgt spid="7">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7">
                                            <p:txEl>
                                              <p:pRg st="6" end="6"/>
                                            </p:txEl>
                                          </p:spTgt>
                                        </p:tgtEl>
                                        <p:attrNameLst>
                                          <p:attrName>style.visibility</p:attrName>
                                        </p:attrNameLst>
                                      </p:cBhvr>
                                      <p:to>
                                        <p:strVal val="visible"/>
                                      </p:to>
                                    </p:set>
                                    <p:animEffect transition="in" filter="randombar(horizontal)">
                                      <p:cBhvr>
                                        <p:cTn id="35"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Number Placeholder 4"/>
          <p:cNvSpPr>
            <a:spLocks noGrp="1"/>
          </p:cNvSpPr>
          <p:nvPr>
            <p:ph type="sldNum" sz="quarter" idx="4294967295"/>
          </p:nvPr>
        </p:nvSpPr>
        <p:spPr>
          <a:xfrm>
            <a:off x="7124700" y="6337301"/>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27EAA240-A550-4980-94D7-33BC0AC46256}" type="slidenum">
              <a:rPr lang="ar-SA" smtClean="0">
                <a:latin typeface="Comic Sans MS" pitchFamily="66" charset="0"/>
              </a:rPr>
              <a:pPr eaLnBrk="1" hangingPunct="1"/>
              <a:t>89</a:t>
            </a:fld>
            <a:endParaRPr lang="en-US" dirty="0" smtClean="0">
              <a:latin typeface="Comic Sans MS" pitchFamily="66" charset="0"/>
            </a:endParaRPr>
          </a:p>
        </p:txBody>
      </p:sp>
      <p:sp>
        <p:nvSpPr>
          <p:cNvPr id="83971" name="Rectangle 2"/>
          <p:cNvSpPr>
            <a:spLocks noGrp="1" noChangeArrowheads="1"/>
          </p:cNvSpPr>
          <p:nvPr>
            <p:ph type="title"/>
          </p:nvPr>
        </p:nvSpPr>
        <p:spPr>
          <a:xfrm>
            <a:off x="761999" y="381000"/>
            <a:ext cx="7543800" cy="740229"/>
          </a:xfrm>
        </p:spPr>
        <p:txBody>
          <a:bodyPr/>
          <a:lstStyle/>
          <a:p>
            <a:pPr eaLnBrk="1" hangingPunct="1">
              <a:lnSpc>
                <a:spcPct val="90000"/>
              </a:lnSpc>
            </a:pPr>
            <a:r>
              <a:rPr kumimoji="1" lang="fa-IR" sz="2800" dirty="0" smtClean="0">
                <a:solidFill>
                  <a:schemeClr val="tx1"/>
                </a:solidFill>
                <a:latin typeface="Times New Roman" pitchFamily="18" charset="0"/>
                <a:ea typeface="PMingLiU" pitchFamily="18" charset="-120"/>
                <a:cs typeface="B Nazanin" pitchFamily="2" charset="-78"/>
              </a:rPr>
              <a:t>مساله خوانندگان و نويسندگان </a:t>
            </a:r>
            <a:r>
              <a:rPr kumimoji="1" lang="fa-IR" sz="2800" dirty="0" smtClean="0">
                <a:solidFill>
                  <a:srgbClr val="C00000"/>
                </a:solidFill>
                <a:latin typeface="Times New Roman" pitchFamily="18" charset="0"/>
                <a:ea typeface="PMingLiU" pitchFamily="18" charset="-120"/>
                <a:cs typeface="B Nazanin" pitchFamily="2" charset="-78"/>
              </a:rPr>
              <a:t>(خوانندگان اولويت دارند)</a:t>
            </a:r>
            <a:r>
              <a:rPr kumimoji="1" lang="fa-IR" sz="2800" dirty="0" smtClean="0">
                <a:solidFill>
                  <a:schemeClr val="tx1"/>
                </a:solidFill>
                <a:latin typeface="Times New Roman" pitchFamily="18" charset="0"/>
                <a:ea typeface="PMingLiU" pitchFamily="18" charset="-120"/>
                <a:cs typeface="B Nazanin" pitchFamily="2" charset="-78"/>
              </a:rPr>
              <a:t>:</a:t>
            </a:r>
            <a:endParaRPr kumimoji="1" lang="en-US" sz="2800" dirty="0" smtClean="0">
              <a:solidFill>
                <a:schemeClr val="tx1"/>
              </a:solidFill>
              <a:latin typeface="Times New Roman" pitchFamily="18" charset="0"/>
              <a:ea typeface="PMingLiU" pitchFamily="18" charset="-120"/>
              <a:cs typeface="B Nazanin" pitchFamily="2" charset="-78"/>
            </a:endParaRPr>
          </a:p>
        </p:txBody>
      </p:sp>
      <p:sp>
        <p:nvSpPr>
          <p:cNvPr id="83972" name="Rectangle 3"/>
          <p:cNvSpPr txBox="1">
            <a:spLocks noChangeArrowheads="1"/>
          </p:cNvSpPr>
          <p:nvPr/>
        </p:nvSpPr>
        <p:spPr bwMode="auto">
          <a:xfrm>
            <a:off x="152400" y="1219200"/>
            <a:ext cx="42672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r>
              <a:rPr lang="en-US" sz="1600" dirty="0">
                <a:latin typeface="Times New Roman" pitchFamily="18" charset="0"/>
                <a:cs typeface="Times New Roman" pitchFamily="18" charset="0"/>
              </a:rPr>
              <a:t>/* </a:t>
            </a:r>
            <a:r>
              <a:rPr lang="en-US" sz="1600" b="1" dirty="0">
                <a:latin typeface="Times New Roman" pitchFamily="18" charset="0"/>
                <a:cs typeface="Times New Roman" pitchFamily="18" charset="0"/>
              </a:rPr>
              <a:t>program </a:t>
            </a:r>
            <a:r>
              <a:rPr lang="en-US" sz="1600" b="1" dirty="0" err="1">
                <a:latin typeface="Times New Roman" pitchFamily="18" charset="0"/>
                <a:cs typeface="Times New Roman" pitchFamily="18" charset="0"/>
              </a:rPr>
              <a:t>readersandwriters</a:t>
            </a:r>
            <a:r>
              <a:rPr lang="en-US" sz="1600" b="1" dirty="0">
                <a:latin typeface="Times New Roman" pitchFamily="18" charset="0"/>
                <a:cs typeface="Times New Roman" pitchFamily="18" charset="0"/>
              </a:rPr>
              <a:t> */</a:t>
            </a:r>
          </a:p>
          <a:p>
            <a:pPr eaLnBrk="1" hangingPunct="1"/>
            <a:r>
              <a:rPr lang="en-US" sz="1600" b="1" dirty="0" err="1">
                <a:latin typeface="Times New Roman" pitchFamily="18" charset="0"/>
                <a:cs typeface="Times New Roman" pitchFamily="18" charset="0"/>
              </a:rPr>
              <a:t>int</a:t>
            </a:r>
            <a:r>
              <a:rPr lang="en-US" sz="1600" b="1" dirty="0">
                <a:latin typeface="Times New Roman" pitchFamily="18" charset="0"/>
                <a:cs typeface="Times New Roman" pitchFamily="18" charset="0"/>
              </a:rPr>
              <a:t> </a:t>
            </a:r>
            <a:r>
              <a:rPr lang="en-US" sz="1600" b="1" dirty="0" err="1">
                <a:latin typeface="Times New Roman" pitchFamily="18" charset="0"/>
                <a:cs typeface="Times New Roman" pitchFamily="18" charset="0"/>
              </a:rPr>
              <a:t>readcount</a:t>
            </a:r>
            <a:r>
              <a:rPr lang="en-US" sz="1600" b="1" dirty="0">
                <a:latin typeface="Times New Roman" pitchFamily="18" charset="0"/>
                <a:cs typeface="Times New Roman" pitchFamily="18" charset="0"/>
              </a:rPr>
              <a:t>;</a:t>
            </a:r>
          </a:p>
          <a:p>
            <a:pPr eaLnBrk="1" hangingPunct="1"/>
            <a:r>
              <a:rPr lang="en-US" sz="1600" dirty="0">
                <a:latin typeface="Times New Roman" pitchFamily="18" charset="0"/>
                <a:cs typeface="Times New Roman" pitchFamily="18" charset="0"/>
              </a:rPr>
              <a:t>semaphore x = 1,wsem = 1;</a:t>
            </a:r>
          </a:p>
          <a:p>
            <a:pPr eaLnBrk="1" hangingPunct="1"/>
            <a:r>
              <a:rPr lang="en-US" sz="1600" b="1" dirty="0">
                <a:latin typeface="Times New Roman" pitchFamily="18" charset="0"/>
                <a:cs typeface="Times New Roman" pitchFamily="18" charset="0"/>
              </a:rPr>
              <a:t>void reader</a:t>
            </a:r>
            <a:r>
              <a:rPr lang="en-US" sz="1600" b="1" dirty="0" smtClean="0">
                <a:latin typeface="Times New Roman" pitchFamily="18" charset="0"/>
                <a:cs typeface="Times New Roman" pitchFamily="18" charset="0"/>
              </a:rPr>
              <a:t>( )</a:t>
            </a:r>
            <a:endParaRPr lang="en-US" sz="1600" b="1" dirty="0">
              <a:latin typeface="Times New Roman" pitchFamily="18" charset="0"/>
              <a:cs typeface="Times New Roman" pitchFamily="18" charset="0"/>
            </a:endParaRPr>
          </a:p>
          <a:p>
            <a:pPr eaLnBrk="1" hangingPunct="1"/>
            <a:r>
              <a:rPr lang="en-US" sz="1600" dirty="0">
                <a:latin typeface="Times New Roman" pitchFamily="18" charset="0"/>
                <a:cs typeface="Times New Roman" pitchFamily="18" charset="0"/>
              </a:rPr>
              <a:t>{</a:t>
            </a:r>
          </a:p>
          <a:p>
            <a:pPr eaLnBrk="1" hangingPunct="1"/>
            <a:r>
              <a:rPr lang="en-US" sz="1600" b="1" dirty="0">
                <a:latin typeface="Times New Roman" pitchFamily="18" charset="0"/>
                <a:cs typeface="Times New Roman" pitchFamily="18" charset="0"/>
              </a:rPr>
              <a:t>while (true){</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wait (x);</a:t>
            </a:r>
          </a:p>
          <a:p>
            <a:pPr eaLnBrk="1" hangingPunct="1"/>
            <a:r>
              <a:rPr lang="fa-IR" sz="1600" dirty="0">
                <a:latin typeface="Times New Roman" pitchFamily="18" charset="0"/>
                <a:cs typeface="Times New Roman" pitchFamily="18" charset="0"/>
              </a:rPr>
              <a:t>                     </a:t>
            </a:r>
            <a:r>
              <a:rPr lang="en-US" sz="1600" dirty="0" err="1" smtClean="0">
                <a:latin typeface="Times New Roman" pitchFamily="18" charset="0"/>
                <a:cs typeface="Times New Roman" pitchFamily="18" charset="0"/>
              </a:rPr>
              <a:t>readcount</a:t>
            </a:r>
            <a:r>
              <a:rPr lang="en-US" sz="1600" dirty="0" smtClean="0">
                <a:latin typeface="Times New Roman" pitchFamily="18" charset="0"/>
                <a:cs typeface="Times New Roman" pitchFamily="18" charset="0"/>
              </a:rPr>
              <a:t> ++;</a:t>
            </a:r>
            <a:endParaRPr lang="en-US" sz="1600" dirty="0">
              <a:latin typeface="Times New Roman" pitchFamily="18" charset="0"/>
              <a:cs typeface="Times New Roman" pitchFamily="18" charset="0"/>
            </a:endParaRPr>
          </a:p>
          <a:p>
            <a:pPr eaLnBrk="1" hangingPunct="1"/>
            <a:r>
              <a:rPr lang="fa-IR" sz="1600" b="1" dirty="0">
                <a:latin typeface="Times New Roman" pitchFamily="18" charset="0"/>
                <a:cs typeface="Times New Roman" pitchFamily="18" charset="0"/>
              </a:rPr>
              <a:t>                     </a:t>
            </a:r>
            <a:r>
              <a:rPr lang="en-US" sz="1600" b="1" dirty="0">
                <a:latin typeface="Times New Roman" pitchFamily="18" charset="0"/>
                <a:cs typeface="Times New Roman" pitchFamily="18" charset="0"/>
              </a:rPr>
              <a:t>if(</a:t>
            </a:r>
            <a:r>
              <a:rPr lang="en-US" sz="1600" b="1" dirty="0" err="1">
                <a:latin typeface="Times New Roman" pitchFamily="18" charset="0"/>
                <a:cs typeface="Times New Roman" pitchFamily="18" charset="0"/>
              </a:rPr>
              <a:t>readcount</a:t>
            </a:r>
            <a:r>
              <a:rPr lang="en-US" sz="1600" b="1" dirty="0">
                <a:latin typeface="Times New Roman" pitchFamily="18" charset="0"/>
                <a:cs typeface="Times New Roman" pitchFamily="18" charset="0"/>
              </a:rPr>
              <a:t> </a:t>
            </a:r>
            <a:r>
              <a:rPr lang="en-US" sz="1600" b="1" dirty="0" smtClean="0">
                <a:latin typeface="Times New Roman" pitchFamily="18" charset="0"/>
                <a:cs typeface="Times New Roman" pitchFamily="18" charset="0"/>
              </a:rPr>
              <a:t>= = </a:t>
            </a:r>
            <a:r>
              <a:rPr lang="en-US" sz="1600" b="1" dirty="0">
                <a:latin typeface="Times New Roman" pitchFamily="18" charset="0"/>
                <a:cs typeface="Times New Roman" pitchFamily="18" charset="0"/>
              </a:rPr>
              <a:t>1)</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wait (</a:t>
            </a:r>
            <a:r>
              <a:rPr lang="en-US" sz="1600" dirty="0" err="1">
                <a:latin typeface="Times New Roman" pitchFamily="18" charset="0"/>
                <a:cs typeface="Times New Roman" pitchFamily="18" charset="0"/>
              </a:rPr>
              <a:t>wsem</a:t>
            </a:r>
            <a:r>
              <a:rPr lang="en-US" sz="1600" dirty="0">
                <a:latin typeface="Times New Roman" pitchFamily="18" charset="0"/>
                <a:cs typeface="Times New Roman" pitchFamily="18" charset="0"/>
              </a:rPr>
              <a:t>);</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signal (x);</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READUNIT</a:t>
            </a:r>
            <a:r>
              <a:rPr lang="en-US" sz="1600" dirty="0" smtClean="0">
                <a:latin typeface="Times New Roman" pitchFamily="18" charset="0"/>
                <a:cs typeface="Times New Roman" pitchFamily="18" charset="0"/>
              </a:rPr>
              <a:t>( );</a:t>
            </a:r>
            <a:endParaRPr lang="en-US" sz="1600" dirty="0">
              <a:latin typeface="Times New Roman" pitchFamily="18" charset="0"/>
              <a:cs typeface="Times New Roman" pitchFamily="18" charset="0"/>
            </a:endParaRP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wait (x);</a:t>
            </a:r>
          </a:p>
          <a:p>
            <a:pPr eaLnBrk="1" hangingPunct="1"/>
            <a:r>
              <a:rPr lang="fa-IR" sz="1600" dirty="0">
                <a:latin typeface="Times New Roman" pitchFamily="18" charset="0"/>
                <a:cs typeface="Times New Roman" pitchFamily="18" charset="0"/>
              </a:rPr>
              <a:t>                     </a:t>
            </a:r>
            <a:r>
              <a:rPr lang="en-US" sz="1600" dirty="0" err="1" smtClean="0">
                <a:latin typeface="Times New Roman" pitchFamily="18" charset="0"/>
                <a:cs typeface="Times New Roman" pitchFamily="18" charset="0"/>
              </a:rPr>
              <a:t>readcount</a:t>
            </a:r>
            <a:r>
              <a:rPr lang="en-US" sz="1600" dirty="0" smtClean="0">
                <a:latin typeface="Times New Roman" pitchFamily="18" charset="0"/>
                <a:cs typeface="Times New Roman" pitchFamily="18" charset="0"/>
              </a:rPr>
              <a:t> </a:t>
            </a:r>
            <a:r>
              <a:rPr lang="fa-IR" sz="1600" dirty="0" smtClean="0">
                <a:latin typeface="Times New Roman" pitchFamily="18" charset="0"/>
                <a:cs typeface="Times New Roman" pitchFamily="18" charset="0"/>
              </a:rPr>
              <a:t>--</a:t>
            </a:r>
            <a:r>
              <a:rPr lang="en-US" sz="1600" dirty="0">
                <a:latin typeface="Times New Roman" pitchFamily="18" charset="0"/>
                <a:cs typeface="Times New Roman" pitchFamily="18" charset="0"/>
              </a:rPr>
              <a:t>;</a:t>
            </a:r>
          </a:p>
          <a:p>
            <a:pPr eaLnBrk="1" hangingPunct="1"/>
            <a:r>
              <a:rPr lang="fa-IR" sz="1600" b="1" dirty="0">
                <a:latin typeface="Times New Roman" pitchFamily="18" charset="0"/>
                <a:cs typeface="Times New Roman" pitchFamily="18" charset="0"/>
              </a:rPr>
              <a:t>                     </a:t>
            </a:r>
            <a:r>
              <a:rPr lang="en-US" sz="1600" b="1" dirty="0">
                <a:latin typeface="Times New Roman" pitchFamily="18" charset="0"/>
                <a:cs typeface="Times New Roman" pitchFamily="18" charset="0"/>
              </a:rPr>
              <a:t>if(</a:t>
            </a:r>
            <a:r>
              <a:rPr lang="en-US" sz="1600" b="1" dirty="0" err="1">
                <a:latin typeface="Times New Roman" pitchFamily="18" charset="0"/>
                <a:cs typeface="Times New Roman" pitchFamily="18" charset="0"/>
              </a:rPr>
              <a:t>readcount</a:t>
            </a:r>
            <a:r>
              <a:rPr lang="en-US" sz="1600" b="1" dirty="0">
                <a:latin typeface="Times New Roman" pitchFamily="18" charset="0"/>
                <a:cs typeface="Times New Roman" pitchFamily="18" charset="0"/>
              </a:rPr>
              <a:t> </a:t>
            </a:r>
            <a:r>
              <a:rPr lang="en-US" sz="1600" b="1" dirty="0" smtClean="0">
                <a:latin typeface="Times New Roman" pitchFamily="18" charset="0"/>
                <a:cs typeface="Times New Roman" pitchFamily="18" charset="0"/>
              </a:rPr>
              <a:t>= = </a:t>
            </a:r>
            <a:r>
              <a:rPr lang="en-US" sz="1600" b="1" dirty="0">
                <a:latin typeface="Times New Roman" pitchFamily="18" charset="0"/>
                <a:cs typeface="Times New Roman" pitchFamily="18" charset="0"/>
              </a:rPr>
              <a:t>0)</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signal (</a:t>
            </a:r>
            <a:r>
              <a:rPr lang="en-US" sz="1600" dirty="0" err="1">
                <a:latin typeface="Times New Roman" pitchFamily="18" charset="0"/>
                <a:cs typeface="Times New Roman" pitchFamily="18" charset="0"/>
              </a:rPr>
              <a:t>wsem</a:t>
            </a:r>
            <a:r>
              <a:rPr lang="en-US" sz="1600" dirty="0">
                <a:latin typeface="Times New Roman" pitchFamily="18" charset="0"/>
                <a:cs typeface="Times New Roman" pitchFamily="18" charset="0"/>
              </a:rPr>
              <a:t>);</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signal (x);</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a:t>
            </a:r>
          </a:p>
          <a:p>
            <a:pPr eaLnBrk="1" hangingPunct="1"/>
            <a:r>
              <a:rPr lang="en-US" sz="1600" dirty="0">
                <a:latin typeface="Times New Roman" pitchFamily="18" charset="0"/>
                <a:cs typeface="Times New Roman" pitchFamily="18" charset="0"/>
              </a:rPr>
              <a:t>}</a:t>
            </a:r>
          </a:p>
        </p:txBody>
      </p:sp>
      <p:sp>
        <p:nvSpPr>
          <p:cNvPr id="8" name="Rectangle 3"/>
          <p:cNvSpPr txBox="1">
            <a:spLocks noChangeArrowheads="1"/>
          </p:cNvSpPr>
          <p:nvPr/>
        </p:nvSpPr>
        <p:spPr bwMode="auto">
          <a:xfrm>
            <a:off x="5334000" y="1600200"/>
            <a:ext cx="3352800" cy="3886200"/>
          </a:xfrm>
          <a:prstGeom prst="rect">
            <a:avLst/>
          </a:prstGeom>
          <a:noFill/>
          <a:ln w="9525">
            <a:noFill/>
            <a:miter lim="800000"/>
            <a:headEnd/>
            <a:tailEnd/>
          </a:ln>
        </p:spPr>
        <p:txBody>
          <a:bodyPr/>
          <a:lstStyle/>
          <a:p>
            <a:pPr>
              <a:defRPr/>
            </a:pPr>
            <a:r>
              <a:rPr lang="en-US" sz="1600" b="1" dirty="0">
                <a:latin typeface="Times New Roman" pitchFamily="18" charset="0"/>
                <a:cs typeface="Times New Roman" pitchFamily="18" charset="0"/>
              </a:rPr>
              <a:t>void writer</a:t>
            </a:r>
            <a:r>
              <a:rPr lang="en-US" sz="1600" b="1" dirty="0" smtClean="0">
                <a:latin typeface="Times New Roman" pitchFamily="18" charset="0"/>
                <a:cs typeface="Times New Roman" pitchFamily="18" charset="0"/>
              </a:rPr>
              <a:t>( )</a:t>
            </a:r>
            <a:endParaRPr lang="en-US" sz="1600" b="1" dirty="0">
              <a:latin typeface="Times New Roman" pitchFamily="18" charset="0"/>
              <a:cs typeface="Times New Roman" pitchFamily="18" charset="0"/>
            </a:endParaRPr>
          </a:p>
          <a:p>
            <a:pPr>
              <a:defRPr/>
            </a:pPr>
            <a:r>
              <a:rPr lang="en-US" sz="1600" dirty="0">
                <a:latin typeface="Times New Roman" pitchFamily="18" charset="0"/>
                <a:cs typeface="Times New Roman" pitchFamily="18" charset="0"/>
              </a:rPr>
              <a:t>{</a:t>
            </a:r>
          </a:p>
          <a:p>
            <a:pPr>
              <a:defRPr/>
            </a:pPr>
            <a:r>
              <a:rPr lang="en-US" sz="1600" b="1" dirty="0">
                <a:latin typeface="Times New Roman" pitchFamily="18" charset="0"/>
                <a:cs typeface="Times New Roman" pitchFamily="18" charset="0"/>
              </a:rPr>
              <a:t>while (true){</a:t>
            </a:r>
          </a:p>
          <a:p>
            <a:pPr>
              <a:defRPr/>
            </a:pPr>
            <a:r>
              <a:rPr lang="en-US" sz="1600" dirty="0">
                <a:latin typeface="Times New Roman" pitchFamily="18" charset="0"/>
                <a:cs typeface="Times New Roman" pitchFamily="18" charset="0"/>
              </a:rPr>
              <a:t>                    wait (</a:t>
            </a:r>
            <a:r>
              <a:rPr lang="en-US" sz="1600" dirty="0" err="1">
                <a:latin typeface="Times New Roman" pitchFamily="18" charset="0"/>
                <a:cs typeface="Times New Roman" pitchFamily="18" charset="0"/>
              </a:rPr>
              <a:t>wsem</a:t>
            </a:r>
            <a:r>
              <a:rPr lang="en-US" sz="1600" dirty="0">
                <a:latin typeface="Times New Roman" pitchFamily="18" charset="0"/>
                <a:cs typeface="Times New Roman" pitchFamily="18" charset="0"/>
              </a:rPr>
              <a:t>);</a:t>
            </a:r>
          </a:p>
          <a:p>
            <a:pPr>
              <a:defRPr/>
            </a:pPr>
            <a:r>
              <a:rPr lang="en-US" sz="1600" dirty="0">
                <a:latin typeface="Times New Roman" pitchFamily="18" charset="0"/>
                <a:cs typeface="Times New Roman" pitchFamily="18" charset="0"/>
              </a:rPr>
              <a:t>                    WRITEUNIT</a:t>
            </a:r>
            <a:r>
              <a:rPr lang="en-US" sz="1600" dirty="0" smtClean="0">
                <a:latin typeface="Times New Roman" pitchFamily="18" charset="0"/>
                <a:cs typeface="Times New Roman" pitchFamily="18" charset="0"/>
              </a:rPr>
              <a:t>( );</a:t>
            </a:r>
            <a:endParaRPr lang="en-US" sz="1600" dirty="0">
              <a:latin typeface="Times New Roman" pitchFamily="18" charset="0"/>
              <a:cs typeface="Times New Roman" pitchFamily="18" charset="0"/>
            </a:endParaRPr>
          </a:p>
          <a:p>
            <a:pPr>
              <a:defRPr/>
            </a:pPr>
            <a:r>
              <a:rPr lang="en-US" sz="1600" dirty="0">
                <a:latin typeface="Times New Roman" pitchFamily="18" charset="0"/>
                <a:cs typeface="Times New Roman" pitchFamily="18" charset="0"/>
              </a:rPr>
              <a:t>                    signal (</a:t>
            </a:r>
            <a:r>
              <a:rPr lang="en-US" sz="1600" dirty="0" err="1">
                <a:latin typeface="Times New Roman" pitchFamily="18" charset="0"/>
                <a:cs typeface="Times New Roman" pitchFamily="18" charset="0"/>
              </a:rPr>
              <a:t>wsem</a:t>
            </a:r>
            <a:r>
              <a:rPr lang="en-US" sz="1600" dirty="0">
                <a:latin typeface="Times New Roman" pitchFamily="18" charset="0"/>
                <a:cs typeface="Times New Roman" pitchFamily="18" charset="0"/>
              </a:rPr>
              <a:t>);</a:t>
            </a:r>
          </a:p>
          <a:p>
            <a:pPr>
              <a:defRPr/>
            </a:pPr>
            <a:r>
              <a:rPr lang="en-US" sz="1600" dirty="0">
                <a:latin typeface="Times New Roman" pitchFamily="18" charset="0"/>
                <a:cs typeface="Times New Roman" pitchFamily="18" charset="0"/>
              </a:rPr>
              <a:t>                    }</a:t>
            </a:r>
          </a:p>
          <a:p>
            <a:pPr>
              <a:defRPr/>
            </a:pPr>
            <a:r>
              <a:rPr lang="en-US" sz="1600" dirty="0">
                <a:latin typeface="Times New Roman" pitchFamily="18" charset="0"/>
                <a:cs typeface="Times New Roman" pitchFamily="18" charset="0"/>
              </a:rPr>
              <a:t>}</a:t>
            </a:r>
          </a:p>
          <a:p>
            <a:pPr>
              <a:defRPr/>
            </a:pPr>
            <a:r>
              <a:rPr lang="en-US" sz="1600" b="1" dirty="0">
                <a:latin typeface="Times New Roman" pitchFamily="18" charset="0"/>
                <a:cs typeface="Times New Roman" pitchFamily="18" charset="0"/>
              </a:rPr>
              <a:t>void main</a:t>
            </a:r>
            <a:r>
              <a:rPr lang="en-US" sz="1600" b="1" dirty="0" smtClean="0">
                <a:latin typeface="Times New Roman" pitchFamily="18" charset="0"/>
                <a:cs typeface="Times New Roman" pitchFamily="18" charset="0"/>
              </a:rPr>
              <a:t>( )</a:t>
            </a:r>
            <a:endParaRPr lang="en-US" sz="1600" b="1" dirty="0">
              <a:latin typeface="Times New Roman" pitchFamily="18" charset="0"/>
              <a:cs typeface="Times New Roman" pitchFamily="18" charset="0"/>
            </a:endParaRPr>
          </a:p>
          <a:p>
            <a:pPr>
              <a:defRPr/>
            </a:pPr>
            <a:r>
              <a:rPr lang="en-US" sz="1600" dirty="0">
                <a:latin typeface="Times New Roman" pitchFamily="18" charset="0"/>
                <a:cs typeface="Times New Roman" pitchFamily="18" charset="0"/>
              </a:rPr>
              <a:t>{</a:t>
            </a:r>
          </a:p>
          <a:p>
            <a:pPr>
              <a:defRPr/>
            </a:pP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readcount</a:t>
            </a:r>
            <a:r>
              <a:rPr lang="en-US" sz="1600" dirty="0">
                <a:latin typeface="Times New Roman" pitchFamily="18" charset="0"/>
                <a:cs typeface="Times New Roman" pitchFamily="18" charset="0"/>
              </a:rPr>
              <a:t> = 0;</a:t>
            </a:r>
          </a:p>
          <a:p>
            <a:pPr>
              <a:defRPr/>
            </a:pPr>
            <a:r>
              <a:rPr lang="en-US" sz="1600" b="1" dirty="0">
                <a:latin typeface="Times New Roman" pitchFamily="18" charset="0"/>
                <a:cs typeface="Times New Roman" pitchFamily="18" charset="0"/>
              </a:rPr>
              <a:t>      </a:t>
            </a:r>
            <a:r>
              <a:rPr lang="en-US" sz="1600" b="1" dirty="0" err="1">
                <a:latin typeface="Times New Roman" pitchFamily="18" charset="0"/>
                <a:cs typeface="Times New Roman" pitchFamily="18" charset="0"/>
              </a:rPr>
              <a:t>parbegin</a:t>
            </a:r>
            <a:r>
              <a:rPr lang="en-US" sz="1600" b="1" dirty="0">
                <a:latin typeface="Times New Roman" pitchFamily="18" charset="0"/>
                <a:cs typeface="Times New Roman" pitchFamily="18" charset="0"/>
              </a:rPr>
              <a:t> (reader</a:t>
            </a:r>
            <a:r>
              <a:rPr lang="en-US" sz="1600" b="1" dirty="0" smtClean="0">
                <a:latin typeface="Times New Roman" pitchFamily="18" charset="0"/>
                <a:cs typeface="Times New Roman" pitchFamily="18" charset="0"/>
              </a:rPr>
              <a:t>, writer</a:t>
            </a:r>
            <a:r>
              <a:rPr lang="en-US" sz="1600" b="1" dirty="0">
                <a:latin typeface="Times New Roman" pitchFamily="18" charset="0"/>
                <a:cs typeface="Times New Roman" pitchFamily="18" charset="0"/>
              </a:rPr>
              <a:t>);</a:t>
            </a:r>
          </a:p>
          <a:p>
            <a:pPr>
              <a:defRPr/>
            </a:pPr>
            <a:r>
              <a:rPr lang="en-US" sz="1600" dirty="0">
                <a:latin typeface="Times New Roman" pitchFamily="18" charset="0"/>
                <a:cs typeface="Times New Roman" pitchFamily="18" charset="0"/>
              </a:rPr>
              <a:t>}</a:t>
            </a:r>
            <a:endParaRPr lang="en-US" sz="1600" kern="0" dirty="0">
              <a:latin typeface="Times New Roman" pitchFamily="18" charset="0"/>
              <a:cs typeface="Times New Roman" pitchFamily="18" charset="0"/>
            </a:endParaRPr>
          </a:p>
        </p:txBody>
      </p:sp>
      <p:sp>
        <p:nvSpPr>
          <p:cNvPr id="83974" name="TextBox 1"/>
          <p:cNvSpPr txBox="1">
            <a:spLocks noChangeArrowheads="1"/>
          </p:cNvSpPr>
          <p:nvPr/>
        </p:nvSpPr>
        <p:spPr bwMode="auto">
          <a:xfrm rot="10800000" flipV="1">
            <a:off x="337456" y="5715000"/>
            <a:ext cx="8044543" cy="1015663"/>
          </a:xfrm>
          <a:prstGeom prst="rect">
            <a:avLst/>
          </a:prstGeom>
          <a:solidFill>
            <a:schemeClr val="bg1"/>
          </a:solidFill>
          <a:ln>
            <a:noFill/>
          </a:ln>
          <a:extLst/>
        </p:spPr>
        <p:txBody>
          <a:bodyPr wrap="square">
            <a:spAutoFit/>
          </a:bodyPr>
          <a:lstStyle>
            <a:lvl1pPr marL="285750" indent="-285750"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algn="r" rtl="1" eaLnBrk="1" hangingPunct="1">
              <a:buFont typeface="Arial" pitchFamily="34" charset="0"/>
              <a:buChar char="•"/>
            </a:pPr>
            <a:r>
              <a:rPr lang="fa-IR" sz="2000" dirty="0">
                <a:cs typeface="B Nazanin" pitchFamily="2" charset="-78"/>
              </a:rPr>
              <a:t>سمافور </a:t>
            </a:r>
            <a:r>
              <a:rPr lang="en-US" sz="2000" dirty="0">
                <a:cs typeface="B Nazanin" pitchFamily="2" charset="-78"/>
              </a:rPr>
              <a:t>x</a:t>
            </a:r>
            <a:r>
              <a:rPr lang="fa-IR" sz="2000" dirty="0">
                <a:cs typeface="B Nazanin" pitchFamily="2" charset="-78"/>
              </a:rPr>
              <a:t> مسئولیت تضمین انحصار متقابل </a:t>
            </a:r>
            <a:r>
              <a:rPr lang="fa-IR" sz="2000" dirty="0" smtClean="0">
                <a:cs typeface="B Nazanin" pitchFamily="2" charset="-78"/>
              </a:rPr>
              <a:t>برای تغییر  </a:t>
            </a:r>
            <a:r>
              <a:rPr lang="en-US" sz="2000" dirty="0" err="1">
                <a:cs typeface="B Nazanin" pitchFamily="2" charset="-78"/>
              </a:rPr>
              <a:t>readcount</a:t>
            </a:r>
            <a:r>
              <a:rPr lang="fa-IR" sz="2000" dirty="0">
                <a:cs typeface="B Nazanin" pitchFamily="2" charset="-78"/>
              </a:rPr>
              <a:t> را برعهده دارد.</a:t>
            </a:r>
          </a:p>
          <a:p>
            <a:pPr algn="r" rtl="1" eaLnBrk="1" hangingPunct="1">
              <a:buFont typeface="Arial" pitchFamily="34" charset="0"/>
              <a:buChar char="•"/>
            </a:pPr>
            <a:r>
              <a:rPr lang="fa-IR" sz="2000" dirty="0">
                <a:cs typeface="B Nazanin" pitchFamily="2" charset="-78"/>
              </a:rPr>
              <a:t>سمافور </a:t>
            </a:r>
            <a:r>
              <a:rPr lang="en-US" sz="2000" dirty="0" err="1">
                <a:cs typeface="B Nazanin" pitchFamily="2" charset="-78"/>
              </a:rPr>
              <a:t>wsem</a:t>
            </a:r>
            <a:r>
              <a:rPr lang="fa-IR" sz="2000" dirty="0">
                <a:cs typeface="B Nazanin" pitchFamily="2" charset="-78"/>
              </a:rPr>
              <a:t> مسئولیت </a:t>
            </a:r>
            <a:r>
              <a:rPr lang="fa-IR" sz="2000" dirty="0" smtClean="0">
                <a:cs typeface="B Nazanin" pitchFamily="2" charset="-78"/>
              </a:rPr>
              <a:t>تضمین </a:t>
            </a:r>
            <a:r>
              <a:rPr lang="fa-IR" sz="2000" dirty="0">
                <a:cs typeface="B Nazanin" pitchFamily="2" charset="-78"/>
              </a:rPr>
              <a:t>مساله همگام سازی برای نوشتن و یا خواندن را برعهده </a:t>
            </a:r>
            <a:r>
              <a:rPr lang="fa-IR" sz="2000" dirty="0" smtClean="0">
                <a:cs typeface="B Nazanin" pitchFamily="2" charset="-78"/>
              </a:rPr>
              <a:t>دارد.</a:t>
            </a:r>
            <a:endParaRPr lang="fa-IR" sz="2000" dirty="0">
              <a:cs typeface="B Nazanin" pitchFamily="2" charset="-78"/>
            </a:endParaRPr>
          </a:p>
          <a:p>
            <a:pPr algn="r" rtl="1" eaLnBrk="1" hangingPunct="1">
              <a:buFont typeface="Arial" pitchFamily="34" charset="0"/>
              <a:buChar char="•"/>
            </a:pPr>
            <a:r>
              <a:rPr lang="fa-IR" sz="2000" dirty="0">
                <a:cs typeface="B Nazanin" pitchFamily="2" charset="-78"/>
              </a:rPr>
              <a:t>اگر</a:t>
            </a:r>
            <a:r>
              <a:rPr lang="en-US" sz="2000" dirty="0">
                <a:cs typeface="B Nazanin" pitchFamily="2" charset="-78"/>
              </a:rPr>
              <a:t> </a:t>
            </a:r>
            <a:r>
              <a:rPr lang="fa-IR" sz="2000" dirty="0">
                <a:cs typeface="B Nazanin" pitchFamily="2" charset="-78"/>
              </a:rPr>
              <a:t>حداقل یک خواننده درحال خواندن باشد، به نویسندگان اجازه نوشتن داده نخواهد شد!</a:t>
            </a:r>
            <a:endParaRPr lang="en-US" sz="2000" dirty="0">
              <a:cs typeface="B Nazanin" pitchFamily="2" charset="-78"/>
            </a:endParaRPr>
          </a:p>
        </p:txBody>
      </p:sp>
      <p:cxnSp>
        <p:nvCxnSpPr>
          <p:cNvPr id="3" name="Straight Connector 2"/>
          <p:cNvCxnSpPr/>
          <p:nvPr/>
        </p:nvCxnSpPr>
        <p:spPr>
          <a:xfrm>
            <a:off x="4495800" y="1447800"/>
            <a:ext cx="0" cy="40386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1613400"/>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4506" y="2377215"/>
            <a:ext cx="8077200" cy="3733800"/>
          </a:xfrm>
        </p:spPr>
        <p:txBody>
          <a:bodyPr>
            <a:normAutofit/>
          </a:bodyPr>
          <a:lstStyle/>
          <a:p>
            <a:pPr marL="0" indent="0" algn="just">
              <a:buNone/>
            </a:pPr>
            <a:r>
              <a:rPr lang="fa-IR" sz="2000" dirty="0"/>
              <a:t>نتيجه اين است كه كاركتر خوانده شده در</a:t>
            </a:r>
            <a:r>
              <a:rPr lang="en-US" sz="1600" dirty="0"/>
              <a:t>P1</a:t>
            </a:r>
            <a:r>
              <a:rPr lang="fa-IR" sz="2000" dirty="0" smtClean="0"/>
              <a:t>، قبل از نمايش </a:t>
            </a:r>
            <a:r>
              <a:rPr lang="fa-IR" sz="2000" dirty="0"/>
              <a:t>مفقود مي شود </a:t>
            </a:r>
            <a:r>
              <a:rPr lang="fa-IR" sz="2000" dirty="0" smtClean="0"/>
              <a:t>و كاركتر </a:t>
            </a:r>
            <a:r>
              <a:rPr lang="fa-IR" sz="2000" dirty="0"/>
              <a:t>خوانده شده در </a:t>
            </a:r>
            <a:r>
              <a:rPr lang="en-US" sz="1600" dirty="0"/>
              <a:t>P2</a:t>
            </a:r>
            <a:r>
              <a:rPr lang="fa-IR" sz="2000" dirty="0"/>
              <a:t> توسط </a:t>
            </a:r>
            <a:r>
              <a:rPr lang="en-US" sz="1600" dirty="0" smtClean="0"/>
              <a:t>P1</a:t>
            </a:r>
            <a:r>
              <a:rPr lang="fa-IR" sz="2000" dirty="0" smtClean="0"/>
              <a:t> و </a:t>
            </a:r>
            <a:r>
              <a:rPr lang="en-US" sz="1600" dirty="0"/>
              <a:t>P2</a:t>
            </a:r>
            <a:r>
              <a:rPr lang="fa-IR" sz="2000" dirty="0"/>
              <a:t> چاپ مي شود</a:t>
            </a:r>
            <a:r>
              <a:rPr lang="fa-IR" sz="2000" dirty="0" smtClean="0"/>
              <a:t>. </a:t>
            </a:r>
            <a:r>
              <a:rPr lang="fa-IR" sz="2000" b="1" dirty="0" smtClean="0"/>
              <a:t>اكنون، اين </a:t>
            </a:r>
            <a:r>
              <a:rPr lang="fa-IR" sz="2000" b="1" dirty="0"/>
              <a:t>نظام را اِعمال مي كنيم كه </a:t>
            </a:r>
            <a:r>
              <a:rPr lang="fa-IR" sz="2000" b="1" dirty="0" smtClean="0"/>
              <a:t>در هر </a:t>
            </a:r>
            <a:r>
              <a:rPr lang="fa-IR" sz="2000" b="1" dirty="0"/>
              <a:t>زمان فقط يك فرآيند مي تواند در </a:t>
            </a:r>
            <a:r>
              <a:rPr lang="en-US" sz="1600" b="1" dirty="0"/>
              <a:t>echo</a:t>
            </a:r>
            <a:r>
              <a:rPr lang="fa-IR" sz="2000" b="1" dirty="0"/>
              <a:t> باشد. </a:t>
            </a:r>
            <a:r>
              <a:rPr lang="fa-IR" sz="2000" dirty="0"/>
              <a:t>اكنون دنباله زير را خواهيم داشت:</a:t>
            </a:r>
            <a:endParaRPr lang="en-US" sz="2000" dirty="0"/>
          </a:p>
          <a:p>
            <a:pPr marL="777240" lvl="1" indent="-457200" algn="just">
              <a:buFont typeface="+mj-lt"/>
              <a:buAutoNum type="arabicPeriod"/>
            </a:pPr>
            <a:r>
              <a:rPr lang="fa-IR" sz="2000" dirty="0" smtClean="0"/>
              <a:t>فرآيندهاي </a:t>
            </a:r>
            <a:r>
              <a:rPr lang="en-US" sz="1600" dirty="0" smtClean="0"/>
              <a:t>P1</a:t>
            </a:r>
            <a:r>
              <a:rPr lang="fa-IR" sz="2000" dirty="0" smtClean="0"/>
              <a:t> و </a:t>
            </a:r>
            <a:r>
              <a:rPr lang="en-US" sz="1600" dirty="0"/>
              <a:t>P2</a:t>
            </a:r>
            <a:r>
              <a:rPr lang="fa-IR" sz="2000" dirty="0"/>
              <a:t> </a:t>
            </a:r>
            <a:r>
              <a:rPr lang="fa-IR" sz="2000" dirty="0" smtClean="0"/>
              <a:t>در فرآيندهاي </a:t>
            </a:r>
            <a:r>
              <a:rPr lang="fa-IR" sz="2000" dirty="0"/>
              <a:t>مختلفي درحال اجرا هستند. </a:t>
            </a:r>
            <a:r>
              <a:rPr lang="en-US" sz="1600" dirty="0" smtClean="0"/>
              <a:t>P1</a:t>
            </a:r>
            <a:r>
              <a:rPr lang="fa-IR" sz="2000" dirty="0" smtClean="0"/>
              <a:t> رويه</a:t>
            </a:r>
            <a:r>
              <a:rPr lang="en-US" sz="1600" dirty="0"/>
              <a:t>echo</a:t>
            </a:r>
            <a:r>
              <a:rPr lang="en-US" sz="2000" dirty="0"/>
              <a:t> </a:t>
            </a:r>
            <a:r>
              <a:rPr lang="fa-IR" sz="2000" dirty="0" smtClean="0"/>
              <a:t> را </a:t>
            </a:r>
            <a:r>
              <a:rPr lang="fa-IR" sz="2000" dirty="0"/>
              <a:t>فراخواني مي نمايد.</a:t>
            </a:r>
            <a:endParaRPr lang="en-US" sz="2000" dirty="0"/>
          </a:p>
          <a:p>
            <a:pPr marL="777240" lvl="1" indent="-457200" algn="just">
              <a:buFont typeface="+mj-lt"/>
              <a:buAutoNum type="arabicPeriod"/>
            </a:pPr>
            <a:r>
              <a:rPr lang="fa-IR" sz="2000" dirty="0"/>
              <a:t>در حالي كه </a:t>
            </a:r>
            <a:r>
              <a:rPr lang="en-US" sz="1600" dirty="0"/>
              <a:t>P1</a:t>
            </a:r>
            <a:r>
              <a:rPr lang="fa-IR" sz="2000" dirty="0"/>
              <a:t> در داخل رويه </a:t>
            </a:r>
            <a:r>
              <a:rPr lang="en-US" sz="1600" dirty="0" smtClean="0"/>
              <a:t>echo</a:t>
            </a:r>
            <a:r>
              <a:rPr lang="fa-IR" sz="2000" dirty="0" smtClean="0"/>
              <a:t> است</a:t>
            </a:r>
            <a:r>
              <a:rPr lang="fa-IR" sz="2000" dirty="0"/>
              <a:t>، </a:t>
            </a:r>
            <a:r>
              <a:rPr lang="en-US" sz="1600" dirty="0"/>
              <a:t>P2</a:t>
            </a:r>
            <a:r>
              <a:rPr lang="fa-IR" sz="2000" dirty="0"/>
              <a:t> رويه</a:t>
            </a:r>
            <a:r>
              <a:rPr lang="en-US" sz="1600" dirty="0"/>
              <a:t>echo </a:t>
            </a:r>
            <a:r>
              <a:rPr lang="fa-IR" sz="2000" dirty="0" smtClean="0"/>
              <a:t> را </a:t>
            </a:r>
            <a:r>
              <a:rPr lang="fa-IR" sz="2000" dirty="0"/>
              <a:t>فراخواني مي كند. چون هنوز </a:t>
            </a:r>
            <a:r>
              <a:rPr lang="en-US" sz="1600" dirty="0"/>
              <a:t>P1</a:t>
            </a:r>
            <a:r>
              <a:rPr lang="fa-IR" sz="1600" dirty="0"/>
              <a:t> </a:t>
            </a:r>
            <a:r>
              <a:rPr lang="fa-IR" sz="2000" dirty="0"/>
              <a:t>در داخل </a:t>
            </a:r>
            <a:r>
              <a:rPr lang="en-US" sz="1600" dirty="0"/>
              <a:t>echo</a:t>
            </a:r>
            <a:r>
              <a:rPr lang="fa-IR" sz="2000" dirty="0"/>
              <a:t> است (چه در حال اجرا و چه در حال تعليق)،</a:t>
            </a:r>
            <a:r>
              <a:rPr lang="en-US" sz="2000" dirty="0"/>
              <a:t> </a:t>
            </a:r>
            <a:r>
              <a:rPr lang="en-US" sz="1600" dirty="0"/>
              <a:t>P2</a:t>
            </a:r>
            <a:r>
              <a:rPr lang="en-US" sz="2000" dirty="0"/>
              <a:t> </a:t>
            </a:r>
            <a:r>
              <a:rPr lang="fa-IR" sz="2000" dirty="0"/>
              <a:t>نمي تواند وارد </a:t>
            </a:r>
            <a:r>
              <a:rPr lang="en-US" sz="1600" dirty="0"/>
              <a:t>echo</a:t>
            </a:r>
            <a:r>
              <a:rPr lang="fa-IR" sz="2000" dirty="0"/>
              <a:t> شود. لذا، </a:t>
            </a:r>
            <a:r>
              <a:rPr lang="en-US" sz="1600" dirty="0"/>
              <a:t>P2</a:t>
            </a:r>
            <a:r>
              <a:rPr lang="fa-IR" sz="2000" dirty="0"/>
              <a:t> به تعليق مي افتد تا </a:t>
            </a:r>
            <a:r>
              <a:rPr lang="en-US" sz="1600" dirty="0"/>
              <a:t>echo</a:t>
            </a:r>
            <a:r>
              <a:rPr lang="fa-IR" sz="1600" dirty="0"/>
              <a:t> </a:t>
            </a:r>
            <a:r>
              <a:rPr lang="fa-IR" sz="2000" dirty="0"/>
              <a:t>برايش مهيا شود.</a:t>
            </a:r>
            <a:endParaRPr lang="en-US" sz="2000" dirty="0"/>
          </a:p>
          <a:p>
            <a:pPr marL="777240" lvl="1" indent="-457200" algn="just">
              <a:buFont typeface="+mj-lt"/>
              <a:buAutoNum type="arabicPeriod"/>
            </a:pPr>
            <a:r>
              <a:rPr lang="fa-IR" sz="2000" dirty="0"/>
              <a:t>پس از </a:t>
            </a:r>
            <a:r>
              <a:rPr lang="fa-IR" sz="2000" dirty="0" smtClean="0"/>
              <a:t>مدتي؛ فرآيند</a:t>
            </a:r>
            <a:r>
              <a:rPr lang="fa-IR" sz="1600" dirty="0" smtClean="0"/>
              <a:t> </a:t>
            </a:r>
            <a:r>
              <a:rPr lang="en-US" sz="1600" dirty="0"/>
              <a:t>P1</a:t>
            </a:r>
            <a:r>
              <a:rPr lang="fa-IR" sz="2000" dirty="0"/>
              <a:t> رويه </a:t>
            </a:r>
            <a:r>
              <a:rPr lang="en-US" sz="1600" dirty="0" smtClean="0"/>
              <a:t>echo</a:t>
            </a:r>
            <a:r>
              <a:rPr lang="fa-IR" sz="2000" dirty="0" smtClean="0"/>
              <a:t> را </a:t>
            </a:r>
            <a:r>
              <a:rPr lang="fa-IR" sz="2000" dirty="0"/>
              <a:t>كاملاً اجرا كرده از آن خارج مي شود و به اجرايش ادامه مي دهد. به محض خروج </a:t>
            </a:r>
            <a:r>
              <a:rPr lang="en-US" sz="1600" dirty="0"/>
              <a:t>P1</a:t>
            </a:r>
            <a:r>
              <a:rPr lang="fa-IR" sz="2000" dirty="0"/>
              <a:t> از </a:t>
            </a:r>
            <a:r>
              <a:rPr lang="en-US" sz="1600" dirty="0"/>
              <a:t>echo</a:t>
            </a:r>
            <a:r>
              <a:rPr lang="fa-IR" sz="2000" dirty="0"/>
              <a:t>، فرآيند </a:t>
            </a:r>
            <a:r>
              <a:rPr lang="en-US" sz="1600" dirty="0"/>
              <a:t>P2</a:t>
            </a:r>
            <a:r>
              <a:rPr lang="fa-IR" sz="2000" dirty="0"/>
              <a:t> شروع به اجراي </a:t>
            </a:r>
            <a:r>
              <a:rPr lang="en-US" sz="1600" dirty="0"/>
              <a:t>echo</a:t>
            </a:r>
            <a:r>
              <a:rPr lang="fa-IR" sz="2000" dirty="0"/>
              <a:t> مي كند</a:t>
            </a:r>
            <a:r>
              <a:rPr lang="fa-IR" sz="2000" dirty="0" smtClean="0"/>
              <a:t>.</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pic>
        <p:nvPicPr>
          <p:cNvPr id="5" name="Picture 7"/>
          <p:cNvPicPr>
            <a:picLocks noChangeAspect="1" noChangeArrowheads="1"/>
          </p:cNvPicPr>
          <p:nvPr/>
        </p:nvPicPr>
        <p:blipFill>
          <a:blip r:embed="rId2"/>
          <a:srcRect l="10611" t="23611" r="6152" b="29059"/>
          <a:stretch>
            <a:fillRect/>
          </a:stretch>
        </p:blipFill>
        <p:spPr bwMode="auto">
          <a:xfrm>
            <a:off x="2590800" y="762000"/>
            <a:ext cx="3884613" cy="1615215"/>
          </a:xfrm>
          <a:prstGeom prst="rect">
            <a:avLst/>
          </a:prstGeom>
          <a:noFill/>
          <a:ln w="9525" algn="ctr">
            <a:solidFill>
              <a:schemeClr val="bg2"/>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7318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609600"/>
            <a:ext cx="8686800" cy="5257800"/>
          </a:xfrm>
        </p:spPr>
        <p:txBody>
          <a:bodyPr>
            <a:noAutofit/>
          </a:bodyPr>
          <a:lstStyle/>
          <a:p>
            <a:pPr algn="just">
              <a:lnSpc>
                <a:spcPct val="150000"/>
              </a:lnSpc>
            </a:pPr>
            <a:r>
              <a:rPr lang="fa-IR" dirty="0"/>
              <a:t>در راه حل قبلي، خوانندگان اولويت داشتند. وقتي </a:t>
            </a:r>
            <a:r>
              <a:rPr lang="fa-IR" dirty="0" smtClean="0"/>
              <a:t>خواننده </a:t>
            </a:r>
            <a:r>
              <a:rPr lang="fa-IR" dirty="0"/>
              <a:t>اي شروع به دستيابي داده ها كرد</a:t>
            </a:r>
            <a:r>
              <a:rPr lang="fa-IR" dirty="0" smtClean="0"/>
              <a:t>. خوانندگان </a:t>
            </a:r>
            <a:r>
              <a:rPr lang="fa-IR" dirty="0"/>
              <a:t>مي توانند </a:t>
            </a:r>
            <a:r>
              <a:rPr lang="fa-IR" dirty="0" smtClean="0"/>
              <a:t>تا زماني </a:t>
            </a:r>
            <a:r>
              <a:rPr lang="fa-IR" dirty="0"/>
              <a:t>كه حداقل يك خواننده درحال خواندن است</a:t>
            </a:r>
            <a:r>
              <a:rPr lang="fa-IR" dirty="0" smtClean="0"/>
              <a:t>، كنترل </a:t>
            </a:r>
            <a:r>
              <a:rPr lang="fa-IR" dirty="0"/>
              <a:t>ناحيه داده را در اختيار داشته باشند. بنابراين، نويسندگان دچار گرسنگي مي شوند</a:t>
            </a:r>
            <a:r>
              <a:rPr lang="fa-IR" dirty="0" smtClean="0"/>
              <a:t>.</a:t>
            </a:r>
            <a:endParaRPr lang="en-US" dirty="0" smtClean="0"/>
          </a:p>
          <a:p>
            <a:pPr algn="just">
              <a:lnSpc>
                <a:spcPct val="150000"/>
              </a:lnSpc>
            </a:pPr>
            <a:endParaRPr lang="en-US" dirty="0"/>
          </a:p>
          <a:p>
            <a:pPr algn="just">
              <a:lnSpc>
                <a:spcPct val="150000"/>
              </a:lnSpc>
            </a:pPr>
            <a:r>
              <a:rPr lang="fa-IR" dirty="0"/>
              <a:t>راه حل </a:t>
            </a:r>
            <a:r>
              <a:rPr lang="fa-IR" dirty="0" smtClean="0"/>
              <a:t>بعدی تضمين </a:t>
            </a:r>
            <a:r>
              <a:rPr lang="fa-IR" dirty="0"/>
              <a:t>مي كند كه وقتي حداقل يك نويسنده در حال نوشتن است، هيچ خواننده جديدي اجازه دستيابي به ناحيه داده را </a:t>
            </a:r>
            <a:r>
              <a:rPr lang="fa-IR" dirty="0" smtClean="0"/>
              <a:t>ندارد </a:t>
            </a:r>
            <a:r>
              <a:rPr kumimoji="1" lang="fa-IR" dirty="0">
                <a:solidFill>
                  <a:srgbClr val="C00000"/>
                </a:solidFill>
                <a:latin typeface="Times New Roman" pitchFamily="18" charset="0"/>
                <a:ea typeface="PMingLiU" pitchFamily="18" charset="-120"/>
              </a:rPr>
              <a:t>(نويسندگان اولويت دارند</a:t>
            </a:r>
            <a:r>
              <a:rPr kumimoji="1" lang="fa-IR" dirty="0" smtClean="0">
                <a:solidFill>
                  <a:srgbClr val="C00000"/>
                </a:solidFill>
                <a:latin typeface="Times New Roman" pitchFamily="18" charset="0"/>
                <a:ea typeface="PMingLiU" pitchFamily="18" charset="-120"/>
              </a:rPr>
              <a:t>)</a:t>
            </a:r>
            <a:r>
              <a:rPr lang="fa-IR" dirty="0" smtClean="0"/>
              <a:t>. </a:t>
            </a:r>
          </a:p>
        </p:txBody>
      </p:sp>
      <p:sp>
        <p:nvSpPr>
          <p:cNvPr id="4" name="Slide Number Placeholder 3"/>
          <p:cNvSpPr>
            <a:spLocks noGrp="1"/>
          </p:cNvSpPr>
          <p:nvPr>
            <p:ph type="sldNum" sz="quarter" idx="12"/>
          </p:nvPr>
        </p:nvSpPr>
        <p:spPr>
          <a:xfrm>
            <a:off x="8382000" y="6492875"/>
            <a:ext cx="762000" cy="365125"/>
          </a:xfrm>
        </p:spPr>
        <p:txBody>
          <a:bodyPr/>
          <a:lstStyle/>
          <a:p>
            <a:fld id="{B6F15528-21DE-4FAA-801E-634DDDAF4B2B}" type="slidenum">
              <a:rPr lang="en-US" smtClean="0"/>
              <a:pPr/>
              <a:t>90</a:t>
            </a:fld>
            <a:endParaRPr lang="en-US" dirty="0"/>
          </a:p>
        </p:txBody>
      </p:sp>
    </p:spTree>
    <p:extLst>
      <p:ext uri="{BB962C8B-B14F-4D97-AF65-F5344CB8AC3E}">
        <p14:creationId xmlns:p14="http://schemas.microsoft.com/office/powerpoint/2010/main" val="239474730"/>
      </p:ext>
    </p:extLst>
  </p:cSld>
  <p:clrMapOvr>
    <a:masterClrMapping/>
  </p:clrMapOvr>
  <p:transition spd="slow">
    <p:pull/>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2"/>
          <p:cNvSpPr>
            <a:spLocks noGrp="1" noChangeArrowheads="1"/>
          </p:cNvSpPr>
          <p:nvPr>
            <p:ph type="title"/>
          </p:nvPr>
        </p:nvSpPr>
        <p:spPr>
          <a:xfrm>
            <a:off x="762000" y="292100"/>
            <a:ext cx="7543800" cy="774700"/>
          </a:xfrm>
        </p:spPr>
        <p:txBody>
          <a:bodyPr/>
          <a:lstStyle/>
          <a:p>
            <a:pPr eaLnBrk="1" hangingPunct="1">
              <a:lnSpc>
                <a:spcPct val="90000"/>
              </a:lnSpc>
            </a:pPr>
            <a:r>
              <a:rPr kumimoji="1" lang="fa-IR" sz="2800" dirty="0" smtClean="0">
                <a:solidFill>
                  <a:schemeClr val="tx1"/>
                </a:solidFill>
                <a:latin typeface="Times New Roman" pitchFamily="18" charset="0"/>
                <a:ea typeface="PMingLiU" pitchFamily="18" charset="-120"/>
                <a:cs typeface="B Nazanin" pitchFamily="2" charset="-78"/>
              </a:rPr>
              <a:t>مساله خوانندگان و نويسندگان </a:t>
            </a:r>
            <a:r>
              <a:rPr kumimoji="1" lang="fa-IR" sz="2800" dirty="0" smtClean="0">
                <a:solidFill>
                  <a:srgbClr val="C00000"/>
                </a:solidFill>
                <a:latin typeface="Times New Roman" pitchFamily="18" charset="0"/>
                <a:ea typeface="PMingLiU" pitchFamily="18" charset="-120"/>
                <a:cs typeface="B Nazanin" pitchFamily="2" charset="-78"/>
              </a:rPr>
              <a:t>(نويسندگان اولويت دارند)</a:t>
            </a:r>
            <a:r>
              <a:rPr kumimoji="1" lang="fa-IR" sz="2800" dirty="0" smtClean="0">
                <a:solidFill>
                  <a:schemeClr val="tx1"/>
                </a:solidFill>
                <a:latin typeface="Times New Roman" pitchFamily="18" charset="0"/>
                <a:ea typeface="PMingLiU" pitchFamily="18" charset="-120"/>
                <a:cs typeface="B Nazanin" pitchFamily="2" charset="-78"/>
              </a:rPr>
              <a:t>:</a:t>
            </a:r>
            <a:endParaRPr kumimoji="1" lang="en-US" sz="2800" dirty="0" smtClean="0">
              <a:solidFill>
                <a:schemeClr val="tx1"/>
              </a:solidFill>
              <a:latin typeface="Times New Roman" pitchFamily="18" charset="0"/>
              <a:ea typeface="PMingLiU" pitchFamily="18" charset="-120"/>
              <a:cs typeface="B Nazanin" pitchFamily="2" charset="-78"/>
            </a:endParaRPr>
          </a:p>
        </p:txBody>
      </p:sp>
      <p:sp>
        <p:nvSpPr>
          <p:cNvPr id="84996" name="Rectangle 3"/>
          <p:cNvSpPr txBox="1">
            <a:spLocks noChangeArrowheads="1"/>
          </p:cNvSpPr>
          <p:nvPr/>
        </p:nvSpPr>
        <p:spPr bwMode="auto">
          <a:xfrm>
            <a:off x="195944" y="1219200"/>
            <a:ext cx="4495800" cy="5105400"/>
          </a:xfrm>
          <a:prstGeom prst="rect">
            <a:avLst/>
          </a:prstGeom>
          <a:solidFill>
            <a:schemeClr val="bg1"/>
          </a:solidFill>
          <a:ln>
            <a:noFill/>
          </a:ln>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r>
              <a:rPr lang="en-US" sz="1400" dirty="0">
                <a:latin typeface="Times New Roman" pitchFamily="18" charset="0"/>
                <a:cs typeface="Times New Roman" pitchFamily="18" charset="0"/>
              </a:rPr>
              <a:t>/* </a:t>
            </a:r>
            <a:r>
              <a:rPr lang="en-US" sz="1400" b="1" dirty="0">
                <a:latin typeface="Times New Roman" pitchFamily="18" charset="0"/>
                <a:cs typeface="Times New Roman" pitchFamily="18" charset="0"/>
              </a:rPr>
              <a:t>program </a:t>
            </a:r>
            <a:r>
              <a:rPr lang="en-US" sz="1400" b="1" dirty="0" err="1">
                <a:latin typeface="Times New Roman" pitchFamily="18" charset="0"/>
                <a:cs typeface="Times New Roman" pitchFamily="18" charset="0"/>
              </a:rPr>
              <a:t>readersandwriters</a:t>
            </a:r>
            <a:r>
              <a:rPr lang="en-US" sz="1400" b="1" dirty="0">
                <a:latin typeface="Times New Roman" pitchFamily="18" charset="0"/>
                <a:cs typeface="Times New Roman" pitchFamily="18" charset="0"/>
              </a:rPr>
              <a:t> */</a:t>
            </a:r>
          </a:p>
          <a:p>
            <a:pPr eaLnBrk="1" hangingPunct="1"/>
            <a:r>
              <a:rPr lang="en-US" sz="1400" b="1" dirty="0" err="1">
                <a:latin typeface="Times New Roman" pitchFamily="18" charset="0"/>
                <a:cs typeface="Times New Roman" pitchFamily="18" charset="0"/>
              </a:rPr>
              <a:t>int</a:t>
            </a:r>
            <a:r>
              <a:rPr lang="en-US" sz="1400" b="1" dirty="0">
                <a:latin typeface="Times New Roman" pitchFamily="18" charset="0"/>
                <a:cs typeface="Times New Roman" pitchFamily="18" charset="0"/>
              </a:rPr>
              <a:t> </a:t>
            </a:r>
            <a:r>
              <a:rPr lang="en-US" sz="1400" b="1" dirty="0" err="1">
                <a:latin typeface="Times New Roman" pitchFamily="18" charset="0"/>
                <a:cs typeface="Times New Roman" pitchFamily="18" charset="0"/>
              </a:rPr>
              <a:t>readcount,writecount</a:t>
            </a:r>
            <a:r>
              <a:rPr lang="en-US" sz="1400" b="1" dirty="0">
                <a:latin typeface="Times New Roman" pitchFamily="18" charset="0"/>
                <a:cs typeface="Times New Roman" pitchFamily="18" charset="0"/>
              </a:rPr>
              <a:t>;</a:t>
            </a:r>
          </a:p>
          <a:p>
            <a:pPr eaLnBrk="1" hangingPunct="1"/>
            <a:r>
              <a:rPr lang="pl-PL" sz="1400" dirty="0">
                <a:latin typeface="Times New Roman" pitchFamily="18" charset="0"/>
                <a:cs typeface="Times New Roman" pitchFamily="18" charset="0"/>
              </a:rPr>
              <a:t>semaphore x = 1, y = 1, z = 1, wsem = 1, rsem = 1;</a:t>
            </a:r>
          </a:p>
          <a:p>
            <a:pPr eaLnBrk="1" hangingPunct="1"/>
            <a:r>
              <a:rPr lang="en-US" sz="1400" b="1" dirty="0">
                <a:latin typeface="Times New Roman" pitchFamily="18" charset="0"/>
                <a:cs typeface="Times New Roman" pitchFamily="18" charset="0"/>
              </a:rPr>
              <a:t>void reader</a:t>
            </a:r>
            <a:r>
              <a:rPr lang="en-US" sz="1400" b="1" dirty="0" smtClean="0">
                <a:latin typeface="Times New Roman" pitchFamily="18" charset="0"/>
                <a:cs typeface="Times New Roman" pitchFamily="18" charset="0"/>
              </a:rPr>
              <a:t>(</a:t>
            </a:r>
            <a:r>
              <a:rPr lang="en-US" sz="1400" b="1" dirty="0">
                <a:latin typeface="Times New Roman" pitchFamily="18" charset="0"/>
                <a:cs typeface="Times New Roman" pitchFamily="18" charset="0"/>
              </a:rPr>
              <a:t> </a:t>
            </a:r>
            <a:r>
              <a:rPr lang="en-US" sz="1400" b="1" dirty="0" smtClean="0">
                <a:latin typeface="Times New Roman" pitchFamily="18" charset="0"/>
                <a:cs typeface="Times New Roman" pitchFamily="18" charset="0"/>
              </a:rPr>
              <a:t>)</a:t>
            </a:r>
            <a:endParaRPr lang="en-US" sz="1400" b="1" dirty="0">
              <a:latin typeface="Times New Roman" pitchFamily="18" charset="0"/>
              <a:cs typeface="Times New Roman" pitchFamily="18" charset="0"/>
            </a:endParaRPr>
          </a:p>
          <a:p>
            <a:pPr eaLnBrk="1" hangingPunct="1"/>
            <a:r>
              <a:rPr lang="en-US" sz="1400" dirty="0">
                <a:latin typeface="Times New Roman" pitchFamily="18" charset="0"/>
                <a:cs typeface="Times New Roman" pitchFamily="18" charset="0"/>
              </a:rPr>
              <a:t>{</a:t>
            </a:r>
          </a:p>
          <a:p>
            <a:pPr eaLnBrk="1" hangingPunct="1"/>
            <a:r>
              <a:rPr lang="fa-IR" sz="1400" b="1" dirty="0">
                <a:latin typeface="Times New Roman" pitchFamily="18" charset="0"/>
                <a:cs typeface="Times New Roman" pitchFamily="18" charset="0"/>
              </a:rPr>
              <a:t>  </a:t>
            </a:r>
            <a:r>
              <a:rPr lang="en-US" sz="1400" b="1" dirty="0">
                <a:latin typeface="Times New Roman" pitchFamily="18" charset="0"/>
                <a:cs typeface="Times New Roman" pitchFamily="18" charset="0"/>
              </a:rPr>
              <a:t>while (true){</a:t>
            </a:r>
          </a:p>
          <a:p>
            <a:pPr eaLnBrk="1" hangingPunct="1"/>
            <a:r>
              <a:rPr lang="fa-IR" sz="1400" dirty="0">
                <a:latin typeface="Times New Roman" pitchFamily="18" charset="0"/>
                <a:cs typeface="Times New Roman" pitchFamily="18" charset="0"/>
              </a:rPr>
              <a:t>                    </a:t>
            </a:r>
            <a:r>
              <a:rPr lang="en-US" sz="1400" dirty="0">
                <a:latin typeface="Times New Roman" pitchFamily="18" charset="0"/>
                <a:cs typeface="Times New Roman" pitchFamily="18" charset="0"/>
              </a:rPr>
              <a:t>wait (z);</a:t>
            </a:r>
          </a:p>
          <a:p>
            <a:pPr eaLnBrk="1" hangingPunct="1"/>
            <a:r>
              <a:rPr lang="fa-IR" sz="1400" dirty="0">
                <a:latin typeface="Times New Roman" pitchFamily="18" charset="0"/>
                <a:cs typeface="Times New Roman" pitchFamily="18" charset="0"/>
              </a:rPr>
              <a:t>                    </a:t>
            </a:r>
            <a:r>
              <a:rPr lang="en-US" sz="1400" dirty="0">
                <a:latin typeface="Times New Roman" pitchFamily="18" charset="0"/>
                <a:cs typeface="Times New Roman" pitchFamily="18" charset="0"/>
              </a:rPr>
              <a:t>wait (</a:t>
            </a:r>
            <a:r>
              <a:rPr lang="en-US" sz="1400" dirty="0" err="1">
                <a:latin typeface="Times New Roman" pitchFamily="18" charset="0"/>
                <a:cs typeface="Times New Roman" pitchFamily="18" charset="0"/>
              </a:rPr>
              <a:t>rsem</a:t>
            </a:r>
            <a:r>
              <a:rPr lang="en-US" sz="1400" dirty="0">
                <a:latin typeface="Times New Roman" pitchFamily="18" charset="0"/>
                <a:cs typeface="Times New Roman" pitchFamily="18" charset="0"/>
              </a:rPr>
              <a:t>);</a:t>
            </a:r>
          </a:p>
          <a:p>
            <a:pPr eaLnBrk="1" hangingPunct="1"/>
            <a:r>
              <a:rPr lang="fa-IR" sz="1400" dirty="0">
                <a:latin typeface="Times New Roman" pitchFamily="18" charset="0"/>
                <a:cs typeface="Times New Roman" pitchFamily="18" charset="0"/>
              </a:rPr>
              <a:t>                    </a:t>
            </a:r>
            <a:r>
              <a:rPr lang="en-US" sz="1400" dirty="0">
                <a:latin typeface="Times New Roman" pitchFamily="18" charset="0"/>
                <a:cs typeface="Times New Roman" pitchFamily="18" charset="0"/>
              </a:rPr>
              <a:t>wait (x);</a:t>
            </a:r>
          </a:p>
          <a:p>
            <a:pPr eaLnBrk="1" hangingPunct="1"/>
            <a:r>
              <a:rPr lang="fa-IR" sz="1400" dirty="0">
                <a:latin typeface="Times New Roman" pitchFamily="18" charset="0"/>
                <a:cs typeface="Times New Roman" pitchFamily="18" charset="0"/>
              </a:rPr>
              <a:t>                    </a:t>
            </a:r>
            <a:r>
              <a:rPr lang="en-US" sz="1400" dirty="0" err="1" smtClean="0">
                <a:latin typeface="Times New Roman" pitchFamily="18" charset="0"/>
                <a:cs typeface="Times New Roman" pitchFamily="18" charset="0"/>
              </a:rPr>
              <a:t>readcount</a:t>
            </a:r>
            <a:r>
              <a:rPr lang="en-US" sz="1400" dirty="0" smtClean="0">
                <a:latin typeface="Times New Roman" pitchFamily="18" charset="0"/>
                <a:cs typeface="Times New Roman" pitchFamily="18" charset="0"/>
              </a:rPr>
              <a:t> + +;</a:t>
            </a:r>
            <a:endParaRPr lang="en-US" sz="1400" dirty="0">
              <a:latin typeface="Times New Roman" pitchFamily="18" charset="0"/>
              <a:cs typeface="Times New Roman" pitchFamily="18" charset="0"/>
            </a:endParaRPr>
          </a:p>
          <a:p>
            <a:pPr eaLnBrk="1" hangingPunct="1"/>
            <a:r>
              <a:rPr lang="fa-IR" sz="1400" b="1" dirty="0">
                <a:latin typeface="Times New Roman" pitchFamily="18" charset="0"/>
                <a:cs typeface="Times New Roman" pitchFamily="18" charset="0"/>
              </a:rPr>
              <a:t>                   </a:t>
            </a:r>
            <a:r>
              <a:rPr lang="en-US" sz="1400" b="1" dirty="0">
                <a:latin typeface="Times New Roman" pitchFamily="18" charset="0"/>
                <a:cs typeface="Times New Roman" pitchFamily="18" charset="0"/>
              </a:rPr>
              <a:t>if (</a:t>
            </a:r>
            <a:r>
              <a:rPr lang="en-US" sz="1400" b="1" dirty="0" err="1">
                <a:latin typeface="Times New Roman" pitchFamily="18" charset="0"/>
                <a:cs typeface="Times New Roman" pitchFamily="18" charset="0"/>
              </a:rPr>
              <a:t>readcount</a:t>
            </a:r>
            <a:r>
              <a:rPr lang="en-US" sz="1400" b="1" dirty="0">
                <a:latin typeface="Times New Roman" pitchFamily="18" charset="0"/>
                <a:cs typeface="Times New Roman" pitchFamily="18" charset="0"/>
              </a:rPr>
              <a:t> </a:t>
            </a:r>
            <a:r>
              <a:rPr lang="en-US" sz="1400" b="1" dirty="0" smtClean="0">
                <a:latin typeface="Times New Roman" pitchFamily="18" charset="0"/>
                <a:cs typeface="Times New Roman" pitchFamily="18" charset="0"/>
              </a:rPr>
              <a:t>=</a:t>
            </a:r>
            <a:r>
              <a:rPr lang="fa-IR" sz="1400" b="1" dirty="0" smtClean="0">
                <a:latin typeface="Times New Roman" pitchFamily="18" charset="0"/>
                <a:cs typeface="Times New Roman" pitchFamily="18" charset="0"/>
              </a:rPr>
              <a:t> </a:t>
            </a:r>
            <a:r>
              <a:rPr lang="en-US" sz="1400" b="1" dirty="0" smtClean="0">
                <a:latin typeface="Times New Roman" pitchFamily="18" charset="0"/>
                <a:cs typeface="Times New Roman" pitchFamily="18" charset="0"/>
              </a:rPr>
              <a:t>= </a:t>
            </a:r>
            <a:r>
              <a:rPr lang="en-US" sz="1400" b="1" dirty="0">
                <a:latin typeface="Times New Roman" pitchFamily="18" charset="0"/>
                <a:cs typeface="Times New Roman" pitchFamily="18" charset="0"/>
              </a:rPr>
              <a:t>1)</a:t>
            </a:r>
          </a:p>
          <a:p>
            <a:pPr eaLnBrk="1" hangingPunct="1"/>
            <a:r>
              <a:rPr lang="fa-IR" sz="1400" dirty="0">
                <a:latin typeface="Times New Roman" pitchFamily="18" charset="0"/>
                <a:cs typeface="Times New Roman" pitchFamily="18" charset="0"/>
              </a:rPr>
              <a:t>                              </a:t>
            </a:r>
            <a:r>
              <a:rPr lang="en-US" sz="1400" dirty="0">
                <a:latin typeface="Times New Roman" pitchFamily="18" charset="0"/>
                <a:cs typeface="Times New Roman" pitchFamily="18" charset="0"/>
              </a:rPr>
              <a:t>wait (</a:t>
            </a:r>
            <a:r>
              <a:rPr lang="en-US" sz="1400" dirty="0" err="1">
                <a:latin typeface="Times New Roman" pitchFamily="18" charset="0"/>
                <a:cs typeface="Times New Roman" pitchFamily="18" charset="0"/>
              </a:rPr>
              <a:t>wsem</a:t>
            </a:r>
            <a:r>
              <a:rPr lang="en-US" sz="1400" dirty="0">
                <a:latin typeface="Times New Roman" pitchFamily="18" charset="0"/>
                <a:cs typeface="Times New Roman" pitchFamily="18" charset="0"/>
              </a:rPr>
              <a:t>);</a:t>
            </a:r>
          </a:p>
          <a:p>
            <a:pPr eaLnBrk="1" hangingPunct="1"/>
            <a:r>
              <a:rPr lang="fa-IR" sz="1400" dirty="0">
                <a:latin typeface="Times New Roman" pitchFamily="18" charset="0"/>
                <a:cs typeface="Times New Roman" pitchFamily="18" charset="0"/>
              </a:rPr>
              <a:t>                    </a:t>
            </a:r>
            <a:r>
              <a:rPr lang="en-US" sz="1400" dirty="0">
                <a:latin typeface="Times New Roman" pitchFamily="18" charset="0"/>
                <a:cs typeface="Times New Roman" pitchFamily="18" charset="0"/>
              </a:rPr>
              <a:t>signal (x);</a:t>
            </a:r>
          </a:p>
          <a:p>
            <a:pPr eaLnBrk="1" hangingPunct="1"/>
            <a:r>
              <a:rPr lang="fa-IR" sz="1400" dirty="0">
                <a:latin typeface="Times New Roman" pitchFamily="18" charset="0"/>
                <a:cs typeface="Times New Roman" pitchFamily="18" charset="0"/>
              </a:rPr>
              <a:t>                    </a:t>
            </a:r>
            <a:r>
              <a:rPr lang="en-US" sz="1400" dirty="0">
                <a:latin typeface="Times New Roman" pitchFamily="18" charset="0"/>
                <a:cs typeface="Times New Roman" pitchFamily="18" charset="0"/>
              </a:rPr>
              <a:t>signal (</a:t>
            </a:r>
            <a:r>
              <a:rPr lang="en-US" sz="1400" dirty="0" err="1">
                <a:latin typeface="Times New Roman" pitchFamily="18" charset="0"/>
                <a:cs typeface="Times New Roman" pitchFamily="18" charset="0"/>
              </a:rPr>
              <a:t>rsem</a:t>
            </a:r>
            <a:r>
              <a:rPr lang="en-US" sz="1400" dirty="0">
                <a:latin typeface="Times New Roman" pitchFamily="18" charset="0"/>
                <a:cs typeface="Times New Roman" pitchFamily="18" charset="0"/>
              </a:rPr>
              <a:t>);</a:t>
            </a:r>
          </a:p>
          <a:p>
            <a:pPr eaLnBrk="1" hangingPunct="1"/>
            <a:r>
              <a:rPr lang="fa-IR" sz="1400" dirty="0">
                <a:latin typeface="Times New Roman" pitchFamily="18" charset="0"/>
                <a:cs typeface="Times New Roman" pitchFamily="18" charset="0"/>
              </a:rPr>
              <a:t>                   </a:t>
            </a:r>
            <a:r>
              <a:rPr lang="en-US" sz="1400" dirty="0">
                <a:latin typeface="Times New Roman" pitchFamily="18" charset="0"/>
                <a:cs typeface="Times New Roman" pitchFamily="18" charset="0"/>
              </a:rPr>
              <a:t>signal (z);</a:t>
            </a:r>
          </a:p>
          <a:p>
            <a:pPr eaLnBrk="1" hangingPunct="1"/>
            <a:r>
              <a:rPr lang="fa-IR" sz="1400" dirty="0">
                <a:latin typeface="Times New Roman" pitchFamily="18" charset="0"/>
                <a:cs typeface="Times New Roman" pitchFamily="18" charset="0"/>
              </a:rPr>
              <a:t>   </a:t>
            </a:r>
            <a:r>
              <a:rPr lang="en-US" sz="1400" dirty="0">
                <a:latin typeface="Times New Roman" pitchFamily="18" charset="0"/>
                <a:cs typeface="Times New Roman" pitchFamily="18" charset="0"/>
              </a:rPr>
              <a:t> </a:t>
            </a:r>
            <a:r>
              <a:rPr lang="fa-IR" sz="1400" dirty="0">
                <a:latin typeface="Times New Roman" pitchFamily="18" charset="0"/>
                <a:cs typeface="Times New Roman" pitchFamily="18" charset="0"/>
              </a:rPr>
              <a:t>               </a:t>
            </a:r>
            <a:r>
              <a:rPr lang="en-US" sz="1400" dirty="0">
                <a:latin typeface="Times New Roman" pitchFamily="18" charset="0"/>
                <a:cs typeface="Times New Roman" pitchFamily="18" charset="0"/>
              </a:rPr>
              <a:t>READUNIT();</a:t>
            </a:r>
          </a:p>
          <a:p>
            <a:pPr eaLnBrk="1" hangingPunct="1"/>
            <a:r>
              <a:rPr lang="fa-IR" sz="1400" dirty="0">
                <a:latin typeface="Times New Roman" pitchFamily="18" charset="0"/>
                <a:cs typeface="Times New Roman" pitchFamily="18" charset="0"/>
              </a:rPr>
              <a:t>      </a:t>
            </a:r>
            <a:r>
              <a:rPr lang="en-US" sz="1400" dirty="0">
                <a:latin typeface="Times New Roman" pitchFamily="18" charset="0"/>
                <a:cs typeface="Times New Roman" pitchFamily="18" charset="0"/>
              </a:rPr>
              <a:t> </a:t>
            </a:r>
            <a:r>
              <a:rPr lang="fa-IR" sz="1400" dirty="0">
                <a:latin typeface="Times New Roman" pitchFamily="18" charset="0"/>
                <a:cs typeface="Times New Roman" pitchFamily="18" charset="0"/>
              </a:rPr>
              <a:t>            </a:t>
            </a:r>
            <a:r>
              <a:rPr lang="en-US" sz="1400" dirty="0">
                <a:latin typeface="Times New Roman" pitchFamily="18" charset="0"/>
                <a:cs typeface="Times New Roman" pitchFamily="18" charset="0"/>
              </a:rPr>
              <a:t>wait (x);</a:t>
            </a:r>
          </a:p>
          <a:p>
            <a:pPr eaLnBrk="1" hangingPunct="1"/>
            <a:r>
              <a:rPr lang="fa-IR" sz="1400" dirty="0">
                <a:latin typeface="Times New Roman" pitchFamily="18" charset="0"/>
                <a:cs typeface="Times New Roman" pitchFamily="18" charset="0"/>
              </a:rPr>
              <a:t>      </a:t>
            </a:r>
            <a:r>
              <a:rPr lang="en-US" sz="1400" dirty="0">
                <a:latin typeface="Times New Roman" pitchFamily="18" charset="0"/>
                <a:cs typeface="Times New Roman" pitchFamily="18" charset="0"/>
              </a:rPr>
              <a:t> </a:t>
            </a:r>
            <a:r>
              <a:rPr lang="fa-IR" sz="1400" dirty="0">
                <a:latin typeface="Times New Roman" pitchFamily="18" charset="0"/>
                <a:cs typeface="Times New Roman" pitchFamily="18" charset="0"/>
              </a:rPr>
              <a:t>  </a:t>
            </a:r>
            <a:r>
              <a:rPr lang="en-US" sz="1400" dirty="0">
                <a:latin typeface="Times New Roman" pitchFamily="18" charset="0"/>
                <a:cs typeface="Times New Roman" pitchFamily="18" charset="0"/>
              </a:rPr>
              <a:t> </a:t>
            </a:r>
            <a:r>
              <a:rPr lang="fa-IR" sz="1400" dirty="0">
                <a:latin typeface="Times New Roman" pitchFamily="18" charset="0"/>
                <a:cs typeface="Times New Roman" pitchFamily="18" charset="0"/>
              </a:rPr>
              <a:t>         </a:t>
            </a:r>
            <a:r>
              <a:rPr lang="en-US" sz="1400" dirty="0" err="1" smtClean="0">
                <a:latin typeface="Times New Roman" pitchFamily="18" charset="0"/>
                <a:cs typeface="Times New Roman" pitchFamily="18" charset="0"/>
              </a:rPr>
              <a:t>readcount</a:t>
            </a:r>
            <a:r>
              <a:rPr lang="en-US" sz="1400" dirty="0" smtClean="0">
                <a:latin typeface="Times New Roman" pitchFamily="18" charset="0"/>
                <a:cs typeface="Times New Roman" pitchFamily="18" charset="0"/>
              </a:rPr>
              <a:t> - -;</a:t>
            </a:r>
            <a:endParaRPr lang="en-US" sz="1400" dirty="0">
              <a:latin typeface="Times New Roman" pitchFamily="18" charset="0"/>
              <a:cs typeface="Times New Roman" pitchFamily="18" charset="0"/>
            </a:endParaRPr>
          </a:p>
          <a:p>
            <a:pPr eaLnBrk="1" hangingPunct="1"/>
            <a:r>
              <a:rPr lang="fa-IR" sz="1400" b="1" dirty="0">
                <a:latin typeface="Times New Roman" pitchFamily="18" charset="0"/>
                <a:cs typeface="Times New Roman" pitchFamily="18" charset="0"/>
              </a:rPr>
              <a:t> </a:t>
            </a:r>
            <a:r>
              <a:rPr lang="en-US" sz="1400" b="1" dirty="0">
                <a:latin typeface="Times New Roman" pitchFamily="18" charset="0"/>
                <a:cs typeface="Times New Roman" pitchFamily="18" charset="0"/>
              </a:rPr>
              <a:t> </a:t>
            </a:r>
            <a:r>
              <a:rPr lang="fa-IR" sz="1400" b="1" dirty="0">
                <a:latin typeface="Times New Roman" pitchFamily="18" charset="0"/>
                <a:cs typeface="Times New Roman" pitchFamily="18" charset="0"/>
              </a:rPr>
              <a:t>                </a:t>
            </a:r>
            <a:r>
              <a:rPr lang="en-US" sz="1400" b="1" dirty="0">
                <a:latin typeface="Times New Roman" pitchFamily="18" charset="0"/>
                <a:cs typeface="Times New Roman" pitchFamily="18" charset="0"/>
              </a:rPr>
              <a:t>if (</a:t>
            </a:r>
            <a:r>
              <a:rPr lang="en-US" sz="1400" b="1" dirty="0" err="1">
                <a:latin typeface="Times New Roman" pitchFamily="18" charset="0"/>
                <a:cs typeface="Times New Roman" pitchFamily="18" charset="0"/>
              </a:rPr>
              <a:t>readcount</a:t>
            </a:r>
            <a:r>
              <a:rPr lang="en-US" sz="1400" b="1" dirty="0">
                <a:latin typeface="Times New Roman" pitchFamily="18" charset="0"/>
                <a:cs typeface="Times New Roman" pitchFamily="18" charset="0"/>
              </a:rPr>
              <a:t> </a:t>
            </a:r>
            <a:r>
              <a:rPr lang="en-US" sz="1400" b="1" dirty="0" smtClean="0">
                <a:latin typeface="Times New Roman" pitchFamily="18" charset="0"/>
                <a:cs typeface="Times New Roman" pitchFamily="18" charset="0"/>
              </a:rPr>
              <a:t>=</a:t>
            </a:r>
            <a:r>
              <a:rPr lang="fa-IR" sz="1400" b="1" dirty="0" smtClean="0">
                <a:latin typeface="Times New Roman" pitchFamily="18" charset="0"/>
                <a:cs typeface="Times New Roman" pitchFamily="18" charset="0"/>
              </a:rPr>
              <a:t> </a:t>
            </a:r>
            <a:r>
              <a:rPr lang="en-US" sz="1400" b="1" dirty="0" smtClean="0">
                <a:latin typeface="Times New Roman" pitchFamily="18" charset="0"/>
                <a:cs typeface="Times New Roman" pitchFamily="18" charset="0"/>
              </a:rPr>
              <a:t>= </a:t>
            </a:r>
            <a:r>
              <a:rPr lang="en-US" sz="1400" b="1" dirty="0">
                <a:latin typeface="Times New Roman" pitchFamily="18" charset="0"/>
                <a:cs typeface="Times New Roman" pitchFamily="18" charset="0"/>
              </a:rPr>
              <a:t>0) </a:t>
            </a:r>
            <a:endParaRPr lang="fa-IR" sz="1400" b="1" dirty="0">
              <a:latin typeface="Times New Roman" pitchFamily="18" charset="0"/>
              <a:cs typeface="Times New Roman" pitchFamily="18" charset="0"/>
            </a:endParaRPr>
          </a:p>
          <a:p>
            <a:pPr eaLnBrk="1" hangingPunct="1"/>
            <a:r>
              <a:rPr lang="fa-IR" sz="1400" b="1" dirty="0">
                <a:latin typeface="Times New Roman" pitchFamily="18" charset="0"/>
                <a:cs typeface="Times New Roman" pitchFamily="18" charset="0"/>
              </a:rPr>
              <a:t>                                    </a:t>
            </a:r>
            <a:r>
              <a:rPr lang="en-US" sz="1400" b="1" dirty="0">
                <a:latin typeface="Times New Roman" pitchFamily="18" charset="0"/>
                <a:cs typeface="Times New Roman" pitchFamily="18" charset="0"/>
              </a:rPr>
              <a:t>signal (</a:t>
            </a:r>
            <a:r>
              <a:rPr lang="en-US" sz="1400" b="1" dirty="0" err="1">
                <a:latin typeface="Times New Roman" pitchFamily="18" charset="0"/>
                <a:cs typeface="Times New Roman" pitchFamily="18" charset="0"/>
              </a:rPr>
              <a:t>wsem</a:t>
            </a:r>
            <a:r>
              <a:rPr lang="en-US" sz="1400" b="1" dirty="0">
                <a:latin typeface="Times New Roman" pitchFamily="18" charset="0"/>
                <a:cs typeface="Times New Roman" pitchFamily="18" charset="0"/>
              </a:rPr>
              <a:t>);</a:t>
            </a:r>
          </a:p>
          <a:p>
            <a:pPr eaLnBrk="1" hangingPunct="1"/>
            <a:r>
              <a:rPr lang="fa-IR" sz="1400" dirty="0">
                <a:latin typeface="Times New Roman" pitchFamily="18" charset="0"/>
                <a:cs typeface="Times New Roman" pitchFamily="18" charset="0"/>
              </a:rPr>
              <a:t>                            </a:t>
            </a:r>
            <a:r>
              <a:rPr lang="en-US" sz="1400" dirty="0">
                <a:latin typeface="Times New Roman" pitchFamily="18" charset="0"/>
                <a:cs typeface="Times New Roman" pitchFamily="18" charset="0"/>
              </a:rPr>
              <a:t>signal (x);</a:t>
            </a:r>
          </a:p>
          <a:p>
            <a:pPr eaLnBrk="1" hangingPunct="1"/>
            <a:r>
              <a:rPr lang="en-US" sz="1400" dirty="0">
                <a:latin typeface="Times New Roman" pitchFamily="18" charset="0"/>
                <a:cs typeface="Times New Roman" pitchFamily="18" charset="0"/>
              </a:rPr>
              <a:t>}</a:t>
            </a:r>
          </a:p>
          <a:p>
            <a:pPr eaLnBrk="1" hangingPunct="1"/>
            <a:r>
              <a:rPr lang="en-US" sz="1400" dirty="0">
                <a:latin typeface="Times New Roman" pitchFamily="18" charset="0"/>
                <a:cs typeface="Times New Roman" pitchFamily="18" charset="0"/>
              </a:rPr>
              <a:t>}</a:t>
            </a:r>
          </a:p>
        </p:txBody>
      </p:sp>
      <p:sp>
        <p:nvSpPr>
          <p:cNvPr id="84997" name="Rectangle 3"/>
          <p:cNvSpPr txBox="1">
            <a:spLocks noChangeArrowheads="1"/>
          </p:cNvSpPr>
          <p:nvPr/>
        </p:nvSpPr>
        <p:spPr bwMode="auto">
          <a:xfrm>
            <a:off x="4691744" y="1371600"/>
            <a:ext cx="4267200" cy="4876800"/>
          </a:xfrm>
          <a:prstGeom prst="rect">
            <a:avLst/>
          </a:prstGeom>
          <a:solidFill>
            <a:schemeClr val="bg1"/>
          </a:solidFill>
          <a:ln>
            <a:noFill/>
          </a:ln>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r>
              <a:rPr lang="en-US" sz="1400" b="1" dirty="0">
                <a:latin typeface="Times New Roman" pitchFamily="18" charset="0"/>
                <a:cs typeface="Times New Roman" pitchFamily="18" charset="0"/>
              </a:rPr>
              <a:t>void writer ()</a:t>
            </a:r>
          </a:p>
          <a:p>
            <a:pPr eaLnBrk="1" hangingPunct="1"/>
            <a:r>
              <a:rPr lang="en-US" sz="1400" dirty="0">
                <a:latin typeface="Times New Roman" pitchFamily="18" charset="0"/>
                <a:cs typeface="Times New Roman" pitchFamily="18" charset="0"/>
              </a:rPr>
              <a:t>{</a:t>
            </a:r>
          </a:p>
          <a:p>
            <a:pPr eaLnBrk="1" hangingPunct="1"/>
            <a:r>
              <a:rPr lang="en-US" sz="1400" b="1" dirty="0">
                <a:latin typeface="Times New Roman" pitchFamily="18" charset="0"/>
                <a:cs typeface="Times New Roman" pitchFamily="18" charset="0"/>
              </a:rPr>
              <a:t>while (true){</a:t>
            </a:r>
          </a:p>
          <a:p>
            <a:pPr eaLnBrk="1" hangingPunct="1"/>
            <a:r>
              <a:rPr lang="en-US" sz="1400" dirty="0">
                <a:latin typeface="Times New Roman" pitchFamily="18" charset="0"/>
                <a:cs typeface="Times New Roman" pitchFamily="18" charset="0"/>
              </a:rPr>
              <a:t>                   wait (y);</a:t>
            </a:r>
          </a:p>
          <a:p>
            <a:pPr eaLnBrk="1" hangingPunct="1"/>
            <a:r>
              <a:rPr lang="en-US" sz="1400" dirty="0">
                <a:latin typeface="Times New Roman" pitchFamily="18" charset="0"/>
                <a:cs typeface="Times New Roman" pitchFamily="18" charset="0"/>
              </a:rPr>
              <a:t>                   </a:t>
            </a:r>
            <a:r>
              <a:rPr lang="en-US" sz="1400" dirty="0" err="1" smtClean="0">
                <a:latin typeface="Times New Roman" pitchFamily="18" charset="0"/>
                <a:cs typeface="Times New Roman" pitchFamily="18" charset="0"/>
              </a:rPr>
              <a:t>writecount</a:t>
            </a:r>
            <a:r>
              <a:rPr lang="en-US" sz="1400" dirty="0" smtClean="0">
                <a:latin typeface="Times New Roman" pitchFamily="18" charset="0"/>
                <a:cs typeface="Times New Roman" pitchFamily="18" charset="0"/>
              </a:rPr>
              <a:t> + +;</a:t>
            </a:r>
            <a:endParaRPr lang="en-US" sz="1400" dirty="0">
              <a:latin typeface="Times New Roman" pitchFamily="18" charset="0"/>
              <a:cs typeface="Times New Roman" pitchFamily="18" charset="0"/>
            </a:endParaRPr>
          </a:p>
          <a:p>
            <a:pPr eaLnBrk="1" hangingPunct="1"/>
            <a:r>
              <a:rPr lang="en-US" sz="1400" b="1" dirty="0">
                <a:latin typeface="Times New Roman" pitchFamily="18" charset="0"/>
                <a:cs typeface="Times New Roman" pitchFamily="18" charset="0"/>
              </a:rPr>
              <a:t>                   if (</a:t>
            </a:r>
            <a:r>
              <a:rPr lang="en-US" sz="1400" b="1" dirty="0" err="1">
                <a:latin typeface="Times New Roman" pitchFamily="18" charset="0"/>
                <a:cs typeface="Times New Roman" pitchFamily="18" charset="0"/>
              </a:rPr>
              <a:t>writecount</a:t>
            </a:r>
            <a:r>
              <a:rPr lang="en-US" sz="1400" b="1" dirty="0">
                <a:latin typeface="Times New Roman" pitchFamily="18" charset="0"/>
                <a:cs typeface="Times New Roman" pitchFamily="18" charset="0"/>
              </a:rPr>
              <a:t> </a:t>
            </a:r>
            <a:r>
              <a:rPr lang="en-US" sz="1400" b="1" dirty="0" smtClean="0">
                <a:latin typeface="Times New Roman" pitchFamily="18" charset="0"/>
                <a:cs typeface="Times New Roman" pitchFamily="18" charset="0"/>
              </a:rPr>
              <a:t>=</a:t>
            </a:r>
            <a:r>
              <a:rPr lang="fa-IR" sz="1400" b="1" dirty="0" smtClean="0">
                <a:latin typeface="Times New Roman" pitchFamily="18" charset="0"/>
                <a:cs typeface="Times New Roman" pitchFamily="18" charset="0"/>
              </a:rPr>
              <a:t> </a:t>
            </a:r>
            <a:r>
              <a:rPr lang="en-US" sz="1400" b="1" dirty="0" smtClean="0">
                <a:latin typeface="Times New Roman" pitchFamily="18" charset="0"/>
                <a:cs typeface="Times New Roman" pitchFamily="18" charset="0"/>
              </a:rPr>
              <a:t>= </a:t>
            </a:r>
            <a:r>
              <a:rPr lang="en-US" sz="1400" b="1" dirty="0">
                <a:latin typeface="Times New Roman" pitchFamily="18" charset="0"/>
                <a:cs typeface="Times New Roman" pitchFamily="18" charset="0"/>
              </a:rPr>
              <a:t>1)</a:t>
            </a:r>
          </a:p>
          <a:p>
            <a:pPr eaLnBrk="1" hangingPunct="1"/>
            <a:r>
              <a:rPr lang="en-US" sz="1400" dirty="0">
                <a:latin typeface="Times New Roman" pitchFamily="18" charset="0"/>
                <a:cs typeface="Times New Roman" pitchFamily="18" charset="0"/>
              </a:rPr>
              <a:t>                                            wait (</a:t>
            </a:r>
            <a:r>
              <a:rPr lang="en-US" sz="1400" dirty="0" err="1">
                <a:latin typeface="Times New Roman" pitchFamily="18" charset="0"/>
                <a:cs typeface="Times New Roman" pitchFamily="18" charset="0"/>
              </a:rPr>
              <a:t>rsem</a:t>
            </a:r>
            <a:r>
              <a:rPr lang="en-US" sz="1400" dirty="0">
                <a:latin typeface="Times New Roman" pitchFamily="18" charset="0"/>
                <a:cs typeface="Times New Roman" pitchFamily="18" charset="0"/>
              </a:rPr>
              <a:t>);</a:t>
            </a:r>
          </a:p>
          <a:p>
            <a:pPr eaLnBrk="1" hangingPunct="1"/>
            <a:r>
              <a:rPr lang="en-US" sz="1400" dirty="0">
                <a:latin typeface="Times New Roman" pitchFamily="18" charset="0"/>
                <a:cs typeface="Times New Roman" pitchFamily="18" charset="0"/>
              </a:rPr>
              <a:t>                    signal (y);</a:t>
            </a:r>
          </a:p>
          <a:p>
            <a:pPr eaLnBrk="1" hangingPunct="1"/>
            <a:r>
              <a:rPr lang="en-US" sz="1400" dirty="0">
                <a:latin typeface="Times New Roman" pitchFamily="18" charset="0"/>
                <a:cs typeface="Times New Roman" pitchFamily="18" charset="0"/>
              </a:rPr>
              <a:t>                    wait (</a:t>
            </a:r>
            <a:r>
              <a:rPr lang="en-US" sz="1400" dirty="0" err="1">
                <a:latin typeface="Times New Roman" pitchFamily="18" charset="0"/>
                <a:cs typeface="Times New Roman" pitchFamily="18" charset="0"/>
              </a:rPr>
              <a:t>wsem</a:t>
            </a:r>
            <a:r>
              <a:rPr lang="en-US" sz="1400" dirty="0">
                <a:latin typeface="Times New Roman" pitchFamily="18" charset="0"/>
                <a:cs typeface="Times New Roman" pitchFamily="18" charset="0"/>
              </a:rPr>
              <a:t>);</a:t>
            </a:r>
          </a:p>
          <a:p>
            <a:pPr eaLnBrk="1" hangingPunct="1"/>
            <a:r>
              <a:rPr lang="en-US" sz="1400" dirty="0">
                <a:latin typeface="Times New Roman" pitchFamily="18" charset="0"/>
                <a:cs typeface="Times New Roman" pitchFamily="18" charset="0"/>
              </a:rPr>
              <a:t>                    WRITEUNIT();</a:t>
            </a:r>
          </a:p>
          <a:p>
            <a:pPr eaLnBrk="1" hangingPunct="1"/>
            <a:r>
              <a:rPr lang="en-US" sz="1400" dirty="0">
                <a:latin typeface="Times New Roman" pitchFamily="18" charset="0"/>
                <a:cs typeface="Times New Roman" pitchFamily="18" charset="0"/>
              </a:rPr>
              <a:t>                    signal (</a:t>
            </a:r>
            <a:r>
              <a:rPr lang="en-US" sz="1400" dirty="0" err="1">
                <a:latin typeface="Times New Roman" pitchFamily="18" charset="0"/>
                <a:cs typeface="Times New Roman" pitchFamily="18" charset="0"/>
              </a:rPr>
              <a:t>wsem</a:t>
            </a:r>
            <a:r>
              <a:rPr lang="en-US" sz="1400" dirty="0">
                <a:latin typeface="Times New Roman" pitchFamily="18" charset="0"/>
                <a:cs typeface="Times New Roman" pitchFamily="18" charset="0"/>
              </a:rPr>
              <a:t>);</a:t>
            </a:r>
          </a:p>
          <a:p>
            <a:pPr eaLnBrk="1" hangingPunct="1"/>
            <a:r>
              <a:rPr lang="en-US" sz="1400" dirty="0">
                <a:latin typeface="Times New Roman" pitchFamily="18" charset="0"/>
                <a:cs typeface="Times New Roman" pitchFamily="18" charset="0"/>
              </a:rPr>
              <a:t>                    wait (y);</a:t>
            </a:r>
          </a:p>
          <a:p>
            <a:pPr eaLnBrk="1" hangingPunct="1"/>
            <a:r>
              <a:rPr lang="en-US" sz="1400" dirty="0">
                <a:latin typeface="Times New Roman" pitchFamily="18" charset="0"/>
                <a:cs typeface="Times New Roman" pitchFamily="18" charset="0"/>
              </a:rPr>
              <a:t>                    </a:t>
            </a:r>
            <a:r>
              <a:rPr lang="en-US" sz="1400" dirty="0" err="1" smtClean="0">
                <a:latin typeface="Times New Roman" pitchFamily="18" charset="0"/>
                <a:cs typeface="Times New Roman" pitchFamily="18" charset="0"/>
              </a:rPr>
              <a:t>writecount</a:t>
            </a:r>
            <a:r>
              <a:rPr lang="en-US" sz="1400" dirty="0" smtClean="0">
                <a:latin typeface="Times New Roman" pitchFamily="18" charset="0"/>
                <a:cs typeface="Times New Roman" pitchFamily="18" charset="0"/>
              </a:rPr>
              <a:t> </a:t>
            </a:r>
            <a:r>
              <a:rPr lang="fa-IR" sz="1400" dirty="0" smtClean="0">
                <a:latin typeface="Times New Roman" pitchFamily="18" charset="0"/>
                <a:cs typeface="Times New Roman" pitchFamily="18" charset="0"/>
              </a:rPr>
              <a:t>-</a:t>
            </a:r>
            <a:r>
              <a:rPr lang="en-US" sz="1400" dirty="0" smtClean="0">
                <a:latin typeface="Times New Roman" pitchFamily="18" charset="0"/>
                <a:cs typeface="Times New Roman" pitchFamily="18" charset="0"/>
              </a:rPr>
              <a:t> </a:t>
            </a:r>
            <a:r>
              <a:rPr lang="fa-IR" sz="1400" dirty="0" smtClean="0">
                <a:latin typeface="Times New Roman" pitchFamily="18" charset="0"/>
                <a:cs typeface="Times New Roman" pitchFamily="18" charset="0"/>
              </a:rPr>
              <a:t>-</a:t>
            </a:r>
            <a:r>
              <a:rPr lang="en-US" sz="1400" dirty="0">
                <a:latin typeface="Times New Roman" pitchFamily="18" charset="0"/>
                <a:cs typeface="Times New Roman" pitchFamily="18" charset="0"/>
              </a:rPr>
              <a:t>;</a:t>
            </a:r>
          </a:p>
          <a:p>
            <a:pPr eaLnBrk="1" hangingPunct="1"/>
            <a:r>
              <a:rPr lang="en-US" sz="1400" b="1" dirty="0">
                <a:latin typeface="Times New Roman" pitchFamily="18" charset="0"/>
                <a:cs typeface="Times New Roman" pitchFamily="18" charset="0"/>
              </a:rPr>
              <a:t>                    if (</a:t>
            </a:r>
            <a:r>
              <a:rPr lang="en-US" sz="1400" b="1" dirty="0" err="1">
                <a:latin typeface="Times New Roman" pitchFamily="18" charset="0"/>
                <a:cs typeface="Times New Roman" pitchFamily="18" charset="0"/>
              </a:rPr>
              <a:t>writecount</a:t>
            </a:r>
            <a:r>
              <a:rPr lang="en-US" sz="1400" b="1" dirty="0">
                <a:latin typeface="Times New Roman" pitchFamily="18" charset="0"/>
                <a:cs typeface="Times New Roman" pitchFamily="18" charset="0"/>
              </a:rPr>
              <a:t> </a:t>
            </a:r>
            <a:r>
              <a:rPr lang="en-US" sz="1400" b="1" dirty="0" smtClean="0">
                <a:latin typeface="Times New Roman" pitchFamily="18" charset="0"/>
                <a:cs typeface="Times New Roman" pitchFamily="18" charset="0"/>
              </a:rPr>
              <a:t>=</a:t>
            </a:r>
            <a:r>
              <a:rPr lang="fa-IR" sz="1400" b="1" dirty="0" smtClean="0">
                <a:latin typeface="Times New Roman" pitchFamily="18" charset="0"/>
                <a:cs typeface="Times New Roman" pitchFamily="18" charset="0"/>
              </a:rPr>
              <a:t> </a:t>
            </a:r>
            <a:r>
              <a:rPr lang="en-US" sz="1400" b="1" dirty="0" smtClean="0">
                <a:latin typeface="Times New Roman" pitchFamily="18" charset="0"/>
                <a:cs typeface="Times New Roman" pitchFamily="18" charset="0"/>
              </a:rPr>
              <a:t>= </a:t>
            </a:r>
            <a:r>
              <a:rPr lang="en-US" sz="1400" b="1" dirty="0">
                <a:latin typeface="Times New Roman" pitchFamily="18" charset="0"/>
                <a:cs typeface="Times New Roman" pitchFamily="18" charset="0"/>
              </a:rPr>
              <a:t>0) signal (</a:t>
            </a:r>
            <a:r>
              <a:rPr lang="en-US" sz="1400" b="1" dirty="0" err="1">
                <a:latin typeface="Times New Roman" pitchFamily="18" charset="0"/>
                <a:cs typeface="Times New Roman" pitchFamily="18" charset="0"/>
              </a:rPr>
              <a:t>rsem</a:t>
            </a:r>
            <a:r>
              <a:rPr lang="en-US" sz="1400" b="1" dirty="0">
                <a:latin typeface="Times New Roman" pitchFamily="18" charset="0"/>
                <a:cs typeface="Times New Roman" pitchFamily="18" charset="0"/>
              </a:rPr>
              <a:t>);</a:t>
            </a:r>
          </a:p>
          <a:p>
            <a:pPr eaLnBrk="1" hangingPunct="1"/>
            <a:r>
              <a:rPr lang="en-US" sz="1400" dirty="0">
                <a:latin typeface="Times New Roman" pitchFamily="18" charset="0"/>
                <a:cs typeface="Times New Roman" pitchFamily="18" charset="0"/>
              </a:rPr>
              <a:t>                   signal (y);</a:t>
            </a:r>
          </a:p>
          <a:p>
            <a:pPr eaLnBrk="1" hangingPunct="1"/>
            <a:r>
              <a:rPr lang="en-US" sz="1400" dirty="0">
                <a:latin typeface="Times New Roman" pitchFamily="18" charset="0"/>
                <a:cs typeface="Times New Roman" pitchFamily="18" charset="0"/>
              </a:rPr>
              <a:t>                 }</a:t>
            </a:r>
          </a:p>
          <a:p>
            <a:pPr eaLnBrk="1" hangingPunct="1"/>
            <a:r>
              <a:rPr lang="en-US" sz="1400" dirty="0">
                <a:latin typeface="Times New Roman" pitchFamily="18" charset="0"/>
                <a:cs typeface="Times New Roman" pitchFamily="18" charset="0"/>
              </a:rPr>
              <a:t>}</a:t>
            </a:r>
          </a:p>
          <a:p>
            <a:pPr eaLnBrk="1" hangingPunct="1"/>
            <a:r>
              <a:rPr lang="en-US" sz="1400" b="1" dirty="0">
                <a:latin typeface="Times New Roman" pitchFamily="18" charset="0"/>
                <a:cs typeface="Times New Roman" pitchFamily="18" charset="0"/>
              </a:rPr>
              <a:t>void main()</a:t>
            </a:r>
          </a:p>
          <a:p>
            <a:pPr eaLnBrk="1" hangingPunct="1"/>
            <a:r>
              <a:rPr lang="en-US" sz="1400" dirty="0">
                <a:latin typeface="Times New Roman" pitchFamily="18" charset="0"/>
                <a:cs typeface="Times New Roman" pitchFamily="18" charset="0"/>
              </a:rPr>
              <a:t>{</a:t>
            </a:r>
          </a:p>
          <a:p>
            <a:pPr eaLnBrk="1" hangingPunct="1"/>
            <a:r>
              <a:rPr lang="en-US" sz="1400" dirty="0">
                <a:latin typeface="Times New Roman" pitchFamily="18" charset="0"/>
                <a:cs typeface="Times New Roman" pitchFamily="18" charset="0"/>
              </a:rPr>
              <a:t>        </a:t>
            </a:r>
            <a:r>
              <a:rPr lang="en-US" sz="1400" dirty="0" err="1">
                <a:latin typeface="Times New Roman" pitchFamily="18" charset="0"/>
                <a:cs typeface="Times New Roman" pitchFamily="18" charset="0"/>
              </a:rPr>
              <a:t>readcount</a:t>
            </a:r>
            <a:r>
              <a:rPr lang="en-US" sz="1400" dirty="0">
                <a:latin typeface="Times New Roman" pitchFamily="18" charset="0"/>
                <a:cs typeface="Times New Roman" pitchFamily="18" charset="0"/>
              </a:rPr>
              <a:t> = </a:t>
            </a:r>
            <a:r>
              <a:rPr lang="en-US" sz="1400" dirty="0" err="1">
                <a:latin typeface="Times New Roman" pitchFamily="18" charset="0"/>
                <a:cs typeface="Times New Roman" pitchFamily="18" charset="0"/>
              </a:rPr>
              <a:t>writecount</a:t>
            </a:r>
            <a:r>
              <a:rPr lang="en-US" sz="1400" dirty="0">
                <a:latin typeface="Times New Roman" pitchFamily="18" charset="0"/>
                <a:cs typeface="Times New Roman" pitchFamily="18" charset="0"/>
              </a:rPr>
              <a:t> = 0;</a:t>
            </a:r>
          </a:p>
          <a:p>
            <a:pPr eaLnBrk="1" hangingPunct="1"/>
            <a:r>
              <a:rPr lang="en-US" sz="1400" b="1" dirty="0">
                <a:latin typeface="Times New Roman" pitchFamily="18" charset="0"/>
                <a:cs typeface="Times New Roman" pitchFamily="18" charset="0"/>
              </a:rPr>
              <a:t>        </a:t>
            </a:r>
            <a:r>
              <a:rPr lang="en-US" sz="1400" b="1" dirty="0" err="1">
                <a:latin typeface="Times New Roman" pitchFamily="18" charset="0"/>
                <a:cs typeface="Times New Roman" pitchFamily="18" charset="0"/>
              </a:rPr>
              <a:t>parbegin</a:t>
            </a:r>
            <a:r>
              <a:rPr lang="en-US" sz="1400" b="1" dirty="0">
                <a:latin typeface="Times New Roman" pitchFamily="18" charset="0"/>
                <a:cs typeface="Times New Roman" pitchFamily="18" charset="0"/>
              </a:rPr>
              <a:t> (reader, writer);</a:t>
            </a:r>
          </a:p>
          <a:p>
            <a:pPr eaLnBrk="1" hangingPunct="1"/>
            <a:r>
              <a:rPr lang="en-US" sz="1400" dirty="0">
                <a:latin typeface="Times New Roman" pitchFamily="18" charset="0"/>
                <a:cs typeface="Times New Roman" pitchFamily="18" charset="0"/>
              </a:rPr>
              <a:t>}</a:t>
            </a:r>
          </a:p>
        </p:txBody>
      </p:sp>
      <p:sp>
        <p:nvSpPr>
          <p:cNvPr id="3" name="Rectangle 2"/>
          <p:cNvSpPr/>
          <p:nvPr/>
        </p:nvSpPr>
        <p:spPr>
          <a:xfrm>
            <a:off x="533400" y="6307723"/>
            <a:ext cx="7315266" cy="400110"/>
          </a:xfrm>
          <a:prstGeom prst="rect">
            <a:avLst/>
          </a:prstGeom>
          <a:solidFill>
            <a:srgbClr val="FFFF99"/>
          </a:solidFill>
        </p:spPr>
        <p:txBody>
          <a:bodyPr wrap="square">
            <a:spAutoFit/>
          </a:bodyPr>
          <a:lstStyle/>
          <a:p>
            <a:pPr algn="r" rtl="1"/>
            <a:r>
              <a:rPr lang="fa-IR" sz="2000" dirty="0">
                <a:cs typeface="B Nazanin" pitchFamily="2" charset="-78"/>
              </a:rPr>
              <a:t>متغير </a:t>
            </a:r>
            <a:r>
              <a:rPr lang="en-US" sz="2000" dirty="0" err="1">
                <a:cs typeface="B Nazanin" pitchFamily="2" charset="-78"/>
              </a:rPr>
              <a:t>writecount</a:t>
            </a:r>
            <a:r>
              <a:rPr lang="fa-IR" sz="2000" dirty="0">
                <a:cs typeface="B Nazanin" pitchFamily="2" charset="-78"/>
              </a:rPr>
              <a:t> مقداردادن به </a:t>
            </a:r>
            <a:r>
              <a:rPr lang="en-US" sz="2000" dirty="0" err="1">
                <a:cs typeface="B Nazanin" pitchFamily="2" charset="-78"/>
              </a:rPr>
              <a:t>rsem</a:t>
            </a:r>
            <a:r>
              <a:rPr lang="fa-IR" sz="2000" dirty="0">
                <a:cs typeface="B Nazanin" pitchFamily="2" charset="-78"/>
              </a:rPr>
              <a:t> را كنترل مي كند.</a:t>
            </a:r>
          </a:p>
        </p:txBody>
      </p:sp>
      <p:sp>
        <p:nvSpPr>
          <p:cNvPr id="4" name="Rectangle 3"/>
          <p:cNvSpPr/>
          <p:nvPr/>
        </p:nvSpPr>
        <p:spPr>
          <a:xfrm>
            <a:off x="5562600" y="2286000"/>
            <a:ext cx="2057400"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617030" y="3962400"/>
            <a:ext cx="2688770" cy="457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3400" y="6307723"/>
            <a:ext cx="7315266" cy="400110"/>
          </a:xfrm>
          <a:prstGeom prst="rect">
            <a:avLst/>
          </a:prstGeom>
          <a:solidFill>
            <a:srgbClr val="FFFF99"/>
          </a:solidFill>
        </p:spPr>
        <p:txBody>
          <a:bodyPr wrap="square">
            <a:spAutoFit/>
          </a:bodyPr>
          <a:lstStyle/>
          <a:p>
            <a:pPr algn="r" rtl="1"/>
            <a:r>
              <a:rPr lang="fa-IR" sz="2000" dirty="0">
                <a:cs typeface="B Nazanin" pitchFamily="2" charset="-78"/>
              </a:rPr>
              <a:t> متغير </a:t>
            </a:r>
            <a:r>
              <a:rPr lang="en-US" sz="2000" dirty="0" err="1">
                <a:cs typeface="B Nazanin" pitchFamily="2" charset="-78"/>
              </a:rPr>
              <a:t>readcount</a:t>
            </a:r>
            <a:r>
              <a:rPr lang="fa-IR" sz="2000" dirty="0">
                <a:cs typeface="B Nazanin" pitchFamily="2" charset="-78"/>
              </a:rPr>
              <a:t> مقداردادن به </a:t>
            </a:r>
            <a:r>
              <a:rPr lang="en-US" sz="2000" dirty="0" err="1">
                <a:cs typeface="B Nazanin" pitchFamily="2" charset="-78"/>
              </a:rPr>
              <a:t>wsem</a:t>
            </a:r>
            <a:r>
              <a:rPr lang="fa-IR" sz="2000" dirty="0">
                <a:cs typeface="B Nazanin" pitchFamily="2" charset="-78"/>
              </a:rPr>
              <a:t> را كنترل مي كند</a:t>
            </a:r>
            <a:r>
              <a:rPr lang="fa-IR" sz="2000" dirty="0" smtClean="0">
                <a:cs typeface="B Nazanin" pitchFamily="2" charset="-78"/>
              </a:rPr>
              <a:t>.</a:t>
            </a:r>
            <a:endParaRPr lang="en-US" sz="2000" dirty="0">
              <a:cs typeface="B Nazanin" pitchFamily="2" charset="-78"/>
            </a:endParaRPr>
          </a:p>
        </p:txBody>
      </p:sp>
      <p:sp>
        <p:nvSpPr>
          <p:cNvPr id="11" name="Rectangle 10"/>
          <p:cNvSpPr/>
          <p:nvPr/>
        </p:nvSpPr>
        <p:spPr>
          <a:xfrm>
            <a:off x="914400" y="3200400"/>
            <a:ext cx="2057400"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4953000"/>
            <a:ext cx="2286000"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33400" y="6275734"/>
            <a:ext cx="7315266" cy="400110"/>
          </a:xfrm>
          <a:prstGeom prst="rect">
            <a:avLst/>
          </a:prstGeom>
          <a:solidFill>
            <a:srgbClr val="FFFF99"/>
          </a:solidFill>
        </p:spPr>
        <p:txBody>
          <a:bodyPr wrap="square">
            <a:spAutoFit/>
          </a:bodyPr>
          <a:lstStyle/>
          <a:p>
            <a:pPr algn="just" rtl="1"/>
            <a:r>
              <a:rPr lang="fa-IR" sz="2000" dirty="0">
                <a:cs typeface="B Nazanin" pitchFamily="2" charset="-78"/>
              </a:rPr>
              <a:t> سمافور </a:t>
            </a:r>
            <a:r>
              <a:rPr lang="en-US" sz="2000" dirty="0">
                <a:cs typeface="B Nazanin" pitchFamily="2" charset="-78"/>
              </a:rPr>
              <a:t>y</a:t>
            </a:r>
            <a:r>
              <a:rPr lang="fa-IR" sz="2000" dirty="0">
                <a:cs typeface="B Nazanin" pitchFamily="2" charset="-78"/>
              </a:rPr>
              <a:t> نوسازي </a:t>
            </a:r>
            <a:r>
              <a:rPr lang="en-US" sz="2000" dirty="0" err="1">
                <a:cs typeface="B Nazanin" pitchFamily="2" charset="-78"/>
              </a:rPr>
              <a:t>writecount</a:t>
            </a:r>
            <a:r>
              <a:rPr lang="fa-IR" sz="2000" dirty="0">
                <a:cs typeface="B Nazanin" pitchFamily="2" charset="-78"/>
              </a:rPr>
              <a:t> را كنترل مي كند.</a:t>
            </a:r>
            <a:endParaRPr lang="en-US" sz="2000" dirty="0">
              <a:cs typeface="B Nazanin" pitchFamily="2" charset="-78"/>
            </a:endParaRPr>
          </a:p>
        </p:txBody>
      </p:sp>
      <p:sp>
        <p:nvSpPr>
          <p:cNvPr id="14" name="Rectangle 13"/>
          <p:cNvSpPr/>
          <p:nvPr/>
        </p:nvSpPr>
        <p:spPr>
          <a:xfrm>
            <a:off x="5448300" y="2060181"/>
            <a:ext cx="2400366" cy="10612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5529942" y="3796333"/>
            <a:ext cx="2928257" cy="8518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533400" y="6307723"/>
            <a:ext cx="7315266" cy="400110"/>
          </a:xfrm>
          <a:prstGeom prst="rect">
            <a:avLst/>
          </a:prstGeom>
          <a:solidFill>
            <a:srgbClr val="FFFF99"/>
          </a:solidFill>
        </p:spPr>
        <p:txBody>
          <a:bodyPr wrap="square">
            <a:spAutoFit/>
          </a:bodyPr>
          <a:lstStyle/>
          <a:p>
            <a:pPr algn="just" rtl="1"/>
            <a:r>
              <a:rPr lang="fa-IR" sz="2000" dirty="0">
                <a:cs typeface="B Nazanin" pitchFamily="2" charset="-78"/>
              </a:rPr>
              <a:t>سمافور </a:t>
            </a:r>
            <a:r>
              <a:rPr lang="en-US" sz="2000" dirty="0">
                <a:cs typeface="B Nazanin" pitchFamily="2" charset="-78"/>
              </a:rPr>
              <a:t>x</a:t>
            </a:r>
            <a:r>
              <a:rPr lang="fa-IR" sz="2000" dirty="0">
                <a:cs typeface="B Nazanin" pitchFamily="2" charset="-78"/>
              </a:rPr>
              <a:t> نوسازي </a:t>
            </a:r>
            <a:r>
              <a:rPr lang="en-US" sz="2000" dirty="0" err="1">
                <a:cs typeface="B Nazanin" pitchFamily="2" charset="-78"/>
              </a:rPr>
              <a:t>readcount</a:t>
            </a:r>
            <a:r>
              <a:rPr lang="fa-IR" sz="2000" dirty="0">
                <a:cs typeface="B Nazanin" pitchFamily="2" charset="-78"/>
              </a:rPr>
              <a:t> را كنترل مي كند.</a:t>
            </a:r>
            <a:endParaRPr lang="en-US" sz="2000" dirty="0">
              <a:cs typeface="B Nazanin" pitchFamily="2" charset="-78"/>
            </a:endParaRPr>
          </a:p>
        </p:txBody>
      </p:sp>
      <p:sp>
        <p:nvSpPr>
          <p:cNvPr id="22" name="Rectangle 21"/>
          <p:cNvSpPr/>
          <p:nvPr/>
        </p:nvSpPr>
        <p:spPr>
          <a:xfrm>
            <a:off x="742917" y="2974581"/>
            <a:ext cx="2400366" cy="10612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881743" y="4718838"/>
            <a:ext cx="2928257" cy="107236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609600" y="6121846"/>
            <a:ext cx="7315266" cy="707886"/>
          </a:xfrm>
          <a:prstGeom prst="rect">
            <a:avLst/>
          </a:prstGeom>
          <a:solidFill>
            <a:srgbClr val="FFFF99"/>
          </a:solidFill>
        </p:spPr>
        <p:txBody>
          <a:bodyPr wrap="square">
            <a:spAutoFit/>
          </a:bodyPr>
          <a:lstStyle/>
          <a:p>
            <a:pPr algn="just" rtl="1"/>
            <a:r>
              <a:rPr lang="fa-IR" sz="2000" dirty="0">
                <a:cs typeface="B Nazanin" pitchFamily="2" charset="-78"/>
              </a:rPr>
              <a:t>سمافور </a:t>
            </a:r>
            <a:r>
              <a:rPr lang="en-US" sz="2000" dirty="0">
                <a:cs typeface="B Nazanin" pitchFamily="2" charset="-78"/>
              </a:rPr>
              <a:t>z</a:t>
            </a:r>
            <a:r>
              <a:rPr lang="fa-IR" sz="2000" dirty="0">
                <a:cs typeface="B Nazanin" pitchFamily="2" charset="-78"/>
              </a:rPr>
              <a:t> یک راهنمای اضافی برای خوانندگان است که مانع تشکیل صف طولانی توسط خوانندگان در </a:t>
            </a:r>
            <a:r>
              <a:rPr lang="en-US" sz="2000" dirty="0" err="1">
                <a:cs typeface="B Nazanin" pitchFamily="2" charset="-78"/>
              </a:rPr>
              <a:t>rsem</a:t>
            </a:r>
            <a:r>
              <a:rPr lang="fa-IR" sz="2000" dirty="0">
                <a:cs typeface="B Nazanin" pitchFamily="2" charset="-78"/>
              </a:rPr>
              <a:t> می شود.</a:t>
            </a:r>
            <a:endParaRPr lang="en-US" sz="2000" dirty="0">
              <a:cs typeface="B Nazanin" pitchFamily="2" charset="-78"/>
            </a:endParaRPr>
          </a:p>
        </p:txBody>
      </p:sp>
      <p:sp>
        <p:nvSpPr>
          <p:cNvPr id="25" name="Rectangle 24"/>
          <p:cNvSpPr/>
          <p:nvPr/>
        </p:nvSpPr>
        <p:spPr>
          <a:xfrm>
            <a:off x="914399" y="2590800"/>
            <a:ext cx="1143001" cy="1524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5448300" y="3121419"/>
            <a:ext cx="1545770" cy="6504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33400" y="6150858"/>
            <a:ext cx="7630985" cy="630942"/>
          </a:xfrm>
          <a:prstGeom prst="rect">
            <a:avLst/>
          </a:prstGeom>
          <a:solidFill>
            <a:srgbClr val="FFFF99"/>
          </a:solidFill>
        </p:spPr>
        <p:txBody>
          <a:bodyPr wrap="square">
            <a:spAutoFit/>
          </a:bodyPr>
          <a:lstStyle/>
          <a:p>
            <a:pPr algn="ctr" rtl="1">
              <a:lnSpc>
                <a:spcPct val="200000"/>
              </a:lnSpc>
            </a:pPr>
            <a:r>
              <a:rPr lang="en-US" sz="2000" dirty="0" err="1">
                <a:cs typeface="B Nazanin" pitchFamily="2" charset="-78"/>
              </a:rPr>
              <a:t>wsem</a:t>
            </a:r>
            <a:r>
              <a:rPr lang="fa-IR" sz="2000" dirty="0">
                <a:cs typeface="B Nazanin" pitchFamily="2" charset="-78"/>
              </a:rPr>
              <a:t> برای تضمین انحصار متقابل در عمل نوشتن بین نویسندگان بکار برده شده است.</a:t>
            </a:r>
            <a:endParaRPr lang="en-US" sz="2000" dirty="0">
              <a:cs typeface="B Nazanin" pitchFamily="2" charset="-78"/>
            </a:endParaRPr>
          </a:p>
        </p:txBody>
      </p:sp>
      <p:sp>
        <p:nvSpPr>
          <p:cNvPr id="28" name="Rectangle 3"/>
          <p:cNvSpPr txBox="1">
            <a:spLocks noChangeArrowheads="1"/>
          </p:cNvSpPr>
          <p:nvPr/>
        </p:nvSpPr>
        <p:spPr bwMode="auto">
          <a:xfrm>
            <a:off x="97971" y="1066800"/>
            <a:ext cx="4495800" cy="5757609"/>
          </a:xfrm>
          <a:prstGeom prst="rect">
            <a:avLst/>
          </a:prstGeom>
          <a:solidFill>
            <a:schemeClr val="bg1"/>
          </a:solidFill>
          <a:ln>
            <a:noFill/>
          </a:ln>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r>
              <a:rPr lang="en-US" sz="1600" dirty="0">
                <a:latin typeface="Times New Roman" pitchFamily="18" charset="0"/>
                <a:cs typeface="Times New Roman" pitchFamily="18" charset="0"/>
              </a:rPr>
              <a:t>/* </a:t>
            </a:r>
            <a:r>
              <a:rPr lang="en-US" sz="1600" b="1" dirty="0">
                <a:latin typeface="Times New Roman" pitchFamily="18" charset="0"/>
                <a:cs typeface="Times New Roman" pitchFamily="18" charset="0"/>
              </a:rPr>
              <a:t>program </a:t>
            </a:r>
            <a:r>
              <a:rPr lang="en-US" sz="1600" b="1" dirty="0" err="1">
                <a:latin typeface="Times New Roman" pitchFamily="18" charset="0"/>
                <a:cs typeface="Times New Roman" pitchFamily="18" charset="0"/>
              </a:rPr>
              <a:t>readersandwriters</a:t>
            </a:r>
            <a:r>
              <a:rPr lang="en-US" sz="1600" b="1" dirty="0">
                <a:latin typeface="Times New Roman" pitchFamily="18" charset="0"/>
                <a:cs typeface="Times New Roman" pitchFamily="18" charset="0"/>
              </a:rPr>
              <a:t> */</a:t>
            </a:r>
          </a:p>
          <a:p>
            <a:pPr eaLnBrk="1" hangingPunct="1"/>
            <a:r>
              <a:rPr lang="en-US" sz="1600" b="1" dirty="0" err="1">
                <a:latin typeface="Times New Roman" pitchFamily="18" charset="0"/>
                <a:cs typeface="Times New Roman" pitchFamily="18" charset="0"/>
              </a:rPr>
              <a:t>int</a:t>
            </a:r>
            <a:r>
              <a:rPr lang="en-US" sz="1600" b="1" dirty="0">
                <a:latin typeface="Times New Roman" pitchFamily="18" charset="0"/>
                <a:cs typeface="Times New Roman" pitchFamily="18" charset="0"/>
              </a:rPr>
              <a:t> </a:t>
            </a:r>
            <a:r>
              <a:rPr lang="en-US" sz="1600" b="1" dirty="0" err="1">
                <a:latin typeface="Times New Roman" pitchFamily="18" charset="0"/>
                <a:cs typeface="Times New Roman" pitchFamily="18" charset="0"/>
              </a:rPr>
              <a:t>readcount,writecount</a:t>
            </a:r>
            <a:r>
              <a:rPr lang="en-US" sz="1600" b="1" dirty="0">
                <a:latin typeface="Times New Roman" pitchFamily="18" charset="0"/>
                <a:cs typeface="Times New Roman" pitchFamily="18" charset="0"/>
              </a:rPr>
              <a:t>;</a:t>
            </a:r>
          </a:p>
          <a:p>
            <a:pPr eaLnBrk="1" hangingPunct="1"/>
            <a:r>
              <a:rPr lang="pl-PL" sz="1600" dirty="0">
                <a:latin typeface="Times New Roman" pitchFamily="18" charset="0"/>
                <a:cs typeface="Times New Roman" pitchFamily="18" charset="0"/>
              </a:rPr>
              <a:t>semaphore x = 1, y = 1, z = 1, wsem = 1, rsem = 1;</a:t>
            </a:r>
          </a:p>
          <a:p>
            <a:pPr eaLnBrk="1" hangingPunct="1"/>
            <a:r>
              <a:rPr lang="en-US" sz="1600" b="1" dirty="0">
                <a:latin typeface="Times New Roman" pitchFamily="18" charset="0"/>
                <a:cs typeface="Times New Roman" pitchFamily="18" charset="0"/>
              </a:rPr>
              <a:t>void reader</a:t>
            </a:r>
            <a:r>
              <a:rPr lang="en-US" sz="1600" b="1" dirty="0" smtClean="0">
                <a:latin typeface="Times New Roman" pitchFamily="18" charset="0"/>
                <a:cs typeface="Times New Roman" pitchFamily="18" charset="0"/>
              </a:rPr>
              <a:t>(</a:t>
            </a:r>
            <a:r>
              <a:rPr lang="en-US" sz="1600" b="1" dirty="0">
                <a:latin typeface="Times New Roman" pitchFamily="18" charset="0"/>
                <a:cs typeface="Times New Roman" pitchFamily="18" charset="0"/>
              </a:rPr>
              <a:t> </a:t>
            </a:r>
            <a:r>
              <a:rPr lang="en-US" sz="1600" b="1" dirty="0" smtClean="0">
                <a:latin typeface="Times New Roman" pitchFamily="18" charset="0"/>
                <a:cs typeface="Times New Roman" pitchFamily="18" charset="0"/>
              </a:rPr>
              <a:t>)</a:t>
            </a:r>
            <a:endParaRPr lang="en-US" sz="1600" b="1" dirty="0">
              <a:latin typeface="Times New Roman" pitchFamily="18" charset="0"/>
              <a:cs typeface="Times New Roman" pitchFamily="18" charset="0"/>
            </a:endParaRPr>
          </a:p>
          <a:p>
            <a:pPr eaLnBrk="1" hangingPunct="1"/>
            <a:r>
              <a:rPr lang="en-US" sz="1600" dirty="0">
                <a:latin typeface="Times New Roman" pitchFamily="18" charset="0"/>
                <a:cs typeface="Times New Roman" pitchFamily="18" charset="0"/>
              </a:rPr>
              <a:t>{</a:t>
            </a:r>
          </a:p>
          <a:p>
            <a:pPr eaLnBrk="1" hangingPunct="1"/>
            <a:r>
              <a:rPr lang="fa-IR" sz="1600" b="1" dirty="0">
                <a:latin typeface="Times New Roman" pitchFamily="18" charset="0"/>
                <a:cs typeface="Times New Roman" pitchFamily="18" charset="0"/>
              </a:rPr>
              <a:t>  </a:t>
            </a:r>
            <a:r>
              <a:rPr lang="en-US" sz="1600" b="1" dirty="0">
                <a:latin typeface="Times New Roman" pitchFamily="18" charset="0"/>
                <a:cs typeface="Times New Roman" pitchFamily="18" charset="0"/>
              </a:rPr>
              <a:t>while (true){</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wait (z);</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wait (</a:t>
            </a:r>
            <a:r>
              <a:rPr lang="en-US" sz="1600" dirty="0" err="1">
                <a:latin typeface="Times New Roman" pitchFamily="18" charset="0"/>
                <a:cs typeface="Times New Roman" pitchFamily="18" charset="0"/>
              </a:rPr>
              <a:t>rsem</a:t>
            </a:r>
            <a:r>
              <a:rPr lang="en-US" sz="1600" dirty="0">
                <a:latin typeface="Times New Roman" pitchFamily="18" charset="0"/>
                <a:cs typeface="Times New Roman" pitchFamily="18" charset="0"/>
              </a:rPr>
              <a:t>);</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wait (x);</a:t>
            </a:r>
          </a:p>
          <a:p>
            <a:pPr eaLnBrk="1" hangingPunct="1"/>
            <a:r>
              <a:rPr lang="fa-IR" sz="1600" dirty="0">
                <a:latin typeface="Times New Roman" pitchFamily="18" charset="0"/>
                <a:cs typeface="Times New Roman" pitchFamily="18" charset="0"/>
              </a:rPr>
              <a:t>                    </a:t>
            </a:r>
            <a:r>
              <a:rPr lang="en-US" sz="1600" dirty="0" err="1" smtClean="0">
                <a:latin typeface="Times New Roman" pitchFamily="18" charset="0"/>
                <a:cs typeface="Times New Roman" pitchFamily="18" charset="0"/>
              </a:rPr>
              <a:t>readcount</a:t>
            </a:r>
            <a:r>
              <a:rPr lang="en-US" sz="1600" dirty="0" smtClean="0">
                <a:latin typeface="Times New Roman" pitchFamily="18" charset="0"/>
                <a:cs typeface="Times New Roman" pitchFamily="18" charset="0"/>
              </a:rPr>
              <a:t> + +;</a:t>
            </a:r>
            <a:endParaRPr lang="en-US" sz="1600" dirty="0">
              <a:latin typeface="Times New Roman" pitchFamily="18" charset="0"/>
              <a:cs typeface="Times New Roman" pitchFamily="18" charset="0"/>
            </a:endParaRPr>
          </a:p>
          <a:p>
            <a:pPr eaLnBrk="1" hangingPunct="1"/>
            <a:r>
              <a:rPr lang="fa-IR" sz="1600" b="1" dirty="0">
                <a:latin typeface="Times New Roman" pitchFamily="18" charset="0"/>
                <a:cs typeface="Times New Roman" pitchFamily="18" charset="0"/>
              </a:rPr>
              <a:t>                   </a:t>
            </a:r>
            <a:r>
              <a:rPr lang="en-US" sz="1600" b="1" dirty="0">
                <a:latin typeface="Times New Roman" pitchFamily="18" charset="0"/>
                <a:cs typeface="Times New Roman" pitchFamily="18" charset="0"/>
              </a:rPr>
              <a:t>if (</a:t>
            </a:r>
            <a:r>
              <a:rPr lang="en-US" sz="1600" b="1" dirty="0" err="1">
                <a:latin typeface="Times New Roman" pitchFamily="18" charset="0"/>
                <a:cs typeface="Times New Roman" pitchFamily="18" charset="0"/>
              </a:rPr>
              <a:t>readcount</a:t>
            </a:r>
            <a:r>
              <a:rPr lang="en-US" sz="1600" b="1" dirty="0">
                <a:latin typeface="Times New Roman" pitchFamily="18" charset="0"/>
                <a:cs typeface="Times New Roman" pitchFamily="18" charset="0"/>
              </a:rPr>
              <a:t> </a:t>
            </a:r>
            <a:r>
              <a:rPr lang="en-US" sz="1600" b="1" dirty="0" smtClean="0">
                <a:latin typeface="Times New Roman" pitchFamily="18" charset="0"/>
                <a:cs typeface="Times New Roman" pitchFamily="18" charset="0"/>
              </a:rPr>
              <a:t>=</a:t>
            </a:r>
            <a:r>
              <a:rPr lang="fa-IR" sz="1600" b="1"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 </a:t>
            </a:r>
            <a:r>
              <a:rPr lang="en-US" sz="1600" b="1" dirty="0">
                <a:latin typeface="Times New Roman" pitchFamily="18" charset="0"/>
                <a:cs typeface="Times New Roman" pitchFamily="18" charset="0"/>
              </a:rPr>
              <a:t>1)</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wait (</a:t>
            </a:r>
            <a:r>
              <a:rPr lang="en-US" sz="1600" dirty="0" err="1">
                <a:latin typeface="Times New Roman" pitchFamily="18" charset="0"/>
                <a:cs typeface="Times New Roman" pitchFamily="18" charset="0"/>
              </a:rPr>
              <a:t>wsem</a:t>
            </a:r>
            <a:r>
              <a:rPr lang="en-US" sz="1600" dirty="0">
                <a:latin typeface="Times New Roman" pitchFamily="18" charset="0"/>
                <a:cs typeface="Times New Roman" pitchFamily="18" charset="0"/>
              </a:rPr>
              <a:t>);</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signal (x);</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signal (</a:t>
            </a:r>
            <a:r>
              <a:rPr lang="en-US" sz="1600" dirty="0" err="1">
                <a:latin typeface="Times New Roman" pitchFamily="18" charset="0"/>
                <a:cs typeface="Times New Roman" pitchFamily="18" charset="0"/>
              </a:rPr>
              <a:t>rsem</a:t>
            </a:r>
            <a:r>
              <a:rPr lang="en-US" sz="1600" dirty="0">
                <a:latin typeface="Times New Roman" pitchFamily="18" charset="0"/>
                <a:cs typeface="Times New Roman" pitchFamily="18" charset="0"/>
              </a:rPr>
              <a:t>);</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signal (z);</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 </a:t>
            </a:r>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READUNIT();</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 </a:t>
            </a:r>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wait (x);</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 </a:t>
            </a:r>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 </a:t>
            </a:r>
            <a:r>
              <a:rPr lang="fa-IR" sz="1600" dirty="0">
                <a:latin typeface="Times New Roman" pitchFamily="18" charset="0"/>
                <a:cs typeface="Times New Roman" pitchFamily="18" charset="0"/>
              </a:rPr>
              <a:t>         </a:t>
            </a:r>
            <a:r>
              <a:rPr lang="en-US" sz="1600" dirty="0" err="1" smtClean="0">
                <a:latin typeface="Times New Roman" pitchFamily="18" charset="0"/>
                <a:cs typeface="Times New Roman" pitchFamily="18" charset="0"/>
              </a:rPr>
              <a:t>readcount</a:t>
            </a:r>
            <a:r>
              <a:rPr lang="en-US" sz="1600" dirty="0" smtClean="0">
                <a:latin typeface="Times New Roman" pitchFamily="18" charset="0"/>
                <a:cs typeface="Times New Roman" pitchFamily="18" charset="0"/>
              </a:rPr>
              <a:t> - -;</a:t>
            </a:r>
            <a:endParaRPr lang="en-US" sz="1600" dirty="0">
              <a:latin typeface="Times New Roman" pitchFamily="18" charset="0"/>
              <a:cs typeface="Times New Roman" pitchFamily="18" charset="0"/>
            </a:endParaRPr>
          </a:p>
          <a:p>
            <a:pPr eaLnBrk="1" hangingPunct="1"/>
            <a:r>
              <a:rPr lang="fa-IR" sz="1600" b="1" dirty="0">
                <a:latin typeface="Times New Roman" pitchFamily="18" charset="0"/>
                <a:cs typeface="Times New Roman" pitchFamily="18" charset="0"/>
              </a:rPr>
              <a:t> </a:t>
            </a:r>
            <a:r>
              <a:rPr lang="en-US" sz="1600" b="1" dirty="0">
                <a:latin typeface="Times New Roman" pitchFamily="18" charset="0"/>
                <a:cs typeface="Times New Roman" pitchFamily="18" charset="0"/>
              </a:rPr>
              <a:t> </a:t>
            </a:r>
            <a:r>
              <a:rPr lang="fa-IR" sz="1600" b="1" dirty="0">
                <a:latin typeface="Times New Roman" pitchFamily="18" charset="0"/>
                <a:cs typeface="Times New Roman" pitchFamily="18" charset="0"/>
              </a:rPr>
              <a:t>                </a:t>
            </a:r>
            <a:r>
              <a:rPr lang="en-US" sz="1600" b="1" dirty="0">
                <a:latin typeface="Times New Roman" pitchFamily="18" charset="0"/>
                <a:cs typeface="Times New Roman" pitchFamily="18" charset="0"/>
              </a:rPr>
              <a:t>if (</a:t>
            </a:r>
            <a:r>
              <a:rPr lang="en-US" sz="1600" b="1" dirty="0" err="1">
                <a:latin typeface="Times New Roman" pitchFamily="18" charset="0"/>
                <a:cs typeface="Times New Roman" pitchFamily="18" charset="0"/>
              </a:rPr>
              <a:t>readcount</a:t>
            </a:r>
            <a:r>
              <a:rPr lang="en-US" sz="1600" b="1" dirty="0">
                <a:latin typeface="Times New Roman" pitchFamily="18" charset="0"/>
                <a:cs typeface="Times New Roman" pitchFamily="18" charset="0"/>
              </a:rPr>
              <a:t> </a:t>
            </a:r>
            <a:r>
              <a:rPr lang="en-US" sz="1600" b="1" dirty="0" smtClean="0">
                <a:latin typeface="Times New Roman" pitchFamily="18" charset="0"/>
                <a:cs typeface="Times New Roman" pitchFamily="18" charset="0"/>
              </a:rPr>
              <a:t>=</a:t>
            </a:r>
            <a:r>
              <a:rPr lang="fa-IR" sz="1600" b="1"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 </a:t>
            </a:r>
            <a:r>
              <a:rPr lang="en-US" sz="1600" b="1" dirty="0">
                <a:latin typeface="Times New Roman" pitchFamily="18" charset="0"/>
                <a:cs typeface="Times New Roman" pitchFamily="18" charset="0"/>
              </a:rPr>
              <a:t>0) </a:t>
            </a:r>
            <a:endParaRPr lang="fa-IR" sz="1600" b="1" dirty="0">
              <a:latin typeface="Times New Roman" pitchFamily="18" charset="0"/>
              <a:cs typeface="Times New Roman" pitchFamily="18" charset="0"/>
            </a:endParaRPr>
          </a:p>
          <a:p>
            <a:pPr eaLnBrk="1" hangingPunct="1"/>
            <a:r>
              <a:rPr lang="fa-IR" sz="1600" b="1" dirty="0">
                <a:latin typeface="Times New Roman" pitchFamily="18" charset="0"/>
                <a:cs typeface="Times New Roman" pitchFamily="18" charset="0"/>
              </a:rPr>
              <a:t>                                    </a:t>
            </a:r>
            <a:r>
              <a:rPr lang="en-US" sz="1600" b="1" dirty="0">
                <a:latin typeface="Times New Roman" pitchFamily="18" charset="0"/>
                <a:cs typeface="Times New Roman" pitchFamily="18" charset="0"/>
              </a:rPr>
              <a:t>signal (</a:t>
            </a:r>
            <a:r>
              <a:rPr lang="en-US" sz="1600" b="1" dirty="0" err="1">
                <a:latin typeface="Times New Roman" pitchFamily="18" charset="0"/>
                <a:cs typeface="Times New Roman" pitchFamily="18" charset="0"/>
              </a:rPr>
              <a:t>wsem</a:t>
            </a:r>
            <a:r>
              <a:rPr lang="en-US" sz="1600" b="1" dirty="0">
                <a:latin typeface="Times New Roman" pitchFamily="18" charset="0"/>
                <a:cs typeface="Times New Roman" pitchFamily="18" charset="0"/>
              </a:rPr>
              <a:t>);</a:t>
            </a:r>
          </a:p>
          <a:p>
            <a:pPr eaLnBrk="1" hangingPunct="1"/>
            <a:r>
              <a:rPr lang="fa-IR" sz="1600" dirty="0">
                <a:latin typeface="Times New Roman" pitchFamily="18" charset="0"/>
                <a:cs typeface="Times New Roman" pitchFamily="18" charset="0"/>
              </a:rPr>
              <a:t>                            </a:t>
            </a:r>
            <a:r>
              <a:rPr lang="en-US" sz="1600" dirty="0">
                <a:latin typeface="Times New Roman" pitchFamily="18" charset="0"/>
                <a:cs typeface="Times New Roman" pitchFamily="18" charset="0"/>
              </a:rPr>
              <a:t>signal (x);</a:t>
            </a:r>
          </a:p>
          <a:p>
            <a:pPr eaLnBrk="1" hangingPunct="1"/>
            <a:r>
              <a:rPr lang="en-US" sz="1600" dirty="0">
                <a:latin typeface="Times New Roman" pitchFamily="18" charset="0"/>
                <a:cs typeface="Times New Roman" pitchFamily="18" charset="0"/>
              </a:rPr>
              <a:t>}</a:t>
            </a:r>
          </a:p>
          <a:p>
            <a:pPr eaLnBrk="1" hangingPunct="1"/>
            <a:r>
              <a:rPr lang="en-US" sz="1600" dirty="0">
                <a:latin typeface="Times New Roman" pitchFamily="18" charset="0"/>
                <a:cs typeface="Times New Roman" pitchFamily="18" charset="0"/>
              </a:rPr>
              <a:t>}</a:t>
            </a:r>
          </a:p>
        </p:txBody>
      </p:sp>
      <p:sp>
        <p:nvSpPr>
          <p:cNvPr id="29" name="Rectangle 3"/>
          <p:cNvSpPr txBox="1">
            <a:spLocks noChangeArrowheads="1"/>
          </p:cNvSpPr>
          <p:nvPr/>
        </p:nvSpPr>
        <p:spPr bwMode="auto">
          <a:xfrm>
            <a:off x="4593771" y="1219200"/>
            <a:ext cx="4474029" cy="5610531"/>
          </a:xfrm>
          <a:prstGeom prst="rect">
            <a:avLst/>
          </a:prstGeom>
          <a:solidFill>
            <a:schemeClr val="bg1"/>
          </a:solidFill>
          <a:ln>
            <a:noFill/>
          </a:ln>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r>
              <a:rPr lang="en-US" sz="1600" b="1" dirty="0">
                <a:latin typeface="Times New Roman" pitchFamily="18" charset="0"/>
                <a:cs typeface="Times New Roman" pitchFamily="18" charset="0"/>
              </a:rPr>
              <a:t>void writer </a:t>
            </a:r>
            <a:r>
              <a:rPr lang="en-US" sz="1600" b="1" dirty="0" smtClean="0">
                <a:latin typeface="Times New Roman" pitchFamily="18" charset="0"/>
                <a:cs typeface="Times New Roman" pitchFamily="18" charset="0"/>
              </a:rPr>
              <a:t>( )</a:t>
            </a:r>
            <a:endParaRPr lang="en-US" sz="1600" b="1" dirty="0">
              <a:latin typeface="Times New Roman" pitchFamily="18" charset="0"/>
              <a:cs typeface="Times New Roman" pitchFamily="18" charset="0"/>
            </a:endParaRPr>
          </a:p>
          <a:p>
            <a:pPr eaLnBrk="1" hangingPunct="1"/>
            <a:r>
              <a:rPr lang="en-US" sz="1600" dirty="0">
                <a:latin typeface="Times New Roman" pitchFamily="18" charset="0"/>
                <a:cs typeface="Times New Roman" pitchFamily="18" charset="0"/>
              </a:rPr>
              <a:t>{</a:t>
            </a:r>
          </a:p>
          <a:p>
            <a:pPr eaLnBrk="1" hangingPunct="1"/>
            <a:r>
              <a:rPr lang="en-US" sz="1600" b="1" dirty="0">
                <a:latin typeface="Times New Roman" pitchFamily="18" charset="0"/>
                <a:cs typeface="Times New Roman" pitchFamily="18" charset="0"/>
              </a:rPr>
              <a:t>while (true){</a:t>
            </a:r>
          </a:p>
          <a:p>
            <a:pPr eaLnBrk="1" hangingPunct="1"/>
            <a:r>
              <a:rPr lang="en-US" sz="1600" dirty="0">
                <a:latin typeface="Times New Roman" pitchFamily="18" charset="0"/>
                <a:cs typeface="Times New Roman" pitchFamily="18" charset="0"/>
              </a:rPr>
              <a:t>                   wait (y);</a:t>
            </a:r>
          </a:p>
          <a:p>
            <a:pPr eaLnBrk="1" hangingPunct="1"/>
            <a:r>
              <a:rPr lang="en-US" sz="1600" dirty="0">
                <a:latin typeface="Times New Roman" pitchFamily="18" charset="0"/>
                <a:cs typeface="Times New Roman" pitchFamily="18" charset="0"/>
              </a:rPr>
              <a:t>                   </a:t>
            </a:r>
            <a:r>
              <a:rPr lang="en-US" sz="1600" dirty="0" err="1" smtClean="0">
                <a:latin typeface="Times New Roman" pitchFamily="18" charset="0"/>
                <a:cs typeface="Times New Roman" pitchFamily="18" charset="0"/>
              </a:rPr>
              <a:t>writecount</a:t>
            </a:r>
            <a:r>
              <a:rPr lang="en-US" sz="1600" dirty="0" smtClean="0">
                <a:latin typeface="Times New Roman" pitchFamily="18" charset="0"/>
                <a:cs typeface="Times New Roman" pitchFamily="18" charset="0"/>
              </a:rPr>
              <a:t> + +;</a:t>
            </a:r>
            <a:endParaRPr lang="en-US" sz="1600" dirty="0">
              <a:latin typeface="Times New Roman" pitchFamily="18" charset="0"/>
              <a:cs typeface="Times New Roman" pitchFamily="18" charset="0"/>
            </a:endParaRPr>
          </a:p>
          <a:p>
            <a:pPr eaLnBrk="1" hangingPunct="1"/>
            <a:r>
              <a:rPr lang="en-US" sz="1600" b="1" dirty="0">
                <a:latin typeface="Times New Roman" pitchFamily="18" charset="0"/>
                <a:cs typeface="Times New Roman" pitchFamily="18" charset="0"/>
              </a:rPr>
              <a:t>                   if (</a:t>
            </a:r>
            <a:r>
              <a:rPr lang="en-US" sz="1600" b="1" dirty="0" err="1">
                <a:latin typeface="Times New Roman" pitchFamily="18" charset="0"/>
                <a:cs typeface="Times New Roman" pitchFamily="18" charset="0"/>
              </a:rPr>
              <a:t>writecount</a:t>
            </a:r>
            <a:r>
              <a:rPr lang="en-US" sz="1600" b="1" dirty="0">
                <a:latin typeface="Times New Roman" pitchFamily="18" charset="0"/>
                <a:cs typeface="Times New Roman" pitchFamily="18" charset="0"/>
              </a:rPr>
              <a:t> </a:t>
            </a:r>
            <a:r>
              <a:rPr lang="en-US" sz="1600" b="1" dirty="0" smtClean="0">
                <a:latin typeface="Times New Roman" pitchFamily="18" charset="0"/>
                <a:cs typeface="Times New Roman" pitchFamily="18" charset="0"/>
              </a:rPr>
              <a:t>=</a:t>
            </a:r>
            <a:r>
              <a:rPr lang="fa-IR" sz="1600" b="1"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 </a:t>
            </a:r>
            <a:r>
              <a:rPr lang="en-US" sz="1600" b="1" dirty="0">
                <a:latin typeface="Times New Roman" pitchFamily="18" charset="0"/>
                <a:cs typeface="Times New Roman" pitchFamily="18" charset="0"/>
              </a:rPr>
              <a:t>1)</a:t>
            </a:r>
          </a:p>
          <a:p>
            <a:pPr eaLnBrk="1" hangingPunct="1"/>
            <a:r>
              <a:rPr lang="en-US" sz="1600" dirty="0">
                <a:latin typeface="Times New Roman" pitchFamily="18" charset="0"/>
                <a:cs typeface="Times New Roman" pitchFamily="18" charset="0"/>
              </a:rPr>
              <a:t>                                            wait (</a:t>
            </a:r>
            <a:r>
              <a:rPr lang="en-US" sz="1600" dirty="0" err="1">
                <a:latin typeface="Times New Roman" pitchFamily="18" charset="0"/>
                <a:cs typeface="Times New Roman" pitchFamily="18" charset="0"/>
              </a:rPr>
              <a:t>rsem</a:t>
            </a:r>
            <a:r>
              <a:rPr lang="en-US" sz="1600" dirty="0">
                <a:latin typeface="Times New Roman" pitchFamily="18" charset="0"/>
                <a:cs typeface="Times New Roman" pitchFamily="18" charset="0"/>
              </a:rPr>
              <a:t>);</a:t>
            </a:r>
          </a:p>
          <a:p>
            <a:pPr eaLnBrk="1" hangingPunct="1"/>
            <a:r>
              <a:rPr lang="en-US" sz="1600" dirty="0">
                <a:latin typeface="Times New Roman" pitchFamily="18" charset="0"/>
                <a:cs typeface="Times New Roman" pitchFamily="18" charset="0"/>
              </a:rPr>
              <a:t>                    signal (y);</a:t>
            </a:r>
          </a:p>
          <a:p>
            <a:pPr eaLnBrk="1" hangingPunct="1"/>
            <a:r>
              <a:rPr lang="en-US" sz="1600" dirty="0">
                <a:latin typeface="Times New Roman" pitchFamily="18" charset="0"/>
                <a:cs typeface="Times New Roman" pitchFamily="18" charset="0"/>
              </a:rPr>
              <a:t>                    wait (</a:t>
            </a:r>
            <a:r>
              <a:rPr lang="en-US" sz="1600" dirty="0" err="1">
                <a:latin typeface="Times New Roman" pitchFamily="18" charset="0"/>
                <a:cs typeface="Times New Roman" pitchFamily="18" charset="0"/>
              </a:rPr>
              <a:t>wsem</a:t>
            </a:r>
            <a:r>
              <a:rPr lang="en-US" sz="1600" dirty="0">
                <a:latin typeface="Times New Roman" pitchFamily="18" charset="0"/>
                <a:cs typeface="Times New Roman" pitchFamily="18" charset="0"/>
              </a:rPr>
              <a:t>);</a:t>
            </a:r>
          </a:p>
          <a:p>
            <a:pPr eaLnBrk="1" hangingPunct="1"/>
            <a:r>
              <a:rPr lang="en-US" sz="1600" dirty="0">
                <a:latin typeface="Times New Roman" pitchFamily="18" charset="0"/>
                <a:cs typeface="Times New Roman" pitchFamily="18" charset="0"/>
              </a:rPr>
              <a:t>                    WRITEUNIT();</a:t>
            </a:r>
          </a:p>
          <a:p>
            <a:pPr eaLnBrk="1" hangingPunct="1"/>
            <a:r>
              <a:rPr lang="en-US" sz="1600" dirty="0">
                <a:latin typeface="Times New Roman" pitchFamily="18" charset="0"/>
                <a:cs typeface="Times New Roman" pitchFamily="18" charset="0"/>
              </a:rPr>
              <a:t>                    signal (</a:t>
            </a:r>
            <a:r>
              <a:rPr lang="en-US" sz="1600" dirty="0" err="1">
                <a:latin typeface="Times New Roman" pitchFamily="18" charset="0"/>
                <a:cs typeface="Times New Roman" pitchFamily="18" charset="0"/>
              </a:rPr>
              <a:t>wsem</a:t>
            </a:r>
            <a:r>
              <a:rPr lang="en-US" sz="1600" dirty="0">
                <a:latin typeface="Times New Roman" pitchFamily="18" charset="0"/>
                <a:cs typeface="Times New Roman" pitchFamily="18" charset="0"/>
              </a:rPr>
              <a:t>);</a:t>
            </a:r>
          </a:p>
          <a:p>
            <a:pPr eaLnBrk="1" hangingPunct="1"/>
            <a:r>
              <a:rPr lang="en-US" sz="1600" dirty="0">
                <a:latin typeface="Times New Roman" pitchFamily="18" charset="0"/>
                <a:cs typeface="Times New Roman" pitchFamily="18" charset="0"/>
              </a:rPr>
              <a:t>                    wait (y);</a:t>
            </a:r>
          </a:p>
          <a:p>
            <a:pPr eaLnBrk="1" hangingPunct="1"/>
            <a:r>
              <a:rPr lang="en-US" sz="1600" dirty="0">
                <a:latin typeface="Times New Roman" pitchFamily="18" charset="0"/>
                <a:cs typeface="Times New Roman" pitchFamily="18" charset="0"/>
              </a:rPr>
              <a:t>                    </a:t>
            </a:r>
            <a:r>
              <a:rPr lang="en-US" sz="1600" dirty="0" err="1" smtClean="0">
                <a:latin typeface="Times New Roman" pitchFamily="18" charset="0"/>
                <a:cs typeface="Times New Roman" pitchFamily="18" charset="0"/>
              </a:rPr>
              <a:t>writecount</a:t>
            </a:r>
            <a:r>
              <a:rPr lang="en-US" sz="1600" dirty="0" smtClean="0">
                <a:latin typeface="Times New Roman" pitchFamily="18" charset="0"/>
                <a:cs typeface="Times New Roman" pitchFamily="18" charset="0"/>
              </a:rPr>
              <a:t> </a:t>
            </a:r>
            <a:r>
              <a:rPr lang="fa-IR" sz="1600" dirty="0" smtClean="0">
                <a:latin typeface="Times New Roman" pitchFamily="18" charset="0"/>
                <a:cs typeface="Times New Roman" pitchFamily="18" charset="0"/>
              </a:rPr>
              <a:t>-</a:t>
            </a:r>
            <a:r>
              <a:rPr lang="en-US" sz="1600" dirty="0" smtClean="0">
                <a:latin typeface="Times New Roman" pitchFamily="18" charset="0"/>
                <a:cs typeface="Times New Roman" pitchFamily="18" charset="0"/>
              </a:rPr>
              <a:t> </a:t>
            </a:r>
            <a:r>
              <a:rPr lang="fa-IR" sz="1600" dirty="0" smtClean="0">
                <a:latin typeface="Times New Roman" pitchFamily="18" charset="0"/>
                <a:cs typeface="Times New Roman" pitchFamily="18" charset="0"/>
              </a:rPr>
              <a:t>-</a:t>
            </a:r>
            <a:r>
              <a:rPr lang="en-US" sz="1600" dirty="0">
                <a:latin typeface="Times New Roman" pitchFamily="18" charset="0"/>
                <a:cs typeface="Times New Roman" pitchFamily="18" charset="0"/>
              </a:rPr>
              <a:t>;</a:t>
            </a:r>
          </a:p>
          <a:p>
            <a:pPr eaLnBrk="1" hangingPunct="1"/>
            <a:r>
              <a:rPr lang="en-US" sz="1600" b="1" dirty="0">
                <a:latin typeface="Times New Roman" pitchFamily="18" charset="0"/>
                <a:cs typeface="Times New Roman" pitchFamily="18" charset="0"/>
              </a:rPr>
              <a:t>                    if (</a:t>
            </a:r>
            <a:r>
              <a:rPr lang="en-US" sz="1600" b="1" dirty="0" err="1">
                <a:latin typeface="Times New Roman" pitchFamily="18" charset="0"/>
                <a:cs typeface="Times New Roman" pitchFamily="18" charset="0"/>
              </a:rPr>
              <a:t>writecount</a:t>
            </a:r>
            <a:r>
              <a:rPr lang="en-US" sz="1600" b="1" dirty="0">
                <a:latin typeface="Times New Roman" pitchFamily="18" charset="0"/>
                <a:cs typeface="Times New Roman" pitchFamily="18" charset="0"/>
              </a:rPr>
              <a:t> </a:t>
            </a:r>
            <a:r>
              <a:rPr lang="en-US" sz="1600" b="1" dirty="0" smtClean="0">
                <a:latin typeface="Times New Roman" pitchFamily="18" charset="0"/>
                <a:cs typeface="Times New Roman" pitchFamily="18" charset="0"/>
              </a:rPr>
              <a:t>=</a:t>
            </a:r>
            <a:r>
              <a:rPr lang="fa-IR" sz="1600" b="1"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 </a:t>
            </a:r>
            <a:r>
              <a:rPr lang="en-US" sz="1600" b="1" dirty="0">
                <a:latin typeface="Times New Roman" pitchFamily="18" charset="0"/>
                <a:cs typeface="Times New Roman" pitchFamily="18" charset="0"/>
              </a:rPr>
              <a:t>0) signal (</a:t>
            </a:r>
            <a:r>
              <a:rPr lang="en-US" sz="1600" b="1" dirty="0" err="1">
                <a:latin typeface="Times New Roman" pitchFamily="18" charset="0"/>
                <a:cs typeface="Times New Roman" pitchFamily="18" charset="0"/>
              </a:rPr>
              <a:t>rsem</a:t>
            </a:r>
            <a:r>
              <a:rPr lang="en-US" sz="1600" b="1" dirty="0">
                <a:latin typeface="Times New Roman" pitchFamily="18" charset="0"/>
                <a:cs typeface="Times New Roman" pitchFamily="18" charset="0"/>
              </a:rPr>
              <a:t>);</a:t>
            </a:r>
          </a:p>
          <a:p>
            <a:pPr eaLnBrk="1" hangingPunct="1"/>
            <a:r>
              <a:rPr lang="en-US" sz="1600" dirty="0">
                <a:latin typeface="Times New Roman" pitchFamily="18" charset="0"/>
                <a:cs typeface="Times New Roman" pitchFamily="18" charset="0"/>
              </a:rPr>
              <a:t>                   signal (y);</a:t>
            </a:r>
          </a:p>
          <a:p>
            <a:pPr eaLnBrk="1" hangingPunct="1"/>
            <a:r>
              <a:rPr lang="en-US" sz="1600" dirty="0">
                <a:latin typeface="Times New Roman" pitchFamily="18" charset="0"/>
                <a:cs typeface="Times New Roman" pitchFamily="18" charset="0"/>
              </a:rPr>
              <a:t>                 }</a:t>
            </a:r>
          </a:p>
          <a:p>
            <a:pPr eaLnBrk="1" hangingPunct="1"/>
            <a:r>
              <a:rPr lang="en-US" sz="1600" dirty="0">
                <a:latin typeface="Times New Roman" pitchFamily="18" charset="0"/>
                <a:cs typeface="Times New Roman" pitchFamily="18" charset="0"/>
              </a:rPr>
              <a:t>}</a:t>
            </a:r>
          </a:p>
          <a:p>
            <a:pPr eaLnBrk="1" hangingPunct="1"/>
            <a:r>
              <a:rPr lang="en-US" sz="1600" b="1" dirty="0">
                <a:latin typeface="Times New Roman" pitchFamily="18" charset="0"/>
                <a:cs typeface="Times New Roman" pitchFamily="18" charset="0"/>
              </a:rPr>
              <a:t>void main()</a:t>
            </a:r>
          </a:p>
          <a:p>
            <a:pPr eaLnBrk="1" hangingPunct="1"/>
            <a:r>
              <a:rPr lang="en-US" sz="1600" dirty="0">
                <a:latin typeface="Times New Roman" pitchFamily="18" charset="0"/>
                <a:cs typeface="Times New Roman" pitchFamily="18" charset="0"/>
              </a:rPr>
              <a:t>{</a:t>
            </a:r>
          </a:p>
          <a:p>
            <a:pPr eaLnBrk="1" hangingPunct="1"/>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readcount</a:t>
            </a:r>
            <a:r>
              <a:rPr lang="en-US" sz="1600" dirty="0">
                <a:latin typeface="Times New Roman" pitchFamily="18" charset="0"/>
                <a:cs typeface="Times New Roman" pitchFamily="18" charset="0"/>
              </a:rPr>
              <a:t> = </a:t>
            </a:r>
            <a:r>
              <a:rPr lang="en-US" sz="1600" dirty="0" err="1">
                <a:latin typeface="Times New Roman" pitchFamily="18" charset="0"/>
                <a:cs typeface="Times New Roman" pitchFamily="18" charset="0"/>
              </a:rPr>
              <a:t>writecount</a:t>
            </a:r>
            <a:r>
              <a:rPr lang="en-US" sz="1600" dirty="0">
                <a:latin typeface="Times New Roman" pitchFamily="18" charset="0"/>
                <a:cs typeface="Times New Roman" pitchFamily="18" charset="0"/>
              </a:rPr>
              <a:t> = 0;</a:t>
            </a:r>
          </a:p>
          <a:p>
            <a:pPr eaLnBrk="1" hangingPunct="1"/>
            <a:r>
              <a:rPr lang="en-US" sz="1600" b="1" dirty="0">
                <a:latin typeface="Times New Roman" pitchFamily="18" charset="0"/>
                <a:cs typeface="Times New Roman" pitchFamily="18" charset="0"/>
              </a:rPr>
              <a:t>        </a:t>
            </a:r>
            <a:r>
              <a:rPr lang="en-US" sz="1600" b="1" dirty="0" err="1">
                <a:latin typeface="Times New Roman" pitchFamily="18" charset="0"/>
                <a:cs typeface="Times New Roman" pitchFamily="18" charset="0"/>
              </a:rPr>
              <a:t>parbegin</a:t>
            </a:r>
            <a:r>
              <a:rPr lang="en-US" sz="1600" b="1" dirty="0">
                <a:latin typeface="Times New Roman" pitchFamily="18" charset="0"/>
                <a:cs typeface="Times New Roman" pitchFamily="18" charset="0"/>
              </a:rPr>
              <a:t> (reader, writer);</a:t>
            </a:r>
          </a:p>
          <a:p>
            <a:pPr eaLnBrk="1" hangingPunct="1"/>
            <a:r>
              <a:rPr lang="en-US" sz="1600" dirty="0">
                <a:latin typeface="Times New Roman" pitchFamily="18" charset="0"/>
                <a:cs typeface="Times New Roman" pitchFamily="18" charset="0"/>
              </a:rPr>
              <a:t>}</a:t>
            </a:r>
          </a:p>
        </p:txBody>
      </p:sp>
      <p:sp>
        <p:nvSpPr>
          <p:cNvPr id="84994" name="Slide Number Placeholder 4"/>
          <p:cNvSpPr>
            <a:spLocks noGrp="1"/>
          </p:cNvSpPr>
          <p:nvPr>
            <p:ph type="sldNum" sz="quarter" idx="4294967295"/>
          </p:nvPr>
        </p:nvSpPr>
        <p:spPr>
          <a:xfrm>
            <a:off x="67183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9C3091DA-FD50-4041-9EFE-9EB93A069608}" type="slidenum">
              <a:rPr lang="ar-SA" smtClean="0">
                <a:latin typeface="Comic Sans MS" pitchFamily="66" charset="0"/>
              </a:rPr>
              <a:pPr eaLnBrk="1" hangingPunct="1"/>
              <a:t>91</a:t>
            </a:fld>
            <a:endParaRPr lang="en-US" smtClean="0">
              <a:latin typeface="Comic Sans MS" pitchFamily="66" charset="0"/>
            </a:endParaRPr>
          </a:p>
        </p:txBody>
      </p:sp>
      <p:cxnSp>
        <p:nvCxnSpPr>
          <p:cNvPr id="5" name="Straight Connector 4"/>
          <p:cNvCxnSpPr/>
          <p:nvPr/>
        </p:nvCxnSpPr>
        <p:spPr>
          <a:xfrm>
            <a:off x="4593771" y="1066800"/>
            <a:ext cx="0" cy="4953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409531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randombar(horizontal)">
                                      <p:cBhvr>
                                        <p:cTn id="30" dur="500"/>
                                        <p:tgtEl>
                                          <p:spTgt spid="11"/>
                                        </p:tgtEl>
                                      </p:cBhvr>
                                    </p:animEffect>
                                  </p:childTnLst>
                                </p:cTn>
                              </p:par>
                              <p:par>
                                <p:cTn id="31" presetID="7" presetClass="emph" presetSubtype="2" fill="hold" nodeType="withEffect">
                                  <p:stCondLst>
                                    <p:cond delay="0"/>
                                  </p:stCondLst>
                                  <p:childTnLst>
                                    <p:animClr clrSpc="rgb" dir="cw">
                                      <p:cBhvr>
                                        <p:cTn id="32" dur="2000" fill="hold"/>
                                        <p:tgtEl>
                                          <p:spTgt spid="9"/>
                                        </p:tgtEl>
                                        <p:attrNameLst>
                                          <p:attrName>stroke.color</p:attrName>
                                        </p:attrNameLst>
                                      </p:cBhvr>
                                      <p:to>
                                        <a:srgbClr val="A5A5A5"/>
                                      </p:to>
                                    </p:animClr>
                                    <p:set>
                                      <p:cBhvr>
                                        <p:cTn id="33" dur="2000" fill="hold"/>
                                        <p:tgtEl>
                                          <p:spTgt spid="9"/>
                                        </p:tgtEl>
                                        <p:attrNameLst>
                                          <p:attrName>stroke.on</p:attrName>
                                        </p:attrNameLst>
                                      </p:cBhvr>
                                      <p:to>
                                        <p:strVal val="true"/>
                                      </p:to>
                                    </p:set>
                                  </p:childTnLst>
                                </p:cTn>
                              </p:par>
                              <p:par>
                                <p:cTn id="34" presetID="7" presetClass="emph" presetSubtype="2" fill="hold" nodeType="withEffect">
                                  <p:stCondLst>
                                    <p:cond delay="0"/>
                                  </p:stCondLst>
                                  <p:childTnLst>
                                    <p:animClr clrSpc="rgb" dir="cw">
                                      <p:cBhvr>
                                        <p:cTn id="35" dur="2000" fill="hold"/>
                                        <p:tgtEl>
                                          <p:spTgt spid="4"/>
                                        </p:tgtEl>
                                        <p:attrNameLst>
                                          <p:attrName>stroke.color</p:attrName>
                                        </p:attrNameLst>
                                      </p:cBhvr>
                                      <p:to>
                                        <a:srgbClr val="A5A5A5"/>
                                      </p:to>
                                    </p:animClr>
                                    <p:set>
                                      <p:cBhvr>
                                        <p:cTn id="36" dur="2000" fill="hold"/>
                                        <p:tgtEl>
                                          <p:spTgt spid="4"/>
                                        </p:tgtEl>
                                        <p:attrNameLst>
                                          <p:attrName>stroke.on</p:attrName>
                                        </p:attrNameLst>
                                      </p:cBhvr>
                                      <p:to>
                                        <p:strVal val="true"/>
                                      </p:to>
                                    </p:se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randombar(horizontal)">
                                      <p:cBhvr>
                                        <p:cTn id="41" dur="500"/>
                                        <p:tgtEl>
                                          <p:spTgt spid="1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randombar(horizontal)">
                                      <p:cBhvr>
                                        <p:cTn id="44" dur="500"/>
                                        <p:tgtEl>
                                          <p:spTgt spid="20"/>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randombar(horizontal)">
                                      <p:cBhvr>
                                        <p:cTn id="47" dur="500"/>
                                        <p:tgtEl>
                                          <p:spTgt spid="14"/>
                                        </p:tgtEl>
                                      </p:cBhvr>
                                    </p:animEffect>
                                  </p:childTnLst>
                                </p:cTn>
                              </p:par>
                              <p:par>
                                <p:cTn id="48" presetID="7" presetClass="emph" presetSubtype="2" fill="hold" nodeType="withEffect">
                                  <p:stCondLst>
                                    <p:cond delay="0"/>
                                  </p:stCondLst>
                                  <p:childTnLst>
                                    <p:animClr clrSpc="rgb" dir="cw">
                                      <p:cBhvr>
                                        <p:cTn id="49" dur="2000" fill="hold"/>
                                        <p:tgtEl>
                                          <p:spTgt spid="12"/>
                                        </p:tgtEl>
                                        <p:attrNameLst>
                                          <p:attrName>stroke.color</p:attrName>
                                        </p:attrNameLst>
                                      </p:cBhvr>
                                      <p:to>
                                        <a:srgbClr val="A5A5A5"/>
                                      </p:to>
                                    </p:animClr>
                                    <p:set>
                                      <p:cBhvr>
                                        <p:cTn id="50" dur="2000" fill="hold"/>
                                        <p:tgtEl>
                                          <p:spTgt spid="12"/>
                                        </p:tgtEl>
                                        <p:attrNameLst>
                                          <p:attrName>stroke.on</p:attrName>
                                        </p:attrNameLst>
                                      </p:cBhvr>
                                      <p:to>
                                        <p:strVal val="true"/>
                                      </p:to>
                                    </p:set>
                                  </p:childTnLst>
                                </p:cTn>
                              </p:par>
                              <p:par>
                                <p:cTn id="51" presetID="7" presetClass="emph" presetSubtype="2" fill="hold" nodeType="withEffect">
                                  <p:stCondLst>
                                    <p:cond delay="0"/>
                                  </p:stCondLst>
                                  <p:childTnLst>
                                    <p:animClr clrSpc="rgb" dir="cw">
                                      <p:cBhvr>
                                        <p:cTn id="52" dur="2000" fill="hold"/>
                                        <p:tgtEl>
                                          <p:spTgt spid="11"/>
                                        </p:tgtEl>
                                        <p:attrNameLst>
                                          <p:attrName>stroke.color</p:attrName>
                                        </p:attrNameLst>
                                      </p:cBhvr>
                                      <p:to>
                                        <a:srgbClr val="A5A5A5"/>
                                      </p:to>
                                    </p:animClr>
                                    <p:set>
                                      <p:cBhvr>
                                        <p:cTn id="53" dur="2000" fill="hold"/>
                                        <p:tgtEl>
                                          <p:spTgt spid="11"/>
                                        </p:tgtEl>
                                        <p:attrNameLst>
                                          <p:attrName>stroke.on</p:attrName>
                                        </p:attrNameLst>
                                      </p:cBhvr>
                                      <p:to>
                                        <p:strVal val="true"/>
                                      </p:to>
                                    </p:se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randombar(horizontal)">
                                      <p:cBhvr>
                                        <p:cTn id="58" dur="500"/>
                                        <p:tgtEl>
                                          <p:spTgt spid="21"/>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randombar(horizontal)">
                                      <p:cBhvr>
                                        <p:cTn id="61" dur="500"/>
                                        <p:tgtEl>
                                          <p:spTgt spid="23"/>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randombar(horizontal)">
                                      <p:cBhvr>
                                        <p:cTn id="64" dur="500"/>
                                        <p:tgtEl>
                                          <p:spTgt spid="22"/>
                                        </p:tgtEl>
                                      </p:cBhvr>
                                    </p:animEffect>
                                  </p:childTnLst>
                                </p:cTn>
                              </p:par>
                              <p:par>
                                <p:cTn id="65" presetID="7" presetClass="emph" presetSubtype="2" fill="hold" nodeType="withEffect">
                                  <p:stCondLst>
                                    <p:cond delay="0"/>
                                  </p:stCondLst>
                                  <p:childTnLst>
                                    <p:animClr clrSpc="rgb" dir="cw">
                                      <p:cBhvr>
                                        <p:cTn id="66" dur="2000" fill="hold"/>
                                        <p:tgtEl>
                                          <p:spTgt spid="20"/>
                                        </p:tgtEl>
                                        <p:attrNameLst>
                                          <p:attrName>stroke.color</p:attrName>
                                        </p:attrNameLst>
                                      </p:cBhvr>
                                      <p:to>
                                        <a:srgbClr val="A5A5A5"/>
                                      </p:to>
                                    </p:animClr>
                                    <p:set>
                                      <p:cBhvr>
                                        <p:cTn id="67" dur="2000" fill="hold"/>
                                        <p:tgtEl>
                                          <p:spTgt spid="20"/>
                                        </p:tgtEl>
                                        <p:attrNameLst>
                                          <p:attrName>stroke.on</p:attrName>
                                        </p:attrNameLst>
                                      </p:cBhvr>
                                      <p:to>
                                        <p:strVal val="true"/>
                                      </p:to>
                                    </p:set>
                                  </p:childTnLst>
                                </p:cTn>
                              </p:par>
                              <p:par>
                                <p:cTn id="68" presetID="7" presetClass="emph" presetSubtype="2" fill="hold" nodeType="withEffect">
                                  <p:stCondLst>
                                    <p:cond delay="0"/>
                                  </p:stCondLst>
                                  <p:childTnLst>
                                    <p:animClr clrSpc="rgb" dir="cw">
                                      <p:cBhvr>
                                        <p:cTn id="69" dur="2000" fill="hold"/>
                                        <p:tgtEl>
                                          <p:spTgt spid="14"/>
                                        </p:tgtEl>
                                        <p:attrNameLst>
                                          <p:attrName>stroke.color</p:attrName>
                                        </p:attrNameLst>
                                      </p:cBhvr>
                                      <p:to>
                                        <a:srgbClr val="A5A5A5"/>
                                      </p:to>
                                    </p:animClr>
                                    <p:set>
                                      <p:cBhvr>
                                        <p:cTn id="70" dur="2000" fill="hold"/>
                                        <p:tgtEl>
                                          <p:spTgt spid="14"/>
                                        </p:tgtEl>
                                        <p:attrNameLst>
                                          <p:attrName>stroke.on</p:attrName>
                                        </p:attrNameLst>
                                      </p:cBhvr>
                                      <p:to>
                                        <p:strVal val="true"/>
                                      </p:to>
                                    </p:set>
                                  </p:childTnLst>
                                </p:cTn>
                              </p:par>
                            </p:childTnLst>
                          </p:cTn>
                        </p:par>
                      </p:childTnLst>
                    </p:cTn>
                  </p:par>
                  <p:par>
                    <p:cTn id="71" fill="hold">
                      <p:stCondLst>
                        <p:cond delay="indefinite"/>
                      </p:stCondLst>
                      <p:childTnLst>
                        <p:par>
                          <p:cTn id="72" fill="hold">
                            <p:stCondLst>
                              <p:cond delay="0"/>
                            </p:stCondLst>
                            <p:childTnLst>
                              <p:par>
                                <p:cTn id="73" presetID="14" presetClass="entr" presetSubtype="10"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randombar(horizontal)">
                                      <p:cBhvr>
                                        <p:cTn id="75" dur="500"/>
                                        <p:tgtEl>
                                          <p:spTgt spid="24"/>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randombar(horizontal)">
                                      <p:cBhvr>
                                        <p:cTn id="78" dur="500"/>
                                        <p:tgtEl>
                                          <p:spTgt spid="25"/>
                                        </p:tgtEl>
                                      </p:cBhvr>
                                    </p:animEffect>
                                  </p:childTnLst>
                                </p:cTn>
                              </p:par>
                              <p:par>
                                <p:cTn id="79" presetID="7" presetClass="emph" presetSubtype="2" fill="hold" nodeType="withEffect">
                                  <p:stCondLst>
                                    <p:cond delay="0"/>
                                  </p:stCondLst>
                                  <p:childTnLst>
                                    <p:animClr clrSpc="rgb" dir="cw">
                                      <p:cBhvr>
                                        <p:cTn id="80" dur="2000" fill="hold"/>
                                        <p:tgtEl>
                                          <p:spTgt spid="23"/>
                                        </p:tgtEl>
                                        <p:attrNameLst>
                                          <p:attrName>stroke.color</p:attrName>
                                        </p:attrNameLst>
                                      </p:cBhvr>
                                      <p:to>
                                        <a:srgbClr val="A5A5A5"/>
                                      </p:to>
                                    </p:animClr>
                                    <p:set>
                                      <p:cBhvr>
                                        <p:cTn id="81" dur="2000" fill="hold"/>
                                        <p:tgtEl>
                                          <p:spTgt spid="23"/>
                                        </p:tgtEl>
                                        <p:attrNameLst>
                                          <p:attrName>stroke.on</p:attrName>
                                        </p:attrNameLst>
                                      </p:cBhvr>
                                      <p:to>
                                        <p:strVal val="true"/>
                                      </p:to>
                                    </p:set>
                                  </p:childTnLst>
                                </p:cTn>
                              </p:par>
                              <p:par>
                                <p:cTn id="82" presetID="7" presetClass="emph" presetSubtype="2" fill="hold" nodeType="withEffect">
                                  <p:stCondLst>
                                    <p:cond delay="0"/>
                                  </p:stCondLst>
                                  <p:childTnLst>
                                    <p:animClr clrSpc="rgb" dir="cw">
                                      <p:cBhvr>
                                        <p:cTn id="83" dur="2000" fill="hold"/>
                                        <p:tgtEl>
                                          <p:spTgt spid="22"/>
                                        </p:tgtEl>
                                        <p:attrNameLst>
                                          <p:attrName>stroke.color</p:attrName>
                                        </p:attrNameLst>
                                      </p:cBhvr>
                                      <p:to>
                                        <a:srgbClr val="A5A5A5"/>
                                      </p:to>
                                    </p:animClr>
                                    <p:set>
                                      <p:cBhvr>
                                        <p:cTn id="84" dur="2000" fill="hold"/>
                                        <p:tgtEl>
                                          <p:spTgt spid="22"/>
                                        </p:tgtEl>
                                        <p:attrNameLst>
                                          <p:attrName>stroke.on</p:attrName>
                                        </p:attrNameLst>
                                      </p:cBhvr>
                                      <p:to>
                                        <p:strVal val="true"/>
                                      </p:to>
                                    </p:set>
                                  </p:childTnLst>
                                </p:cTn>
                              </p:par>
                            </p:childTnLst>
                          </p:cTn>
                        </p:par>
                      </p:childTnLst>
                    </p:cTn>
                  </p:par>
                  <p:par>
                    <p:cTn id="85" fill="hold">
                      <p:stCondLst>
                        <p:cond delay="indefinite"/>
                      </p:stCondLst>
                      <p:childTnLst>
                        <p:par>
                          <p:cTn id="86" fill="hold">
                            <p:stCondLst>
                              <p:cond delay="0"/>
                            </p:stCondLst>
                            <p:childTnLst>
                              <p:par>
                                <p:cTn id="87" presetID="14" presetClass="entr" presetSubtype="10" fill="hold" grpId="0" nodeType="click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randombar(horizontal)">
                                      <p:cBhvr>
                                        <p:cTn id="89" dur="500"/>
                                        <p:tgtEl>
                                          <p:spTgt spid="27"/>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randombar(horizontal)">
                                      <p:cBhvr>
                                        <p:cTn id="92" dur="500"/>
                                        <p:tgtEl>
                                          <p:spTgt spid="26"/>
                                        </p:tgtEl>
                                      </p:cBhvr>
                                    </p:animEffect>
                                  </p:childTnLst>
                                </p:cTn>
                              </p:par>
                              <p:par>
                                <p:cTn id="93" presetID="7" presetClass="emph" presetSubtype="2" fill="hold" nodeType="withEffect">
                                  <p:stCondLst>
                                    <p:cond delay="0"/>
                                  </p:stCondLst>
                                  <p:childTnLst>
                                    <p:animClr clrSpc="rgb" dir="cw">
                                      <p:cBhvr>
                                        <p:cTn id="94" dur="2000" fill="hold"/>
                                        <p:tgtEl>
                                          <p:spTgt spid="25"/>
                                        </p:tgtEl>
                                        <p:attrNameLst>
                                          <p:attrName>stroke.color</p:attrName>
                                        </p:attrNameLst>
                                      </p:cBhvr>
                                      <p:to>
                                        <a:srgbClr val="A5A5A5"/>
                                      </p:to>
                                    </p:animClr>
                                    <p:set>
                                      <p:cBhvr>
                                        <p:cTn id="95" dur="2000" fill="hold"/>
                                        <p:tgtEl>
                                          <p:spTgt spid="25"/>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9" grpId="0" animBg="1"/>
      <p:bldP spid="10" grpId="0" animBg="1"/>
      <p:bldP spid="11" grpId="0" animBg="1"/>
      <p:bldP spid="12" grpId="0" animBg="1"/>
      <p:bldP spid="13" grpId="0" animBg="1"/>
      <p:bldP spid="14"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609600"/>
            <a:ext cx="8686800" cy="5486400"/>
          </a:xfrm>
        </p:spPr>
        <p:txBody>
          <a:bodyPr>
            <a:noAutofit/>
          </a:bodyPr>
          <a:lstStyle/>
          <a:p>
            <a:pPr algn="just">
              <a:lnSpc>
                <a:spcPct val="150000"/>
              </a:lnSpc>
            </a:pPr>
            <a:r>
              <a:rPr lang="fa-IR" sz="2000" dirty="0" smtClean="0"/>
              <a:t>متغير </a:t>
            </a:r>
            <a:r>
              <a:rPr lang="en-US" sz="2000" dirty="0" err="1"/>
              <a:t>writecount</a:t>
            </a:r>
            <a:r>
              <a:rPr lang="fa-IR" sz="2000" dirty="0"/>
              <a:t> </a:t>
            </a:r>
            <a:r>
              <a:rPr lang="fa-IR" sz="2000" dirty="0" smtClean="0"/>
              <a:t>مقداردادن </a:t>
            </a:r>
            <a:r>
              <a:rPr lang="fa-IR" sz="2000" dirty="0"/>
              <a:t>به </a:t>
            </a:r>
            <a:r>
              <a:rPr lang="en-US" sz="2000" dirty="0" err="1"/>
              <a:t>rsem</a:t>
            </a:r>
            <a:r>
              <a:rPr lang="fa-IR" sz="2000" dirty="0"/>
              <a:t> را كنترل مي كند</a:t>
            </a:r>
            <a:r>
              <a:rPr lang="fa-IR" sz="2000" dirty="0" smtClean="0"/>
              <a:t>.</a:t>
            </a:r>
          </a:p>
          <a:p>
            <a:pPr algn="just">
              <a:lnSpc>
                <a:spcPct val="150000"/>
              </a:lnSpc>
            </a:pPr>
            <a:r>
              <a:rPr lang="fa-IR" sz="2000" dirty="0"/>
              <a:t> متغير </a:t>
            </a:r>
            <a:r>
              <a:rPr lang="en-US" sz="2000" dirty="0" err="1"/>
              <a:t>readcount</a:t>
            </a:r>
            <a:r>
              <a:rPr lang="fa-IR" sz="2000" dirty="0" smtClean="0"/>
              <a:t> مقداردادن </a:t>
            </a:r>
            <a:r>
              <a:rPr lang="fa-IR" sz="2000" dirty="0"/>
              <a:t>به </a:t>
            </a:r>
            <a:r>
              <a:rPr lang="en-US" sz="2000" dirty="0" err="1"/>
              <a:t>w</a:t>
            </a:r>
            <a:r>
              <a:rPr lang="en-US" sz="2000" dirty="0" err="1" smtClean="0"/>
              <a:t>sem</a:t>
            </a:r>
            <a:r>
              <a:rPr lang="fa-IR" sz="2000" dirty="0" smtClean="0"/>
              <a:t> </a:t>
            </a:r>
            <a:r>
              <a:rPr lang="fa-IR" sz="2000" dirty="0"/>
              <a:t>را كنترل مي كند.</a:t>
            </a:r>
            <a:endParaRPr lang="en-US" sz="2000" dirty="0"/>
          </a:p>
          <a:p>
            <a:pPr algn="just">
              <a:lnSpc>
                <a:spcPct val="150000"/>
              </a:lnSpc>
            </a:pPr>
            <a:r>
              <a:rPr lang="fa-IR" sz="2000" dirty="0" smtClean="0"/>
              <a:t> </a:t>
            </a:r>
            <a:r>
              <a:rPr lang="fa-IR" sz="2000" dirty="0"/>
              <a:t>سمافور </a:t>
            </a:r>
            <a:r>
              <a:rPr lang="en-US" sz="2000" dirty="0"/>
              <a:t>y</a:t>
            </a:r>
            <a:r>
              <a:rPr lang="fa-IR" sz="2000" dirty="0"/>
              <a:t> نوسازي </a:t>
            </a:r>
            <a:r>
              <a:rPr lang="en-US" sz="2000" dirty="0" err="1"/>
              <a:t>writecount</a:t>
            </a:r>
            <a:r>
              <a:rPr lang="fa-IR" sz="2000" dirty="0"/>
              <a:t> را كنترل مي كند.</a:t>
            </a:r>
            <a:endParaRPr lang="en-US" sz="2000" dirty="0"/>
          </a:p>
          <a:p>
            <a:pPr algn="just">
              <a:lnSpc>
                <a:spcPct val="150000"/>
              </a:lnSpc>
            </a:pPr>
            <a:r>
              <a:rPr lang="fa-IR" sz="2000" dirty="0"/>
              <a:t>سمافور </a:t>
            </a:r>
            <a:r>
              <a:rPr lang="en-US" sz="2000" dirty="0"/>
              <a:t>x</a:t>
            </a:r>
            <a:r>
              <a:rPr lang="fa-IR" sz="2000" dirty="0" smtClean="0"/>
              <a:t> </a:t>
            </a:r>
            <a:r>
              <a:rPr lang="fa-IR" sz="2000" dirty="0"/>
              <a:t>نوسازي </a:t>
            </a:r>
            <a:r>
              <a:rPr lang="en-US" sz="2000" dirty="0" err="1" smtClean="0"/>
              <a:t>readcount</a:t>
            </a:r>
            <a:r>
              <a:rPr lang="fa-IR" sz="2000" dirty="0" smtClean="0"/>
              <a:t> </a:t>
            </a:r>
            <a:r>
              <a:rPr lang="fa-IR" sz="2000" dirty="0"/>
              <a:t>را كنترل مي كند</a:t>
            </a:r>
            <a:r>
              <a:rPr lang="fa-IR" sz="2000" dirty="0" smtClean="0"/>
              <a:t>.</a:t>
            </a:r>
            <a:endParaRPr lang="en-US" sz="2000" dirty="0" smtClean="0"/>
          </a:p>
          <a:p>
            <a:pPr algn="just">
              <a:lnSpc>
                <a:spcPct val="150000"/>
              </a:lnSpc>
            </a:pPr>
            <a:r>
              <a:rPr lang="fa-IR" sz="2000" dirty="0" smtClean="0"/>
              <a:t>سمافور </a:t>
            </a:r>
            <a:r>
              <a:rPr lang="en-US" sz="2000" dirty="0" smtClean="0"/>
              <a:t>z</a:t>
            </a:r>
            <a:r>
              <a:rPr lang="fa-IR" sz="2000" dirty="0" smtClean="0"/>
              <a:t> یک راهنمای اضافی برای خوانندگان است که مانع تشکیل صف طولانی توسط خوانندگان در </a:t>
            </a:r>
            <a:r>
              <a:rPr lang="en-US" sz="2000" dirty="0" err="1" smtClean="0"/>
              <a:t>rsem</a:t>
            </a:r>
            <a:r>
              <a:rPr lang="fa-IR" sz="2000" dirty="0" smtClean="0"/>
              <a:t> می شود. در صورت عدم وجود این سمافور، نویسندگان قادر به عبور از این صف نمی شوند و اولویت دادن به آن ها محقق نمی گردد. فقط یک خواننده مجاز به تشکیل صف در </a:t>
            </a:r>
            <a:r>
              <a:rPr lang="en-US" sz="2000" dirty="0" err="1" smtClean="0"/>
              <a:t>rsem</a:t>
            </a:r>
            <a:r>
              <a:rPr lang="en-US" sz="2000" dirty="0" smtClean="0"/>
              <a:t> </a:t>
            </a:r>
            <a:r>
              <a:rPr lang="fa-IR" sz="2000" dirty="0" smtClean="0"/>
              <a:t> است. </a:t>
            </a:r>
            <a:r>
              <a:rPr lang="en-US" sz="2000" dirty="0" err="1" smtClean="0"/>
              <a:t>rsem</a:t>
            </a:r>
            <a:r>
              <a:rPr lang="fa-IR" sz="2000" dirty="0" smtClean="0"/>
              <a:t> برای تمایز قائل شدن و اولویت دادن نویسندگان به خوانندگان بکار می رود.</a:t>
            </a:r>
            <a:r>
              <a:rPr lang="fa-IR" sz="2000" dirty="0"/>
              <a:t> وقتي حداقل يك نويسنده به ناحيه داده دستيابي دارد، سمافور </a:t>
            </a:r>
            <a:r>
              <a:rPr lang="en-US" sz="2000" dirty="0" err="1"/>
              <a:t>rsem</a:t>
            </a:r>
            <a:r>
              <a:rPr lang="fa-IR" sz="2000" dirty="0"/>
              <a:t> از خوانندگان جلوگيري مي كند.</a:t>
            </a:r>
            <a:endParaRPr lang="en-US" sz="2000" dirty="0"/>
          </a:p>
          <a:p>
            <a:pPr algn="just">
              <a:lnSpc>
                <a:spcPct val="150000"/>
              </a:lnSpc>
            </a:pPr>
            <a:r>
              <a:rPr lang="en-US" sz="2000" dirty="0" err="1" smtClean="0"/>
              <a:t>wsem</a:t>
            </a:r>
            <a:r>
              <a:rPr lang="fa-IR" sz="2000" dirty="0" smtClean="0"/>
              <a:t> برای تضمین انحصار متقابل در عمل نوشتن بین نویسندگان بکار برده شده است.</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92</a:t>
            </a:fld>
            <a:endParaRPr lang="en-US"/>
          </a:p>
        </p:txBody>
      </p:sp>
    </p:spTree>
    <p:extLst>
      <p:ext uri="{BB962C8B-B14F-4D97-AF65-F5344CB8AC3E}">
        <p14:creationId xmlns:p14="http://schemas.microsoft.com/office/powerpoint/2010/main" val="35508862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2819400" y="6030685"/>
            <a:ext cx="5638800" cy="2939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36374" y="457200"/>
            <a:ext cx="8741229" cy="533400"/>
          </a:xfrm>
          <a:ln>
            <a:solidFill>
              <a:schemeClr val="tx1">
                <a:lumMod val="65000"/>
                <a:lumOff val="35000"/>
              </a:schemeClr>
            </a:solidFill>
            <a:prstDash val="dash"/>
          </a:ln>
        </p:spPr>
        <p:txBody>
          <a:bodyPr/>
          <a:lstStyle/>
          <a:p>
            <a:r>
              <a:rPr kumimoji="1" lang="fa-IR" sz="2400" dirty="0">
                <a:solidFill>
                  <a:schemeClr val="tx1"/>
                </a:solidFill>
                <a:latin typeface="Times New Roman" pitchFamily="18" charset="0"/>
                <a:ea typeface="PMingLiU" pitchFamily="18" charset="-120"/>
              </a:rPr>
              <a:t>حل مساله خوانندگان و نویسندگان با استفاده از تبادل </a:t>
            </a:r>
            <a:r>
              <a:rPr kumimoji="1" lang="fa-IR" sz="2400" dirty="0" smtClean="0">
                <a:solidFill>
                  <a:schemeClr val="tx1"/>
                </a:solidFill>
                <a:latin typeface="Times New Roman" pitchFamily="18" charset="0"/>
                <a:ea typeface="PMingLiU" pitchFamily="18" charset="-120"/>
              </a:rPr>
              <a:t>پیام </a:t>
            </a:r>
            <a:r>
              <a:rPr kumimoji="1" lang="fa-IR" sz="2000" dirty="0">
                <a:solidFill>
                  <a:srgbClr val="C00000"/>
                </a:solidFill>
                <a:latin typeface="Times New Roman" pitchFamily="18" charset="0"/>
                <a:ea typeface="PMingLiU" pitchFamily="18" charset="-120"/>
              </a:rPr>
              <a:t>(نويسندگان اولويت دارند)</a:t>
            </a:r>
            <a:r>
              <a:rPr kumimoji="1" lang="fa-IR" sz="2000" dirty="0">
                <a:solidFill>
                  <a:schemeClr val="tx1"/>
                </a:solidFill>
                <a:latin typeface="Times New Roman" pitchFamily="18" charset="0"/>
                <a:ea typeface="PMingLiU" pitchFamily="18" charset="-120"/>
              </a:rPr>
              <a:t>:</a:t>
            </a:r>
            <a:endParaRPr lang="en-US" sz="2000" dirty="0"/>
          </a:p>
        </p:txBody>
      </p:sp>
      <p:sp>
        <p:nvSpPr>
          <p:cNvPr id="3" name="Content Placeholder 2"/>
          <p:cNvSpPr>
            <a:spLocks noGrp="1"/>
          </p:cNvSpPr>
          <p:nvPr>
            <p:ph idx="1"/>
          </p:nvPr>
        </p:nvSpPr>
        <p:spPr>
          <a:xfrm>
            <a:off x="2971800" y="1194947"/>
            <a:ext cx="6019800" cy="2996053"/>
          </a:xfrm>
        </p:spPr>
        <p:txBody>
          <a:bodyPr>
            <a:normAutofit fontScale="85000" lnSpcReduction="20000"/>
          </a:bodyPr>
          <a:lstStyle/>
          <a:p>
            <a:pPr marL="0" indent="0" algn="just">
              <a:buNone/>
            </a:pPr>
            <a:r>
              <a:rPr lang="fa-IR" dirty="0" smtClean="0"/>
              <a:t>یک فرایند کنترل کننده است که به ناحیه داده های مشترک دسترسی دارد.</a:t>
            </a:r>
          </a:p>
          <a:p>
            <a:pPr marL="0" indent="0" algn="just">
              <a:buNone/>
            </a:pPr>
            <a:r>
              <a:rPr lang="fa-IR" dirty="0" smtClean="0"/>
              <a:t>فرایندهای دیگری که می خواهند به این ناحیه دسترسی داشته باشند بایستی ...</a:t>
            </a:r>
          </a:p>
          <a:p>
            <a:pPr marL="777240" lvl="1" indent="-457200" algn="just">
              <a:buFont typeface="+mj-lt"/>
              <a:buAutoNum type="arabicPeriod"/>
            </a:pPr>
            <a:r>
              <a:rPr lang="fa-IR" dirty="0" smtClean="0"/>
              <a:t>یک پیام درخواست به کنترل کننده می فرستند.</a:t>
            </a:r>
          </a:p>
          <a:p>
            <a:pPr marL="777240" lvl="1" indent="-457200" algn="just">
              <a:buFont typeface="+mj-lt"/>
              <a:buAutoNum type="arabicPeriod"/>
            </a:pPr>
            <a:r>
              <a:rPr lang="fa-IR" dirty="0" smtClean="0"/>
              <a:t>و با پاسخ </a:t>
            </a:r>
            <a:r>
              <a:rPr lang="en-US" dirty="0" smtClean="0"/>
              <a:t>“OK”</a:t>
            </a:r>
            <a:r>
              <a:rPr lang="fa-IR" dirty="0" smtClean="0"/>
              <a:t> اجازه دسترسی می یابند.</a:t>
            </a:r>
          </a:p>
          <a:p>
            <a:pPr marL="777240" lvl="1" indent="-457200" algn="just">
              <a:buFont typeface="+mj-lt"/>
              <a:buAutoNum type="arabicPeriod"/>
            </a:pPr>
            <a:r>
              <a:rPr lang="fa-IR" dirty="0" smtClean="0"/>
              <a:t>و با پیام </a:t>
            </a:r>
            <a:r>
              <a:rPr lang="en-US" dirty="0" smtClean="0"/>
              <a:t>“finished”</a:t>
            </a:r>
            <a:r>
              <a:rPr lang="fa-IR" dirty="0" smtClean="0"/>
              <a:t> تکمیل دسترسی را اعلام می نمایند.</a:t>
            </a:r>
            <a:endParaRPr lang="en-US" dirty="0" smtClean="0"/>
          </a:p>
          <a:p>
            <a:pPr marL="777240" lvl="1" indent="-457200" algn="just">
              <a:buFont typeface="+mj-lt"/>
              <a:buAutoNum type="arabicPeriod"/>
            </a:pPr>
            <a:endParaRPr lang="fa-IR" dirty="0" smtClean="0"/>
          </a:p>
          <a:p>
            <a:pPr marL="0" indent="0" algn="just">
              <a:buNone/>
            </a:pPr>
            <a:r>
              <a:rPr lang="fa-IR" sz="2100" dirty="0" smtClean="0"/>
              <a:t>کنترل کننده سه صندوق پستی برای هر یک از این نوع پیام ها دارد. کنترل کننده برای اولویت دادن به نویسندگان، پیام های نوشتن را قبل از پیام های خواندن رسیدگی می کند.</a:t>
            </a:r>
          </a:p>
        </p:txBody>
      </p:sp>
      <p:sp>
        <p:nvSpPr>
          <p:cNvPr id="4" name="Slide Number Placeholder 3"/>
          <p:cNvSpPr>
            <a:spLocks noGrp="1"/>
          </p:cNvSpPr>
          <p:nvPr>
            <p:ph type="sldNum" sz="quarter" idx="12"/>
          </p:nvPr>
        </p:nvSpPr>
        <p:spPr>
          <a:xfrm>
            <a:off x="8371114" y="6478534"/>
            <a:ext cx="762000" cy="365125"/>
          </a:xfrm>
        </p:spPr>
        <p:txBody>
          <a:bodyPr/>
          <a:lstStyle/>
          <a:p>
            <a:fld id="{B6F15528-21DE-4FAA-801E-634DDDAF4B2B}" type="slidenum">
              <a:rPr lang="en-US" smtClean="0"/>
              <a:pPr/>
              <a:t>93</a:t>
            </a:fld>
            <a:endParaRPr lang="en-US" dirty="0"/>
          </a:p>
        </p:txBody>
      </p:sp>
      <p:sp>
        <p:nvSpPr>
          <p:cNvPr id="5" name="Rounded Rectangle 4"/>
          <p:cNvSpPr/>
          <p:nvPr/>
        </p:nvSpPr>
        <p:spPr>
          <a:xfrm>
            <a:off x="4423309" y="4329792"/>
            <a:ext cx="1524000" cy="2133600"/>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572597" y="4797878"/>
            <a:ext cx="1458685" cy="3048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cs typeface="B Nazanin" pitchFamily="2" charset="-78"/>
              </a:rPr>
              <a:t>finished</a:t>
            </a:r>
            <a:endParaRPr lang="en-US" dirty="0">
              <a:solidFill>
                <a:schemeClr val="tx1"/>
              </a:solidFill>
              <a:cs typeface="B Nazanin" pitchFamily="2" charset="-78"/>
            </a:endParaRPr>
          </a:p>
        </p:txBody>
      </p:sp>
      <p:sp>
        <p:nvSpPr>
          <p:cNvPr id="7" name="Rectangle 6"/>
          <p:cNvSpPr/>
          <p:nvPr/>
        </p:nvSpPr>
        <p:spPr>
          <a:xfrm>
            <a:off x="4561711" y="5331278"/>
            <a:ext cx="1458685" cy="3048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cs typeface="B Nazanin" pitchFamily="2" charset="-78"/>
              </a:rPr>
              <a:t>readrequest</a:t>
            </a:r>
            <a:endParaRPr lang="en-US" dirty="0">
              <a:solidFill>
                <a:schemeClr val="tx1"/>
              </a:solidFill>
              <a:cs typeface="B Nazanin" pitchFamily="2" charset="-78"/>
            </a:endParaRPr>
          </a:p>
        </p:txBody>
      </p:sp>
      <p:sp>
        <p:nvSpPr>
          <p:cNvPr id="8" name="Rectangle 7"/>
          <p:cNvSpPr/>
          <p:nvPr/>
        </p:nvSpPr>
        <p:spPr>
          <a:xfrm>
            <a:off x="4572597" y="5864678"/>
            <a:ext cx="1458685" cy="3048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cs typeface="B Nazanin" pitchFamily="2" charset="-78"/>
              </a:rPr>
              <a:t>writerequest</a:t>
            </a:r>
            <a:endParaRPr lang="en-US" dirty="0">
              <a:solidFill>
                <a:schemeClr val="tx1"/>
              </a:solidFill>
              <a:cs typeface="B Nazanin" pitchFamily="2" charset="-78"/>
            </a:endParaRPr>
          </a:p>
        </p:txBody>
      </p:sp>
      <p:sp>
        <p:nvSpPr>
          <p:cNvPr id="9" name="TextBox 8"/>
          <p:cNvSpPr txBox="1"/>
          <p:nvPr/>
        </p:nvSpPr>
        <p:spPr>
          <a:xfrm>
            <a:off x="4445080" y="4363231"/>
            <a:ext cx="1082348" cy="369332"/>
          </a:xfrm>
          <a:prstGeom prst="rect">
            <a:avLst/>
          </a:prstGeom>
          <a:noFill/>
        </p:spPr>
        <p:txBody>
          <a:bodyPr wrap="none" rtlCol="0">
            <a:spAutoFit/>
          </a:bodyPr>
          <a:lstStyle/>
          <a:p>
            <a:r>
              <a:rPr lang="en-US" dirty="0" smtClean="0"/>
              <a:t>controller</a:t>
            </a:r>
            <a:endParaRPr lang="en-US" dirty="0"/>
          </a:p>
        </p:txBody>
      </p:sp>
      <p:sp>
        <p:nvSpPr>
          <p:cNvPr id="10" name="Rounded Rectangle 9"/>
          <p:cNvSpPr/>
          <p:nvPr/>
        </p:nvSpPr>
        <p:spPr>
          <a:xfrm>
            <a:off x="6781800" y="4569278"/>
            <a:ext cx="1524000" cy="838200"/>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6991740" y="4537403"/>
            <a:ext cx="1037463" cy="369332"/>
          </a:xfrm>
          <a:prstGeom prst="rect">
            <a:avLst/>
          </a:prstGeom>
          <a:noFill/>
        </p:spPr>
        <p:txBody>
          <a:bodyPr wrap="none" rtlCol="0">
            <a:spAutoFit/>
          </a:bodyPr>
          <a:lstStyle/>
          <a:p>
            <a:r>
              <a:rPr lang="en-US" dirty="0" smtClean="0"/>
              <a:t>reader (i)</a:t>
            </a:r>
            <a:endParaRPr lang="en-US" dirty="0"/>
          </a:p>
        </p:txBody>
      </p:sp>
      <p:sp>
        <p:nvSpPr>
          <p:cNvPr id="12" name="Rounded Rectangle 11"/>
          <p:cNvSpPr/>
          <p:nvPr/>
        </p:nvSpPr>
        <p:spPr>
          <a:xfrm>
            <a:off x="6781800" y="5597978"/>
            <a:ext cx="1524000" cy="865414"/>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7002626" y="5582431"/>
            <a:ext cx="1011815" cy="369332"/>
          </a:xfrm>
          <a:prstGeom prst="rect">
            <a:avLst/>
          </a:prstGeom>
          <a:noFill/>
        </p:spPr>
        <p:txBody>
          <a:bodyPr wrap="none" rtlCol="0">
            <a:spAutoFit/>
          </a:bodyPr>
          <a:lstStyle/>
          <a:p>
            <a:r>
              <a:rPr lang="en-US" dirty="0" smtClean="0"/>
              <a:t>writer (j)</a:t>
            </a:r>
            <a:endParaRPr lang="en-US" dirty="0"/>
          </a:p>
        </p:txBody>
      </p:sp>
      <p:sp>
        <p:nvSpPr>
          <p:cNvPr id="14" name="Rectangle 13"/>
          <p:cNvSpPr/>
          <p:nvPr/>
        </p:nvSpPr>
        <p:spPr>
          <a:xfrm>
            <a:off x="6687537" y="4874078"/>
            <a:ext cx="1368965" cy="3048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cs typeface="B Nazanin" pitchFamily="2" charset="-78"/>
              </a:rPr>
              <a:t>mailbox[i]</a:t>
            </a:r>
            <a:endParaRPr lang="en-US" dirty="0">
              <a:solidFill>
                <a:schemeClr val="tx1"/>
              </a:solidFill>
              <a:cs typeface="B Nazanin" pitchFamily="2" charset="-78"/>
            </a:endParaRPr>
          </a:p>
        </p:txBody>
      </p:sp>
      <p:sp>
        <p:nvSpPr>
          <p:cNvPr id="15" name="Rectangle 14"/>
          <p:cNvSpPr/>
          <p:nvPr/>
        </p:nvSpPr>
        <p:spPr>
          <a:xfrm>
            <a:off x="6691504" y="5940878"/>
            <a:ext cx="1403759" cy="3048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cs typeface="B Nazanin" pitchFamily="2" charset="-78"/>
              </a:rPr>
              <a:t>mailbox[j]</a:t>
            </a:r>
            <a:endParaRPr lang="en-US" dirty="0">
              <a:solidFill>
                <a:schemeClr val="tx1"/>
              </a:solidFill>
              <a:cs typeface="B Nazanin" pitchFamily="2" charset="-78"/>
            </a:endParaRPr>
          </a:p>
        </p:txBody>
      </p:sp>
      <p:cxnSp>
        <p:nvCxnSpPr>
          <p:cNvPr id="36" name="Straight Arrow Connector 35"/>
          <p:cNvCxnSpPr>
            <a:endCxn id="7" idx="3"/>
          </p:cNvCxnSpPr>
          <p:nvPr/>
        </p:nvCxnSpPr>
        <p:spPr>
          <a:xfrm flipH="1">
            <a:off x="6020396" y="5331278"/>
            <a:ext cx="761404"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endCxn id="14" idx="1"/>
          </p:cNvCxnSpPr>
          <p:nvPr/>
        </p:nvCxnSpPr>
        <p:spPr>
          <a:xfrm>
            <a:off x="5947309" y="4537403"/>
            <a:ext cx="740228" cy="4890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endCxn id="6" idx="3"/>
          </p:cNvCxnSpPr>
          <p:nvPr/>
        </p:nvCxnSpPr>
        <p:spPr>
          <a:xfrm flipH="1" flipV="1">
            <a:off x="6031282" y="4950278"/>
            <a:ext cx="750518"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endCxn id="8" idx="3"/>
          </p:cNvCxnSpPr>
          <p:nvPr/>
        </p:nvCxnSpPr>
        <p:spPr>
          <a:xfrm flipH="1">
            <a:off x="6031282" y="5767097"/>
            <a:ext cx="750518" cy="2499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endCxn id="15" idx="1"/>
          </p:cNvCxnSpPr>
          <p:nvPr/>
        </p:nvCxnSpPr>
        <p:spPr>
          <a:xfrm>
            <a:off x="5947309" y="5767097"/>
            <a:ext cx="744195" cy="3261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flipV="1">
            <a:off x="6031282" y="5102678"/>
            <a:ext cx="750518" cy="66441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Rectangle 3"/>
          <p:cNvSpPr txBox="1">
            <a:spLocks noChangeArrowheads="1"/>
          </p:cNvSpPr>
          <p:nvPr/>
        </p:nvSpPr>
        <p:spPr bwMode="auto">
          <a:xfrm>
            <a:off x="0" y="3987087"/>
            <a:ext cx="2913662" cy="2895600"/>
          </a:xfrm>
          <a:prstGeom prst="rect">
            <a:avLst/>
          </a:prstGeom>
          <a:solidFill>
            <a:schemeClr val="bg1"/>
          </a:solidFill>
          <a:ln>
            <a:solidFill>
              <a:schemeClr val="tx1"/>
            </a:solidFill>
          </a:ln>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r>
              <a:rPr lang="en-US" sz="1400" b="1" dirty="0">
                <a:latin typeface="Kalinga" pitchFamily="34" charset="0"/>
                <a:ea typeface="Tahoma" pitchFamily="34" charset="0"/>
                <a:cs typeface="Kalinga" pitchFamily="34" charset="0"/>
              </a:rPr>
              <a:t>void reader( </a:t>
            </a:r>
            <a:r>
              <a:rPr lang="en-US" sz="1400" b="1" dirty="0" err="1">
                <a:latin typeface="Kalinga" pitchFamily="34" charset="0"/>
                <a:ea typeface="Tahoma" pitchFamily="34" charset="0"/>
                <a:cs typeface="Kalinga" pitchFamily="34" charset="0"/>
              </a:rPr>
              <a:t>int</a:t>
            </a:r>
            <a:r>
              <a:rPr lang="en-US" sz="1400" b="1" dirty="0">
                <a:latin typeface="Kalinga" pitchFamily="34" charset="0"/>
                <a:ea typeface="Tahoma" pitchFamily="34" charset="0"/>
                <a:cs typeface="Kalinga" pitchFamily="34" charset="0"/>
              </a:rPr>
              <a:t> i)</a:t>
            </a:r>
          </a:p>
          <a:p>
            <a:pPr eaLnBrk="1" hangingPunct="1"/>
            <a:r>
              <a:rPr lang="en-US" sz="1400" b="1" dirty="0">
                <a:latin typeface="Kalinga" pitchFamily="34" charset="0"/>
                <a:ea typeface="Tahoma" pitchFamily="34" charset="0"/>
                <a:cs typeface="Kalinga" pitchFamily="34" charset="0"/>
              </a:rPr>
              <a:t>{</a:t>
            </a:r>
          </a:p>
          <a:p>
            <a:pPr eaLnBrk="1" hangingPunct="1"/>
            <a:r>
              <a:rPr lang="fa-IR" sz="1400" b="1" dirty="0">
                <a:latin typeface="Kalinga" pitchFamily="34" charset="0"/>
                <a:ea typeface="Tahoma" pitchFamily="34" charset="0"/>
                <a:cs typeface="Kalinga" pitchFamily="34" charset="0"/>
              </a:rPr>
              <a:t>  </a:t>
            </a:r>
            <a:r>
              <a:rPr lang="en-US" sz="1400" b="1" dirty="0">
                <a:latin typeface="Kalinga" pitchFamily="34" charset="0"/>
                <a:ea typeface="Tahoma" pitchFamily="34" charset="0"/>
                <a:cs typeface="Kalinga" pitchFamily="34" charset="0"/>
              </a:rPr>
              <a:t>message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a:t>
            </a:r>
          </a:p>
          <a:p>
            <a:pPr eaLnBrk="1" hangingPunct="1"/>
            <a:r>
              <a:rPr lang="en-US" sz="1400" b="1" dirty="0">
                <a:latin typeface="Kalinga" pitchFamily="34" charset="0"/>
                <a:ea typeface="Tahoma" pitchFamily="34" charset="0"/>
                <a:cs typeface="Kalinga" pitchFamily="34" charset="0"/>
              </a:rPr>
              <a:t>  while (true)</a:t>
            </a:r>
          </a:p>
          <a:p>
            <a:pPr eaLnBrk="1" hangingPunct="1"/>
            <a:r>
              <a:rPr lang="en-US" sz="1400" b="1" dirty="0">
                <a:latin typeface="Kalinga" pitchFamily="34" charset="0"/>
                <a:ea typeface="Tahoma" pitchFamily="34" charset="0"/>
                <a:cs typeface="Kalinga" pitchFamily="34" charset="0"/>
              </a:rPr>
              <a:t>        {</a:t>
            </a:r>
          </a:p>
          <a:p>
            <a:pPr eaLnBrk="1" hangingPunct="1"/>
            <a:r>
              <a:rPr lang="en-US" sz="1400" b="1" dirty="0">
                <a:latin typeface="Kalinga" pitchFamily="34" charset="0"/>
                <a:ea typeface="Tahoma" pitchFamily="34" charset="0"/>
                <a:cs typeface="Kalinga" pitchFamily="34" charset="0"/>
              </a:rPr>
              <a:t>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=i;</a:t>
            </a:r>
          </a:p>
          <a:p>
            <a:pPr eaLnBrk="1" hangingPunct="1"/>
            <a:r>
              <a:rPr lang="en-US" sz="1400" b="1" dirty="0">
                <a:latin typeface="Kalinga" pitchFamily="34" charset="0"/>
                <a:ea typeface="Tahoma" pitchFamily="34" charset="0"/>
                <a:cs typeface="Kalinga" pitchFamily="34" charset="0"/>
              </a:rPr>
              <a:t>          send( </a:t>
            </a:r>
            <a:r>
              <a:rPr lang="en-US" sz="1400" b="1" dirty="0" err="1">
                <a:latin typeface="Kalinga" pitchFamily="34" charset="0"/>
                <a:ea typeface="Tahoma" pitchFamily="34" charset="0"/>
                <a:cs typeface="Kalinga" pitchFamily="34" charset="0"/>
              </a:rPr>
              <a:t>readreq</a:t>
            </a:r>
            <a:r>
              <a:rPr lang="en-US" sz="1400" b="1" dirty="0">
                <a:latin typeface="Kalinga" pitchFamily="34" charset="0"/>
                <a:ea typeface="Tahoma" pitchFamily="34" charset="0"/>
                <a:cs typeface="Kalinga" pitchFamily="34" charset="0"/>
              </a:rPr>
              <a:t> ,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a:t>
            </a:r>
          </a:p>
          <a:p>
            <a:pPr eaLnBrk="1" hangingPunct="1"/>
            <a:r>
              <a:rPr lang="en-US" sz="1400" b="1" dirty="0">
                <a:latin typeface="Kalinga" pitchFamily="34" charset="0"/>
                <a:ea typeface="Tahoma" pitchFamily="34" charset="0"/>
                <a:cs typeface="Kalinga" pitchFamily="34" charset="0"/>
              </a:rPr>
              <a:t>          receive (</a:t>
            </a:r>
            <a:r>
              <a:rPr lang="en-US" sz="1400" b="1" dirty="0" err="1">
                <a:latin typeface="Kalinga" pitchFamily="34" charset="0"/>
                <a:ea typeface="Tahoma" pitchFamily="34" charset="0"/>
                <a:cs typeface="Kalinga" pitchFamily="34" charset="0"/>
              </a:rPr>
              <a:t>mbox</a:t>
            </a:r>
            <a:r>
              <a:rPr lang="en-US" sz="1400" b="1" dirty="0">
                <a:latin typeface="Kalinga" pitchFamily="34" charset="0"/>
                <a:ea typeface="Tahoma" pitchFamily="34" charset="0"/>
                <a:cs typeface="Kalinga" pitchFamily="34" charset="0"/>
              </a:rPr>
              <a:t>[i],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a:t>
            </a:r>
          </a:p>
          <a:p>
            <a:pPr eaLnBrk="1" hangingPunct="1"/>
            <a:r>
              <a:rPr lang="en-US" sz="1400" b="1" dirty="0">
                <a:latin typeface="Kalinga" pitchFamily="34" charset="0"/>
                <a:ea typeface="Tahoma" pitchFamily="34" charset="0"/>
                <a:cs typeface="Kalinga" pitchFamily="34" charset="0"/>
              </a:rPr>
              <a:t>          READUNIT( );</a:t>
            </a:r>
          </a:p>
          <a:p>
            <a:pPr eaLnBrk="1" hangingPunct="1"/>
            <a:r>
              <a:rPr lang="en-US" sz="1400" b="1" dirty="0">
                <a:latin typeface="Kalinga" pitchFamily="34" charset="0"/>
                <a:ea typeface="Tahoma" pitchFamily="34" charset="0"/>
                <a:cs typeface="Kalinga" pitchFamily="34" charset="0"/>
              </a:rPr>
              <a:t>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=i;</a:t>
            </a:r>
          </a:p>
          <a:p>
            <a:pPr eaLnBrk="1" hangingPunct="1"/>
            <a:r>
              <a:rPr lang="en-US" sz="1400" b="1" dirty="0">
                <a:latin typeface="Kalinga" pitchFamily="34" charset="0"/>
                <a:ea typeface="Tahoma" pitchFamily="34" charset="0"/>
                <a:cs typeface="Kalinga" pitchFamily="34" charset="0"/>
              </a:rPr>
              <a:t>          send( finished ,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a:t>
            </a:r>
          </a:p>
          <a:p>
            <a:pPr eaLnBrk="1" hangingPunct="1"/>
            <a:r>
              <a:rPr lang="en-US" sz="1400" b="1" dirty="0">
                <a:latin typeface="Kalinga" pitchFamily="34" charset="0"/>
                <a:ea typeface="Tahoma" pitchFamily="34" charset="0"/>
                <a:cs typeface="Kalinga" pitchFamily="34" charset="0"/>
              </a:rPr>
              <a:t>        }</a:t>
            </a:r>
          </a:p>
          <a:p>
            <a:pPr eaLnBrk="1" hangingPunct="1"/>
            <a:r>
              <a:rPr lang="en-US" sz="1400" b="1" dirty="0">
                <a:latin typeface="Kalinga" pitchFamily="34" charset="0"/>
                <a:ea typeface="Tahoma" pitchFamily="34" charset="0"/>
                <a:cs typeface="Kalinga" pitchFamily="34" charset="0"/>
              </a:rPr>
              <a:t> }</a:t>
            </a:r>
          </a:p>
        </p:txBody>
      </p:sp>
      <p:sp>
        <p:nvSpPr>
          <p:cNvPr id="26" name="Rectangle 3"/>
          <p:cNvSpPr txBox="1">
            <a:spLocks noChangeArrowheads="1"/>
          </p:cNvSpPr>
          <p:nvPr/>
        </p:nvSpPr>
        <p:spPr bwMode="auto">
          <a:xfrm>
            <a:off x="0" y="1066800"/>
            <a:ext cx="2913662" cy="2895600"/>
          </a:xfrm>
          <a:prstGeom prst="rect">
            <a:avLst/>
          </a:prstGeom>
          <a:solidFill>
            <a:schemeClr val="bg1"/>
          </a:solidFill>
          <a:ln>
            <a:solidFill>
              <a:schemeClr val="tx1"/>
            </a:solidFill>
          </a:ln>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r>
              <a:rPr lang="en-US" sz="1400" b="1" dirty="0">
                <a:latin typeface="Kalinga" pitchFamily="34" charset="0"/>
                <a:ea typeface="Tahoma" pitchFamily="34" charset="0"/>
                <a:cs typeface="Kalinga" pitchFamily="34" charset="0"/>
              </a:rPr>
              <a:t>void writer( </a:t>
            </a:r>
            <a:r>
              <a:rPr lang="en-US" sz="1400" b="1" dirty="0" err="1">
                <a:latin typeface="Kalinga" pitchFamily="34" charset="0"/>
                <a:ea typeface="Tahoma" pitchFamily="34" charset="0"/>
                <a:cs typeface="Kalinga" pitchFamily="34" charset="0"/>
              </a:rPr>
              <a:t>int</a:t>
            </a:r>
            <a:r>
              <a:rPr lang="en-US" sz="1400" b="1" dirty="0">
                <a:latin typeface="Kalinga" pitchFamily="34" charset="0"/>
                <a:ea typeface="Tahoma" pitchFamily="34" charset="0"/>
                <a:cs typeface="Kalinga" pitchFamily="34" charset="0"/>
              </a:rPr>
              <a:t> i)</a:t>
            </a:r>
          </a:p>
          <a:p>
            <a:pPr eaLnBrk="1" hangingPunct="1"/>
            <a:r>
              <a:rPr lang="en-US" sz="1400" b="1" dirty="0">
                <a:latin typeface="Kalinga" pitchFamily="34" charset="0"/>
                <a:ea typeface="Tahoma" pitchFamily="34" charset="0"/>
                <a:cs typeface="Kalinga" pitchFamily="34" charset="0"/>
              </a:rPr>
              <a:t>{</a:t>
            </a:r>
          </a:p>
          <a:p>
            <a:pPr eaLnBrk="1" hangingPunct="1"/>
            <a:r>
              <a:rPr lang="fa-IR" sz="1400" b="1" dirty="0">
                <a:latin typeface="Kalinga" pitchFamily="34" charset="0"/>
                <a:ea typeface="Tahoma" pitchFamily="34" charset="0"/>
                <a:cs typeface="Kalinga" pitchFamily="34" charset="0"/>
              </a:rPr>
              <a:t>  </a:t>
            </a:r>
            <a:r>
              <a:rPr lang="en-US" sz="1400" b="1" dirty="0">
                <a:latin typeface="Kalinga" pitchFamily="34" charset="0"/>
                <a:ea typeface="Tahoma" pitchFamily="34" charset="0"/>
                <a:cs typeface="Kalinga" pitchFamily="34" charset="0"/>
              </a:rPr>
              <a:t>message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a:t>
            </a:r>
          </a:p>
          <a:p>
            <a:pPr eaLnBrk="1" hangingPunct="1"/>
            <a:r>
              <a:rPr lang="en-US" sz="1400" b="1" dirty="0">
                <a:latin typeface="Kalinga" pitchFamily="34" charset="0"/>
                <a:ea typeface="Tahoma" pitchFamily="34" charset="0"/>
                <a:cs typeface="Kalinga" pitchFamily="34" charset="0"/>
              </a:rPr>
              <a:t>  while (true)</a:t>
            </a:r>
          </a:p>
          <a:p>
            <a:pPr eaLnBrk="1" hangingPunct="1"/>
            <a:r>
              <a:rPr lang="en-US" sz="1400" b="1" dirty="0">
                <a:latin typeface="Kalinga" pitchFamily="34" charset="0"/>
                <a:ea typeface="Tahoma" pitchFamily="34" charset="0"/>
                <a:cs typeface="Kalinga" pitchFamily="34" charset="0"/>
              </a:rPr>
              <a:t>        {</a:t>
            </a:r>
          </a:p>
          <a:p>
            <a:pPr eaLnBrk="1" hangingPunct="1"/>
            <a:r>
              <a:rPr lang="en-US" sz="1400" b="1" dirty="0">
                <a:latin typeface="Kalinga" pitchFamily="34" charset="0"/>
                <a:ea typeface="Tahoma" pitchFamily="34" charset="0"/>
                <a:cs typeface="Kalinga" pitchFamily="34" charset="0"/>
              </a:rPr>
              <a:t>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=i;</a:t>
            </a:r>
          </a:p>
          <a:p>
            <a:pPr eaLnBrk="1" hangingPunct="1"/>
            <a:r>
              <a:rPr lang="en-US" sz="1400" b="1" dirty="0">
                <a:latin typeface="Kalinga" pitchFamily="34" charset="0"/>
                <a:ea typeface="Tahoma" pitchFamily="34" charset="0"/>
                <a:cs typeface="Kalinga" pitchFamily="34" charset="0"/>
              </a:rPr>
              <a:t>          send( </a:t>
            </a:r>
            <a:r>
              <a:rPr lang="en-US" sz="1400" b="1" dirty="0" err="1">
                <a:latin typeface="Kalinga" pitchFamily="34" charset="0"/>
                <a:ea typeface="Tahoma" pitchFamily="34" charset="0"/>
                <a:cs typeface="Kalinga" pitchFamily="34" charset="0"/>
              </a:rPr>
              <a:t>writereq</a:t>
            </a:r>
            <a:r>
              <a:rPr lang="en-US" sz="1400" b="1" dirty="0">
                <a:latin typeface="Kalinga" pitchFamily="34" charset="0"/>
                <a:ea typeface="Tahoma" pitchFamily="34" charset="0"/>
                <a:cs typeface="Kalinga" pitchFamily="34" charset="0"/>
              </a:rPr>
              <a:t> ,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a:t>
            </a:r>
          </a:p>
          <a:p>
            <a:pPr eaLnBrk="1" hangingPunct="1"/>
            <a:r>
              <a:rPr lang="en-US" sz="1400" b="1" dirty="0">
                <a:latin typeface="Kalinga" pitchFamily="34" charset="0"/>
                <a:ea typeface="Tahoma" pitchFamily="34" charset="0"/>
                <a:cs typeface="Kalinga" pitchFamily="34" charset="0"/>
              </a:rPr>
              <a:t>          receive (</a:t>
            </a:r>
            <a:r>
              <a:rPr lang="en-US" sz="1400" b="1" dirty="0" err="1">
                <a:latin typeface="Kalinga" pitchFamily="34" charset="0"/>
                <a:ea typeface="Tahoma" pitchFamily="34" charset="0"/>
                <a:cs typeface="Kalinga" pitchFamily="34" charset="0"/>
              </a:rPr>
              <a:t>mbox</a:t>
            </a:r>
            <a:r>
              <a:rPr lang="en-US" sz="1400" b="1" dirty="0">
                <a:latin typeface="Kalinga" pitchFamily="34" charset="0"/>
                <a:ea typeface="Tahoma" pitchFamily="34" charset="0"/>
                <a:cs typeface="Kalinga" pitchFamily="34" charset="0"/>
              </a:rPr>
              <a:t>[i],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a:t>
            </a:r>
          </a:p>
          <a:p>
            <a:pPr eaLnBrk="1" hangingPunct="1"/>
            <a:r>
              <a:rPr lang="en-US" sz="1400" b="1" dirty="0">
                <a:latin typeface="Kalinga" pitchFamily="34" charset="0"/>
                <a:ea typeface="Tahoma" pitchFamily="34" charset="0"/>
                <a:cs typeface="Kalinga" pitchFamily="34" charset="0"/>
              </a:rPr>
              <a:t>          WRITEUNIT( );</a:t>
            </a:r>
          </a:p>
          <a:p>
            <a:pPr eaLnBrk="1" hangingPunct="1"/>
            <a:r>
              <a:rPr lang="en-US" sz="1400" b="1" dirty="0">
                <a:latin typeface="Kalinga" pitchFamily="34" charset="0"/>
                <a:ea typeface="Tahoma" pitchFamily="34" charset="0"/>
                <a:cs typeface="Kalinga" pitchFamily="34" charset="0"/>
              </a:rPr>
              <a:t>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=i;</a:t>
            </a:r>
          </a:p>
          <a:p>
            <a:pPr eaLnBrk="1" hangingPunct="1"/>
            <a:r>
              <a:rPr lang="en-US" sz="1400" b="1" dirty="0">
                <a:latin typeface="Kalinga" pitchFamily="34" charset="0"/>
                <a:ea typeface="Tahoma" pitchFamily="34" charset="0"/>
                <a:cs typeface="Kalinga" pitchFamily="34" charset="0"/>
              </a:rPr>
              <a:t>          send( finished ,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a:t>
            </a:r>
          </a:p>
          <a:p>
            <a:pPr eaLnBrk="1" hangingPunct="1"/>
            <a:r>
              <a:rPr lang="en-US" sz="1400" b="1" dirty="0">
                <a:latin typeface="Kalinga" pitchFamily="34" charset="0"/>
                <a:ea typeface="Tahoma" pitchFamily="34" charset="0"/>
                <a:cs typeface="Kalinga" pitchFamily="34" charset="0"/>
              </a:rPr>
              <a:t>        }</a:t>
            </a:r>
          </a:p>
          <a:p>
            <a:pPr eaLnBrk="1" hangingPunct="1"/>
            <a:r>
              <a:rPr lang="en-US" sz="1400" b="1" dirty="0">
                <a:latin typeface="Kalinga" pitchFamily="34" charset="0"/>
                <a:ea typeface="Tahoma" pitchFamily="34" charset="0"/>
                <a:cs typeface="Kalinga" pitchFamily="34" charset="0"/>
              </a:rPr>
              <a:t> }</a:t>
            </a:r>
          </a:p>
        </p:txBody>
      </p:sp>
    </p:spTree>
    <p:extLst>
      <p:ext uri="{BB962C8B-B14F-4D97-AF65-F5344CB8AC3E}">
        <p14:creationId xmlns:p14="http://schemas.microsoft.com/office/powerpoint/2010/main" val="168460727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randombar(horizontal)">
                                      <p:cBhvr>
                                        <p:cTn id="10" dur="500"/>
                                        <p:tgtEl>
                                          <p:spTgt spid="3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5" dur="500"/>
                                        <p:tgtEl>
                                          <p:spTgt spid="3">
                                            <p:txEl>
                                              <p:pRg st="3" end="3"/>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randombar(horizontal)">
                                      <p:cBhvr>
                                        <p:cTn id="18" dur="500"/>
                                        <p:tgtEl>
                                          <p:spTgt spid="38"/>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3" dur="500"/>
                                        <p:tgtEl>
                                          <p:spTgt spid="3">
                                            <p:txEl>
                                              <p:pRg st="4" end="4"/>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randombar(horizontal)">
                                      <p:cBhvr>
                                        <p:cTn id="26" dur="500"/>
                                        <p:tgtEl>
                                          <p:spTgt spid="40"/>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randombar(horizontal)">
                                      <p:cBhvr>
                                        <p:cTn id="31" dur="500"/>
                                        <p:tgtEl>
                                          <p:spTgt spid="42"/>
                                        </p:tgtEl>
                                      </p:cBhvr>
                                    </p:animEffect>
                                  </p:childTnLst>
                                </p:cTn>
                              </p:par>
                            </p:childTnLst>
                          </p:cTn>
                        </p:par>
                        <p:par>
                          <p:cTn id="32" fill="hold">
                            <p:stCondLst>
                              <p:cond delay="500"/>
                            </p:stCondLst>
                            <p:childTnLst>
                              <p:par>
                                <p:cTn id="33" presetID="14" presetClass="entr" presetSubtype="10"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randombar(horizontal)">
                                      <p:cBhvr>
                                        <p:cTn id="35" dur="500"/>
                                        <p:tgtEl>
                                          <p:spTgt spid="44"/>
                                        </p:tgtEl>
                                      </p:cBhvr>
                                    </p:animEffect>
                                  </p:childTnLst>
                                </p:cTn>
                              </p:par>
                            </p:childTnLst>
                          </p:cTn>
                        </p:par>
                        <p:par>
                          <p:cTn id="36" fill="hold">
                            <p:stCondLst>
                              <p:cond delay="1000"/>
                            </p:stCondLst>
                            <p:childTnLst>
                              <p:par>
                                <p:cTn id="37" presetID="14" presetClass="entr" presetSubtype="10"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randombar(horizontal)">
                                      <p:cBhvr>
                                        <p:cTn id="39" dur="500"/>
                                        <p:tgtEl>
                                          <p:spTgt spid="46"/>
                                        </p:tgtEl>
                                      </p:cBhvr>
                                    </p:animEffect>
                                  </p:childTnLst>
                                </p:cTn>
                              </p:par>
                            </p:childTnLst>
                          </p:cTn>
                        </p:par>
                        <p:par>
                          <p:cTn id="40" fill="hold">
                            <p:stCondLst>
                              <p:cond delay="1500"/>
                            </p:stCondLst>
                            <p:childTnLst>
                              <p:par>
                                <p:cTn id="41" presetID="14" presetClass="entr" presetSubtype="10" fill="hold" nodeType="after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randombar(horizontal)">
                                      <p:cBhvr>
                                        <p:cTn id="4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382000" y="6481989"/>
            <a:ext cx="762000" cy="365125"/>
          </a:xfrm>
        </p:spPr>
        <p:txBody>
          <a:bodyPr/>
          <a:lstStyle/>
          <a:p>
            <a:fld id="{B6F15528-21DE-4FAA-801E-634DDDAF4B2B}" type="slidenum">
              <a:rPr lang="en-US" smtClean="0"/>
              <a:pPr/>
              <a:t>94</a:t>
            </a:fld>
            <a:endParaRPr lang="en-US" dirty="0"/>
          </a:p>
        </p:txBody>
      </p:sp>
      <p:sp>
        <p:nvSpPr>
          <p:cNvPr id="2" name="Title 1"/>
          <p:cNvSpPr>
            <a:spLocks noGrp="1"/>
          </p:cNvSpPr>
          <p:nvPr>
            <p:ph type="title"/>
          </p:nvPr>
        </p:nvSpPr>
        <p:spPr>
          <a:xfrm>
            <a:off x="3505200" y="685800"/>
            <a:ext cx="5486400" cy="685800"/>
          </a:xfrm>
        </p:spPr>
        <p:txBody>
          <a:bodyPr/>
          <a:lstStyle/>
          <a:p>
            <a:r>
              <a:rPr kumimoji="1" lang="fa-IR" sz="2400" dirty="0">
                <a:solidFill>
                  <a:schemeClr val="tx1"/>
                </a:solidFill>
                <a:latin typeface="Times New Roman" pitchFamily="18" charset="0"/>
                <a:ea typeface="PMingLiU" pitchFamily="18" charset="-120"/>
              </a:rPr>
              <a:t>حل مساله خوانندگان و نویسندگان با استفاده از تبادل </a:t>
            </a:r>
            <a:r>
              <a:rPr kumimoji="1" lang="fa-IR" sz="2400" dirty="0" smtClean="0">
                <a:solidFill>
                  <a:schemeClr val="tx1"/>
                </a:solidFill>
                <a:latin typeface="Times New Roman" pitchFamily="18" charset="0"/>
                <a:ea typeface="PMingLiU" pitchFamily="18" charset="-120"/>
              </a:rPr>
              <a:t>پیام  </a:t>
            </a:r>
            <a:r>
              <a:rPr kumimoji="1" lang="fa-IR" sz="2400" dirty="0">
                <a:solidFill>
                  <a:srgbClr val="C00000"/>
                </a:solidFill>
                <a:latin typeface="Times New Roman" pitchFamily="18" charset="0"/>
                <a:ea typeface="PMingLiU" pitchFamily="18" charset="-120"/>
              </a:rPr>
              <a:t>(نويسندگان اولويت دارند)</a:t>
            </a:r>
            <a:r>
              <a:rPr kumimoji="1" lang="fa-IR" sz="2400" dirty="0">
                <a:solidFill>
                  <a:schemeClr val="tx1"/>
                </a:solidFill>
                <a:latin typeface="Times New Roman" pitchFamily="18" charset="0"/>
                <a:ea typeface="PMingLiU" pitchFamily="18" charset="-120"/>
              </a:rPr>
              <a:t>:</a:t>
            </a:r>
            <a:endParaRPr lang="en-US" sz="2400" dirty="0"/>
          </a:p>
        </p:txBody>
      </p:sp>
      <p:sp>
        <p:nvSpPr>
          <p:cNvPr id="3" name="Content Placeholder 2"/>
          <p:cNvSpPr>
            <a:spLocks noGrp="1"/>
          </p:cNvSpPr>
          <p:nvPr>
            <p:ph idx="1"/>
          </p:nvPr>
        </p:nvSpPr>
        <p:spPr>
          <a:xfrm>
            <a:off x="3581400" y="1676400"/>
            <a:ext cx="5486400" cy="4648200"/>
          </a:xfrm>
          <a:solidFill>
            <a:schemeClr val="bg1"/>
          </a:solidFill>
        </p:spPr>
        <p:txBody>
          <a:bodyPr>
            <a:normAutofit fontScale="92500"/>
          </a:bodyPr>
          <a:lstStyle/>
          <a:p>
            <a:pPr marL="0" indent="0" algn="just">
              <a:buNone/>
            </a:pPr>
            <a:r>
              <a:rPr lang="fa-IR" dirty="0" smtClean="0"/>
              <a:t>از متغیر </a:t>
            </a:r>
            <a:r>
              <a:rPr lang="en-US" dirty="0" smtClean="0"/>
              <a:t>count</a:t>
            </a:r>
            <a:r>
              <a:rPr lang="fa-IR" dirty="0" smtClean="0"/>
              <a:t> با مقدار اولیه بزرگتر از حداکثر تعداد خوانندگان برای تضمین انحصار متقابل استفاده شده است. (در اینجا از 100 استفاده شده)</a:t>
            </a:r>
          </a:p>
          <a:p>
            <a:pPr lvl="1" algn="just"/>
            <a:r>
              <a:rPr lang="fa-IR" dirty="0" smtClean="0"/>
              <a:t>اگر </a:t>
            </a:r>
            <a:r>
              <a:rPr lang="en-US" dirty="0" smtClean="0"/>
              <a:t>count&gt;0</a:t>
            </a:r>
            <a:r>
              <a:rPr lang="fa-IR" dirty="0" smtClean="0"/>
              <a:t>: در این صورت هیچ نویسنده ای منتظر نیست. و ممکن است خوانندگان فعال باشند یا نباشند. ابتدا تمام پیام های </a:t>
            </a:r>
            <a:r>
              <a:rPr lang="en-US" dirty="0" smtClean="0"/>
              <a:t>finished</a:t>
            </a:r>
            <a:r>
              <a:rPr lang="fa-IR" dirty="0" smtClean="0"/>
              <a:t> رسیدگی می شود تا خوانندگان فعال ترخیص شوند. سپس درخواست های نوشتن و بعد درخواست های خواندن رسیدگی می شود.</a:t>
            </a:r>
          </a:p>
          <a:p>
            <a:pPr lvl="1" algn="just"/>
            <a:r>
              <a:rPr lang="fa-IR" dirty="0" smtClean="0"/>
              <a:t>اگر </a:t>
            </a:r>
            <a:r>
              <a:rPr lang="en-US" dirty="0" smtClean="0"/>
              <a:t>count=0</a:t>
            </a:r>
            <a:r>
              <a:rPr lang="fa-IR" dirty="0" smtClean="0"/>
              <a:t> در این صورت تنها درخواست برجسته یک درخواست نوشتن است. به فرایند نوشتن اجازه پیشرفت داده شده و منتظر پیام </a:t>
            </a:r>
            <a:r>
              <a:rPr lang="en-US" dirty="0" smtClean="0"/>
              <a:t>“finished”</a:t>
            </a:r>
            <a:r>
              <a:rPr lang="fa-IR" dirty="0" smtClean="0"/>
              <a:t> می ماند.</a:t>
            </a:r>
          </a:p>
          <a:p>
            <a:pPr lvl="1" algn="just"/>
            <a:r>
              <a:rPr lang="fa-IR" dirty="0" smtClean="0"/>
              <a:t>اگر </a:t>
            </a:r>
            <a:r>
              <a:rPr lang="en-US" dirty="0" smtClean="0"/>
              <a:t>count&lt;0</a:t>
            </a:r>
            <a:r>
              <a:rPr lang="fa-IR" dirty="0" smtClean="0"/>
              <a:t> در این صورت نویسنده ای درخواست کرده و تا ترخیص تمام خوانندگان فعال بایستی صبر کند. بنابراین فقط پیام های </a:t>
            </a:r>
            <a:r>
              <a:rPr lang="en-US" dirty="0" smtClean="0"/>
              <a:t>finished</a:t>
            </a:r>
            <a:r>
              <a:rPr lang="fa-IR" dirty="0" smtClean="0"/>
              <a:t> بایستی رسیدگی شود.</a:t>
            </a:r>
            <a:endParaRPr lang="en-US" dirty="0"/>
          </a:p>
        </p:txBody>
      </p:sp>
      <p:sp>
        <p:nvSpPr>
          <p:cNvPr id="6" name="Rectangle 3"/>
          <p:cNvSpPr txBox="1">
            <a:spLocks noChangeArrowheads="1"/>
          </p:cNvSpPr>
          <p:nvPr/>
        </p:nvSpPr>
        <p:spPr bwMode="auto">
          <a:xfrm>
            <a:off x="0" y="381001"/>
            <a:ext cx="3505200" cy="6476999"/>
          </a:xfrm>
          <a:prstGeom prst="rect">
            <a:avLst/>
          </a:prstGeom>
          <a:solidFill>
            <a:schemeClr val="bg1"/>
          </a:solidFill>
          <a:ln>
            <a:solidFill>
              <a:schemeClr val="tx1"/>
            </a:solidFill>
          </a:ln>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r>
              <a:rPr lang="en-US" sz="1200" b="1" dirty="0">
                <a:latin typeface="Kalinga" pitchFamily="34" charset="0"/>
                <a:ea typeface="Tahoma" pitchFamily="34" charset="0"/>
                <a:cs typeface="Kalinga" pitchFamily="34" charset="0"/>
              </a:rPr>
              <a:t>void controller ( )</a:t>
            </a:r>
          </a:p>
          <a:p>
            <a:pPr eaLnBrk="1" hangingPunct="1"/>
            <a:r>
              <a:rPr lang="en-US" sz="1200" b="1" dirty="0">
                <a:latin typeface="Kalinga" pitchFamily="34" charset="0"/>
                <a:ea typeface="Tahoma" pitchFamily="34" charset="0"/>
                <a:cs typeface="Kalinga" pitchFamily="34" charset="0"/>
              </a:rPr>
              <a:t>{  while (true)</a:t>
            </a:r>
          </a:p>
          <a:p>
            <a:pPr eaLnBrk="1" hangingPunct="1"/>
            <a:r>
              <a:rPr lang="en-US" sz="1200" b="1" dirty="0">
                <a:latin typeface="Kalinga" pitchFamily="34" charset="0"/>
                <a:ea typeface="Tahoma" pitchFamily="34" charset="0"/>
                <a:cs typeface="Kalinga" pitchFamily="34" charset="0"/>
              </a:rPr>
              <a:t>      {</a:t>
            </a:r>
          </a:p>
          <a:p>
            <a:pPr eaLnBrk="1" hangingPunct="1"/>
            <a:r>
              <a:rPr lang="en-US" sz="1200" b="1" dirty="0">
                <a:latin typeface="Kalinga" pitchFamily="34" charset="0"/>
                <a:ea typeface="Tahoma" pitchFamily="34" charset="0"/>
                <a:cs typeface="Kalinga" pitchFamily="34" charset="0"/>
              </a:rPr>
              <a:t>         if (count &gt; 0)</a:t>
            </a:r>
          </a:p>
          <a:p>
            <a:pPr eaLnBrk="1" hangingPunct="1"/>
            <a:r>
              <a:rPr lang="en-US" sz="1200" b="1" dirty="0">
                <a:latin typeface="Kalinga" pitchFamily="34" charset="0"/>
                <a:ea typeface="Tahoma" pitchFamily="34" charset="0"/>
                <a:cs typeface="Kalinga" pitchFamily="34" charset="0"/>
              </a:rPr>
              <a:t>         {</a:t>
            </a:r>
          </a:p>
          <a:p>
            <a:pPr eaLnBrk="1" hangingPunct="1"/>
            <a:r>
              <a:rPr lang="en-US" sz="1200" b="1" dirty="0">
                <a:latin typeface="Kalinga" pitchFamily="34" charset="0"/>
                <a:ea typeface="Tahoma" pitchFamily="34" charset="0"/>
                <a:cs typeface="Kalinga" pitchFamily="34" charset="0"/>
              </a:rPr>
              <a:t>           if (!empty(finished))</a:t>
            </a:r>
          </a:p>
          <a:p>
            <a:pPr eaLnBrk="1" hangingPunct="1"/>
            <a:r>
              <a:rPr lang="en-US" sz="1200" b="1" dirty="0">
                <a:latin typeface="Kalinga" pitchFamily="34" charset="0"/>
                <a:ea typeface="Tahoma" pitchFamily="34" charset="0"/>
                <a:cs typeface="Kalinga" pitchFamily="34" charset="0"/>
              </a:rPr>
              <a:t>                     {</a:t>
            </a:r>
          </a:p>
          <a:p>
            <a:pPr eaLnBrk="1" hangingPunct="1"/>
            <a:r>
              <a:rPr lang="en-US" sz="1200" b="1" dirty="0">
                <a:latin typeface="Kalinga" pitchFamily="34" charset="0"/>
                <a:ea typeface="Tahoma" pitchFamily="34" charset="0"/>
                <a:cs typeface="Kalinga" pitchFamily="34" charset="0"/>
              </a:rPr>
              <a:t>                       received (finished , </a:t>
            </a:r>
            <a:r>
              <a:rPr lang="en-US" sz="1200" b="1" dirty="0" err="1">
                <a:latin typeface="Kalinga" pitchFamily="34" charset="0"/>
                <a:ea typeface="Tahoma" pitchFamily="34" charset="0"/>
                <a:cs typeface="Kalinga" pitchFamily="34" charset="0"/>
              </a:rPr>
              <a:t>msg</a:t>
            </a:r>
            <a:r>
              <a:rPr lang="en-US" sz="1200" b="1" dirty="0">
                <a:latin typeface="Kalinga" pitchFamily="34" charset="0"/>
                <a:ea typeface="Tahoma" pitchFamily="34" charset="0"/>
                <a:cs typeface="Kalinga" pitchFamily="34" charset="0"/>
              </a:rPr>
              <a:t>);</a:t>
            </a:r>
          </a:p>
          <a:p>
            <a:pPr eaLnBrk="1" hangingPunct="1"/>
            <a:r>
              <a:rPr lang="en-US" sz="1200" b="1" dirty="0">
                <a:latin typeface="Kalinga" pitchFamily="34" charset="0"/>
                <a:ea typeface="Tahoma" pitchFamily="34" charset="0"/>
                <a:cs typeface="Kalinga" pitchFamily="34" charset="0"/>
              </a:rPr>
              <a:t>                       count + +;</a:t>
            </a:r>
          </a:p>
          <a:p>
            <a:pPr eaLnBrk="1" hangingPunct="1"/>
            <a:r>
              <a:rPr lang="en-US" sz="1200" b="1" dirty="0">
                <a:latin typeface="Kalinga" pitchFamily="34" charset="0"/>
                <a:ea typeface="Tahoma" pitchFamily="34" charset="0"/>
                <a:cs typeface="Kalinga" pitchFamily="34" charset="0"/>
              </a:rPr>
              <a:t>                     }</a:t>
            </a:r>
          </a:p>
          <a:p>
            <a:pPr eaLnBrk="1" hangingPunct="1"/>
            <a:r>
              <a:rPr lang="en-US" sz="1200" b="1" dirty="0">
                <a:latin typeface="Kalinga" pitchFamily="34" charset="0"/>
                <a:ea typeface="Tahoma" pitchFamily="34" charset="0"/>
                <a:cs typeface="Kalinga" pitchFamily="34" charset="0"/>
              </a:rPr>
              <a:t>           else  if (!empty(</a:t>
            </a:r>
            <a:r>
              <a:rPr lang="en-US" sz="1200" b="1" dirty="0" err="1">
                <a:latin typeface="Kalinga" pitchFamily="34" charset="0"/>
                <a:ea typeface="Tahoma" pitchFamily="34" charset="0"/>
                <a:cs typeface="Kalinga" pitchFamily="34" charset="0"/>
              </a:rPr>
              <a:t>writereq</a:t>
            </a:r>
            <a:r>
              <a:rPr lang="en-US" sz="1200" b="1" dirty="0">
                <a:latin typeface="Kalinga" pitchFamily="34" charset="0"/>
                <a:ea typeface="Tahoma" pitchFamily="34" charset="0"/>
                <a:cs typeface="Kalinga" pitchFamily="34" charset="0"/>
              </a:rPr>
              <a:t>))</a:t>
            </a:r>
          </a:p>
          <a:p>
            <a:pPr eaLnBrk="1" hangingPunct="1"/>
            <a:r>
              <a:rPr lang="en-US" sz="1200" b="1" dirty="0">
                <a:latin typeface="Kalinga" pitchFamily="34" charset="0"/>
                <a:ea typeface="Tahoma" pitchFamily="34" charset="0"/>
                <a:cs typeface="Kalinga" pitchFamily="34" charset="0"/>
              </a:rPr>
              <a:t>                     {</a:t>
            </a:r>
          </a:p>
          <a:p>
            <a:pPr eaLnBrk="1" hangingPunct="1"/>
            <a:r>
              <a:rPr lang="en-US" sz="1200" b="1" dirty="0">
                <a:latin typeface="Kalinga" pitchFamily="34" charset="0"/>
                <a:ea typeface="Tahoma" pitchFamily="34" charset="0"/>
                <a:cs typeface="Kalinga" pitchFamily="34" charset="0"/>
              </a:rPr>
              <a:t>                       received (</a:t>
            </a:r>
            <a:r>
              <a:rPr lang="en-US" sz="1200" b="1" dirty="0" err="1">
                <a:latin typeface="Kalinga" pitchFamily="34" charset="0"/>
                <a:ea typeface="Tahoma" pitchFamily="34" charset="0"/>
                <a:cs typeface="Kalinga" pitchFamily="34" charset="0"/>
              </a:rPr>
              <a:t>writereq</a:t>
            </a:r>
            <a:r>
              <a:rPr lang="en-US" sz="1200" b="1" dirty="0">
                <a:latin typeface="Kalinga" pitchFamily="34" charset="0"/>
                <a:ea typeface="Tahoma" pitchFamily="34" charset="0"/>
                <a:cs typeface="Kalinga" pitchFamily="34" charset="0"/>
              </a:rPr>
              <a:t> , </a:t>
            </a:r>
            <a:r>
              <a:rPr lang="en-US" sz="1200" b="1" dirty="0" err="1">
                <a:latin typeface="Kalinga" pitchFamily="34" charset="0"/>
                <a:ea typeface="Tahoma" pitchFamily="34" charset="0"/>
                <a:cs typeface="Kalinga" pitchFamily="34" charset="0"/>
              </a:rPr>
              <a:t>msg</a:t>
            </a:r>
            <a:r>
              <a:rPr lang="en-US" sz="1200" b="1" dirty="0">
                <a:latin typeface="Kalinga" pitchFamily="34" charset="0"/>
                <a:ea typeface="Tahoma" pitchFamily="34" charset="0"/>
                <a:cs typeface="Kalinga" pitchFamily="34" charset="0"/>
              </a:rPr>
              <a:t>);</a:t>
            </a:r>
          </a:p>
          <a:p>
            <a:pPr eaLnBrk="1" hangingPunct="1"/>
            <a:r>
              <a:rPr lang="en-US" sz="1200" b="1" dirty="0">
                <a:latin typeface="Kalinga" pitchFamily="34" charset="0"/>
                <a:ea typeface="Tahoma" pitchFamily="34" charset="0"/>
                <a:cs typeface="Kalinga" pitchFamily="34" charset="0"/>
              </a:rPr>
              <a:t>                       </a:t>
            </a:r>
            <a:r>
              <a:rPr lang="en-US" sz="1200" b="1" dirty="0" err="1">
                <a:latin typeface="Kalinga" pitchFamily="34" charset="0"/>
                <a:ea typeface="Tahoma" pitchFamily="34" charset="0"/>
                <a:cs typeface="Kalinga" pitchFamily="34" charset="0"/>
              </a:rPr>
              <a:t>writer_id</a:t>
            </a:r>
            <a:r>
              <a:rPr lang="en-US" sz="1200" b="1" dirty="0">
                <a:latin typeface="Kalinga" pitchFamily="34" charset="0"/>
                <a:ea typeface="Tahoma" pitchFamily="34" charset="0"/>
                <a:cs typeface="Kalinga" pitchFamily="34" charset="0"/>
              </a:rPr>
              <a:t>=msg.id;</a:t>
            </a:r>
          </a:p>
          <a:p>
            <a:pPr eaLnBrk="1" hangingPunct="1"/>
            <a:r>
              <a:rPr lang="en-US" sz="1200" b="1" dirty="0">
                <a:latin typeface="Kalinga" pitchFamily="34" charset="0"/>
                <a:ea typeface="Tahoma" pitchFamily="34" charset="0"/>
                <a:cs typeface="Kalinga" pitchFamily="34" charset="0"/>
              </a:rPr>
              <a:t>                       count = count -100;</a:t>
            </a:r>
          </a:p>
          <a:p>
            <a:pPr eaLnBrk="1" hangingPunct="1"/>
            <a:r>
              <a:rPr lang="en-US" sz="1200" b="1" dirty="0">
                <a:latin typeface="Kalinga" pitchFamily="34" charset="0"/>
                <a:ea typeface="Tahoma" pitchFamily="34" charset="0"/>
                <a:cs typeface="Kalinga" pitchFamily="34" charset="0"/>
              </a:rPr>
              <a:t>                     }</a:t>
            </a:r>
          </a:p>
          <a:p>
            <a:pPr eaLnBrk="1" hangingPunct="1"/>
            <a:r>
              <a:rPr lang="en-US" sz="1200" b="1" dirty="0">
                <a:latin typeface="Kalinga" pitchFamily="34" charset="0"/>
                <a:ea typeface="Tahoma" pitchFamily="34" charset="0"/>
                <a:cs typeface="Kalinga" pitchFamily="34" charset="0"/>
              </a:rPr>
              <a:t>           else  if (!empty(</a:t>
            </a:r>
            <a:r>
              <a:rPr lang="en-US" sz="1200" b="1" dirty="0" err="1">
                <a:latin typeface="Kalinga" pitchFamily="34" charset="0"/>
                <a:ea typeface="Tahoma" pitchFamily="34" charset="0"/>
                <a:cs typeface="Kalinga" pitchFamily="34" charset="0"/>
              </a:rPr>
              <a:t>readreq</a:t>
            </a:r>
            <a:r>
              <a:rPr lang="en-US" sz="1200" b="1" dirty="0">
                <a:latin typeface="Kalinga" pitchFamily="34" charset="0"/>
                <a:ea typeface="Tahoma" pitchFamily="34" charset="0"/>
                <a:cs typeface="Kalinga" pitchFamily="34" charset="0"/>
              </a:rPr>
              <a:t>))</a:t>
            </a:r>
          </a:p>
          <a:p>
            <a:pPr eaLnBrk="1" hangingPunct="1"/>
            <a:r>
              <a:rPr lang="en-US" sz="1200" b="1" dirty="0">
                <a:latin typeface="Kalinga" pitchFamily="34" charset="0"/>
                <a:ea typeface="Tahoma" pitchFamily="34" charset="0"/>
                <a:cs typeface="Kalinga" pitchFamily="34" charset="0"/>
              </a:rPr>
              <a:t>                     {</a:t>
            </a:r>
          </a:p>
          <a:p>
            <a:pPr eaLnBrk="1" hangingPunct="1"/>
            <a:r>
              <a:rPr lang="en-US" sz="1200" b="1" dirty="0">
                <a:latin typeface="Kalinga" pitchFamily="34" charset="0"/>
                <a:ea typeface="Tahoma" pitchFamily="34" charset="0"/>
                <a:cs typeface="Kalinga" pitchFamily="34" charset="0"/>
              </a:rPr>
              <a:t>                       received (</a:t>
            </a:r>
            <a:r>
              <a:rPr lang="en-US" sz="1200" b="1" dirty="0" err="1">
                <a:latin typeface="Kalinga" pitchFamily="34" charset="0"/>
                <a:ea typeface="Tahoma" pitchFamily="34" charset="0"/>
                <a:cs typeface="Kalinga" pitchFamily="34" charset="0"/>
              </a:rPr>
              <a:t>readreq</a:t>
            </a:r>
            <a:r>
              <a:rPr lang="en-US" sz="1200" b="1" dirty="0">
                <a:latin typeface="Kalinga" pitchFamily="34" charset="0"/>
                <a:ea typeface="Tahoma" pitchFamily="34" charset="0"/>
                <a:cs typeface="Kalinga" pitchFamily="34" charset="0"/>
              </a:rPr>
              <a:t> , </a:t>
            </a:r>
            <a:r>
              <a:rPr lang="en-US" sz="1200" b="1" dirty="0" err="1">
                <a:latin typeface="Kalinga" pitchFamily="34" charset="0"/>
                <a:ea typeface="Tahoma" pitchFamily="34" charset="0"/>
                <a:cs typeface="Kalinga" pitchFamily="34" charset="0"/>
              </a:rPr>
              <a:t>msg</a:t>
            </a:r>
            <a:r>
              <a:rPr lang="en-US" sz="1200" b="1" dirty="0">
                <a:latin typeface="Kalinga" pitchFamily="34" charset="0"/>
                <a:ea typeface="Tahoma" pitchFamily="34" charset="0"/>
                <a:cs typeface="Kalinga" pitchFamily="34" charset="0"/>
              </a:rPr>
              <a:t>);</a:t>
            </a:r>
          </a:p>
          <a:p>
            <a:pPr eaLnBrk="1" hangingPunct="1"/>
            <a:r>
              <a:rPr lang="en-US" sz="1200" b="1" dirty="0">
                <a:latin typeface="Kalinga" pitchFamily="34" charset="0"/>
                <a:ea typeface="Tahoma" pitchFamily="34" charset="0"/>
                <a:cs typeface="Kalinga" pitchFamily="34" charset="0"/>
              </a:rPr>
              <a:t>                       count - - ;</a:t>
            </a:r>
          </a:p>
          <a:p>
            <a:pPr eaLnBrk="1" hangingPunct="1"/>
            <a:r>
              <a:rPr lang="en-US" sz="1200" b="1" dirty="0">
                <a:latin typeface="Kalinga" pitchFamily="34" charset="0"/>
                <a:ea typeface="Tahoma" pitchFamily="34" charset="0"/>
                <a:cs typeface="Kalinga" pitchFamily="34" charset="0"/>
              </a:rPr>
              <a:t>                       send( msg.id , “OK”);</a:t>
            </a:r>
          </a:p>
          <a:p>
            <a:pPr eaLnBrk="1" hangingPunct="1"/>
            <a:r>
              <a:rPr lang="en-US" sz="1200" b="1" dirty="0">
                <a:latin typeface="Kalinga" pitchFamily="34" charset="0"/>
                <a:ea typeface="Tahoma" pitchFamily="34" charset="0"/>
                <a:cs typeface="Kalinga" pitchFamily="34" charset="0"/>
              </a:rPr>
              <a:t>                     }</a:t>
            </a:r>
          </a:p>
          <a:p>
            <a:pPr eaLnBrk="1" hangingPunct="1"/>
            <a:r>
              <a:rPr lang="en-US" sz="1200" b="1" dirty="0">
                <a:latin typeface="Kalinga" pitchFamily="34" charset="0"/>
                <a:ea typeface="Tahoma" pitchFamily="34" charset="0"/>
                <a:cs typeface="Kalinga" pitchFamily="34" charset="0"/>
              </a:rPr>
              <a:t>         }</a:t>
            </a:r>
          </a:p>
          <a:p>
            <a:pPr eaLnBrk="1" hangingPunct="1"/>
            <a:r>
              <a:rPr lang="en-US" sz="1200" b="1" dirty="0">
                <a:latin typeface="Kalinga" pitchFamily="34" charset="0"/>
                <a:ea typeface="Tahoma" pitchFamily="34" charset="0"/>
                <a:cs typeface="Kalinga" pitchFamily="34" charset="0"/>
              </a:rPr>
              <a:t>         if (count = = 0)</a:t>
            </a:r>
          </a:p>
          <a:p>
            <a:pPr eaLnBrk="1" hangingPunct="1"/>
            <a:r>
              <a:rPr lang="en-US" sz="1200" b="1" dirty="0">
                <a:latin typeface="Kalinga" pitchFamily="34" charset="0"/>
                <a:ea typeface="Tahoma" pitchFamily="34" charset="0"/>
                <a:cs typeface="Kalinga" pitchFamily="34" charset="0"/>
              </a:rPr>
              <a:t>       {</a:t>
            </a:r>
          </a:p>
          <a:p>
            <a:pPr eaLnBrk="1" hangingPunct="1"/>
            <a:r>
              <a:rPr lang="en-US" sz="1200" b="1" dirty="0">
                <a:latin typeface="Kalinga" pitchFamily="34" charset="0"/>
                <a:ea typeface="Tahoma" pitchFamily="34" charset="0"/>
                <a:cs typeface="Kalinga" pitchFamily="34" charset="0"/>
              </a:rPr>
              <a:t>       send( </a:t>
            </a:r>
            <a:r>
              <a:rPr lang="en-US" sz="1200" b="1" dirty="0" err="1">
                <a:latin typeface="Kalinga" pitchFamily="34" charset="0"/>
                <a:ea typeface="Tahoma" pitchFamily="34" charset="0"/>
                <a:cs typeface="Kalinga" pitchFamily="34" charset="0"/>
              </a:rPr>
              <a:t>writer_id</a:t>
            </a:r>
            <a:r>
              <a:rPr lang="en-US" sz="1200" b="1" dirty="0">
                <a:latin typeface="Kalinga" pitchFamily="34" charset="0"/>
                <a:ea typeface="Tahoma" pitchFamily="34" charset="0"/>
                <a:cs typeface="Kalinga" pitchFamily="34" charset="0"/>
              </a:rPr>
              <a:t> , “OK”);</a:t>
            </a:r>
          </a:p>
          <a:p>
            <a:pPr eaLnBrk="1" hangingPunct="1"/>
            <a:r>
              <a:rPr lang="en-US" sz="1200" b="1" dirty="0">
                <a:latin typeface="Kalinga" pitchFamily="34" charset="0"/>
                <a:ea typeface="Tahoma" pitchFamily="34" charset="0"/>
                <a:cs typeface="Kalinga" pitchFamily="34" charset="0"/>
              </a:rPr>
              <a:t>       received (finished , </a:t>
            </a:r>
            <a:r>
              <a:rPr lang="en-US" sz="1200" b="1" dirty="0" err="1">
                <a:latin typeface="Kalinga" pitchFamily="34" charset="0"/>
                <a:ea typeface="Tahoma" pitchFamily="34" charset="0"/>
                <a:cs typeface="Kalinga" pitchFamily="34" charset="0"/>
              </a:rPr>
              <a:t>msg</a:t>
            </a:r>
            <a:r>
              <a:rPr lang="en-US" sz="1200" b="1" dirty="0">
                <a:latin typeface="Kalinga" pitchFamily="34" charset="0"/>
                <a:ea typeface="Tahoma" pitchFamily="34" charset="0"/>
                <a:cs typeface="Kalinga" pitchFamily="34" charset="0"/>
              </a:rPr>
              <a:t>);</a:t>
            </a:r>
          </a:p>
          <a:p>
            <a:pPr eaLnBrk="1" hangingPunct="1"/>
            <a:r>
              <a:rPr lang="en-US" sz="1200" b="1" dirty="0">
                <a:latin typeface="Kalinga" pitchFamily="34" charset="0"/>
                <a:ea typeface="Tahoma" pitchFamily="34" charset="0"/>
                <a:cs typeface="Kalinga" pitchFamily="34" charset="0"/>
              </a:rPr>
              <a:t>       count = 100;</a:t>
            </a:r>
          </a:p>
          <a:p>
            <a:pPr eaLnBrk="1" hangingPunct="1"/>
            <a:r>
              <a:rPr lang="en-US" sz="1200" b="1" dirty="0">
                <a:latin typeface="Kalinga" pitchFamily="34" charset="0"/>
                <a:ea typeface="Tahoma" pitchFamily="34" charset="0"/>
                <a:cs typeface="Kalinga" pitchFamily="34" charset="0"/>
              </a:rPr>
              <a:t>        }</a:t>
            </a:r>
          </a:p>
          <a:p>
            <a:pPr eaLnBrk="1" hangingPunct="1"/>
            <a:endParaRPr lang="en-US" sz="1200" b="1" dirty="0">
              <a:latin typeface="Kalinga" pitchFamily="34" charset="0"/>
              <a:ea typeface="Tahoma" pitchFamily="34" charset="0"/>
              <a:cs typeface="Kalinga" pitchFamily="34" charset="0"/>
            </a:endParaRPr>
          </a:p>
          <a:p>
            <a:pPr eaLnBrk="1" hangingPunct="1"/>
            <a:r>
              <a:rPr lang="en-US" sz="1200" b="1" dirty="0">
                <a:latin typeface="Kalinga" pitchFamily="34" charset="0"/>
                <a:ea typeface="Tahoma" pitchFamily="34" charset="0"/>
                <a:cs typeface="Kalinga" pitchFamily="34" charset="0"/>
              </a:rPr>
              <a:t>       while (count &lt; 0)</a:t>
            </a:r>
          </a:p>
          <a:p>
            <a:pPr eaLnBrk="1" hangingPunct="1"/>
            <a:r>
              <a:rPr lang="en-US" sz="1200" b="1" dirty="0">
                <a:latin typeface="Kalinga" pitchFamily="34" charset="0"/>
                <a:ea typeface="Tahoma" pitchFamily="34" charset="0"/>
                <a:cs typeface="Kalinga" pitchFamily="34" charset="0"/>
              </a:rPr>
              <a:t>               { received (finished , </a:t>
            </a:r>
            <a:r>
              <a:rPr lang="en-US" sz="1200" b="1" dirty="0" err="1">
                <a:latin typeface="Kalinga" pitchFamily="34" charset="0"/>
                <a:ea typeface="Tahoma" pitchFamily="34" charset="0"/>
                <a:cs typeface="Kalinga" pitchFamily="34" charset="0"/>
              </a:rPr>
              <a:t>rmsg</a:t>
            </a:r>
            <a:r>
              <a:rPr lang="en-US" sz="1200" b="1" dirty="0">
                <a:latin typeface="Kalinga" pitchFamily="34" charset="0"/>
                <a:ea typeface="Tahoma" pitchFamily="34" charset="0"/>
                <a:cs typeface="Kalinga" pitchFamily="34" charset="0"/>
              </a:rPr>
              <a:t>);</a:t>
            </a:r>
          </a:p>
          <a:p>
            <a:pPr eaLnBrk="1" hangingPunct="1"/>
            <a:r>
              <a:rPr lang="en-US" sz="1200" b="1" dirty="0">
                <a:latin typeface="Kalinga" pitchFamily="34" charset="0"/>
                <a:ea typeface="Tahoma" pitchFamily="34" charset="0"/>
                <a:cs typeface="Kalinga" pitchFamily="34" charset="0"/>
              </a:rPr>
              <a:t>                count ++; }</a:t>
            </a:r>
          </a:p>
          <a:p>
            <a:pPr eaLnBrk="1" hangingPunct="1"/>
            <a:r>
              <a:rPr lang="en-US" sz="1200" b="1" dirty="0">
                <a:latin typeface="Kalinga" pitchFamily="34" charset="0"/>
                <a:ea typeface="Tahoma" pitchFamily="34" charset="0"/>
                <a:cs typeface="Kalinga" pitchFamily="34" charset="0"/>
              </a:rPr>
              <a:t>     }</a:t>
            </a:r>
          </a:p>
          <a:p>
            <a:pPr eaLnBrk="1" hangingPunct="1"/>
            <a:r>
              <a:rPr lang="en-US" sz="1200" b="1" dirty="0">
                <a:latin typeface="Kalinga" pitchFamily="34" charset="0"/>
                <a:ea typeface="Tahoma" pitchFamily="34" charset="0"/>
                <a:cs typeface="Kalinga" pitchFamily="34" charset="0"/>
              </a:rPr>
              <a:t>}</a:t>
            </a:r>
          </a:p>
        </p:txBody>
      </p:sp>
    </p:spTree>
    <p:extLst>
      <p:ext uri="{BB962C8B-B14F-4D97-AF65-F5344CB8AC3E}">
        <p14:creationId xmlns:p14="http://schemas.microsoft.com/office/powerpoint/2010/main" val="1375236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05200" y="6019800"/>
            <a:ext cx="1371600" cy="22860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042" name="Title 1"/>
          <p:cNvSpPr>
            <a:spLocks noGrp="1"/>
          </p:cNvSpPr>
          <p:nvPr>
            <p:ph type="title"/>
          </p:nvPr>
        </p:nvSpPr>
        <p:spPr>
          <a:xfrm>
            <a:off x="0" y="446116"/>
            <a:ext cx="4343400" cy="1056112"/>
          </a:xfrm>
          <a:ln>
            <a:solidFill>
              <a:schemeClr val="bg1"/>
            </a:solidFill>
            <a:prstDash val="dash"/>
          </a:ln>
        </p:spPr>
        <p:txBody>
          <a:bodyPr/>
          <a:lstStyle/>
          <a:p>
            <a:pPr algn="ctr">
              <a:lnSpc>
                <a:spcPct val="90000"/>
              </a:lnSpc>
            </a:pPr>
            <a:r>
              <a:rPr kumimoji="1" lang="fa-IR" sz="2400" dirty="0" smtClean="0">
                <a:solidFill>
                  <a:schemeClr val="tx1"/>
                </a:solidFill>
                <a:latin typeface="Times New Roman" pitchFamily="18" charset="0"/>
                <a:ea typeface="PMingLiU" pitchFamily="18" charset="-120"/>
              </a:rPr>
              <a:t>حل مساله خوانندگان و نویسندگان با استفاده از تبادل پیام</a:t>
            </a:r>
            <a:br>
              <a:rPr kumimoji="1" lang="fa-IR" sz="2400" dirty="0" smtClean="0">
                <a:solidFill>
                  <a:schemeClr val="tx1"/>
                </a:solidFill>
                <a:latin typeface="Times New Roman" pitchFamily="18" charset="0"/>
                <a:ea typeface="PMingLiU" pitchFamily="18" charset="-120"/>
              </a:rPr>
            </a:br>
            <a:r>
              <a:rPr kumimoji="1" lang="fa-IR" sz="2400" dirty="0" smtClean="0">
                <a:solidFill>
                  <a:schemeClr val="tx1"/>
                </a:solidFill>
                <a:latin typeface="Times New Roman" pitchFamily="18" charset="0"/>
                <a:ea typeface="PMingLiU" pitchFamily="18" charset="-120"/>
              </a:rPr>
              <a:t> </a:t>
            </a:r>
            <a:r>
              <a:rPr kumimoji="1" lang="fa-IR" sz="2400" dirty="0">
                <a:solidFill>
                  <a:srgbClr val="C00000"/>
                </a:solidFill>
                <a:latin typeface="Times New Roman" pitchFamily="18" charset="0"/>
                <a:ea typeface="PMingLiU" pitchFamily="18" charset="-120"/>
              </a:rPr>
              <a:t>(نويسندگان اولويت دارند)</a:t>
            </a:r>
            <a:r>
              <a:rPr kumimoji="1" lang="fa-IR" sz="2400" dirty="0">
                <a:solidFill>
                  <a:schemeClr val="tx1"/>
                </a:solidFill>
                <a:latin typeface="Times New Roman" pitchFamily="18" charset="0"/>
                <a:ea typeface="PMingLiU" pitchFamily="18" charset="-120"/>
              </a:rPr>
              <a:t>:</a:t>
            </a:r>
            <a:endParaRPr kumimoji="1" lang="en-US" sz="2400" dirty="0" smtClean="0">
              <a:solidFill>
                <a:schemeClr val="tx1"/>
              </a:solidFill>
              <a:latin typeface="Times New Roman" pitchFamily="18" charset="0"/>
              <a:ea typeface="PMingLiU" pitchFamily="18" charset="-120"/>
            </a:endParaRPr>
          </a:p>
        </p:txBody>
      </p:sp>
      <p:sp>
        <p:nvSpPr>
          <p:cNvPr id="4" name="Slide Number Placeholder 3"/>
          <p:cNvSpPr>
            <a:spLocks noGrp="1"/>
          </p:cNvSpPr>
          <p:nvPr>
            <p:ph type="sldNum" sz="quarter" idx="4294967295"/>
          </p:nvPr>
        </p:nvSpPr>
        <p:spPr>
          <a:xfrm>
            <a:off x="8088086" y="6172200"/>
            <a:ext cx="914400" cy="685800"/>
          </a:xfrm>
          <a:prstGeom prst="rect">
            <a:avLst/>
          </a:prstGeom>
          <a:solidFill>
            <a:schemeClr val="accent2"/>
          </a:solidFill>
        </p:spPr>
        <p:txBody>
          <a:bodyPr/>
          <a:lstStyle/>
          <a:p>
            <a:pPr>
              <a:defRPr/>
            </a:pPr>
            <a:fld id="{2514FA87-66A9-4E31-8A39-61B4EBC2511E}" type="slidenum">
              <a:rPr lang="en-US" smtClean="0"/>
              <a:pPr>
                <a:defRPr/>
              </a:pPr>
              <a:t>95</a:t>
            </a:fld>
            <a:endParaRPr lang="en-US" dirty="0"/>
          </a:p>
        </p:txBody>
      </p:sp>
      <p:sp>
        <p:nvSpPr>
          <p:cNvPr id="8" name="Rectangle 3"/>
          <p:cNvSpPr txBox="1">
            <a:spLocks noChangeArrowheads="1"/>
          </p:cNvSpPr>
          <p:nvPr/>
        </p:nvSpPr>
        <p:spPr bwMode="auto">
          <a:xfrm>
            <a:off x="609600" y="4169228"/>
            <a:ext cx="3962400" cy="2677886"/>
          </a:xfrm>
          <a:prstGeom prst="rect">
            <a:avLst/>
          </a:prstGeom>
          <a:solidFill>
            <a:schemeClr val="bg1"/>
          </a:solidFill>
          <a:ln>
            <a:solidFill>
              <a:schemeClr val="tx1"/>
            </a:solidFill>
          </a:ln>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r>
              <a:rPr lang="en-US" sz="1400" b="1" dirty="0">
                <a:latin typeface="Kalinga" pitchFamily="34" charset="0"/>
                <a:ea typeface="Tahoma" pitchFamily="34" charset="0"/>
                <a:cs typeface="Kalinga" pitchFamily="34" charset="0"/>
              </a:rPr>
              <a:t>void reader( </a:t>
            </a:r>
            <a:r>
              <a:rPr lang="en-US" sz="1400" b="1" dirty="0" err="1">
                <a:latin typeface="Kalinga" pitchFamily="34" charset="0"/>
                <a:ea typeface="Tahoma" pitchFamily="34" charset="0"/>
                <a:cs typeface="Kalinga" pitchFamily="34" charset="0"/>
              </a:rPr>
              <a:t>int</a:t>
            </a:r>
            <a:r>
              <a:rPr lang="en-US" sz="1400" b="1" dirty="0">
                <a:latin typeface="Kalinga" pitchFamily="34" charset="0"/>
                <a:ea typeface="Tahoma" pitchFamily="34" charset="0"/>
                <a:cs typeface="Kalinga" pitchFamily="34" charset="0"/>
              </a:rPr>
              <a:t> i)</a:t>
            </a:r>
          </a:p>
          <a:p>
            <a:pPr eaLnBrk="1" hangingPunct="1"/>
            <a:r>
              <a:rPr lang="en-US" sz="1400" b="1" dirty="0">
                <a:latin typeface="Kalinga" pitchFamily="34" charset="0"/>
                <a:ea typeface="Tahoma" pitchFamily="34" charset="0"/>
                <a:cs typeface="Kalinga" pitchFamily="34" charset="0"/>
              </a:rPr>
              <a:t>{</a:t>
            </a:r>
            <a:r>
              <a:rPr lang="fa-IR" sz="1400" b="1" dirty="0">
                <a:latin typeface="Kalinga" pitchFamily="34" charset="0"/>
                <a:ea typeface="Tahoma" pitchFamily="34" charset="0"/>
                <a:cs typeface="Kalinga" pitchFamily="34" charset="0"/>
              </a:rPr>
              <a:t> </a:t>
            </a:r>
            <a:r>
              <a:rPr lang="en-US" sz="1400" b="1" dirty="0">
                <a:latin typeface="Kalinga" pitchFamily="34" charset="0"/>
                <a:ea typeface="Tahoma" pitchFamily="34" charset="0"/>
                <a:cs typeface="Kalinga" pitchFamily="34" charset="0"/>
              </a:rPr>
              <a:t>message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a:t>
            </a:r>
          </a:p>
          <a:p>
            <a:pPr eaLnBrk="1" hangingPunct="1"/>
            <a:r>
              <a:rPr lang="en-US" sz="1400" b="1" dirty="0">
                <a:latin typeface="Kalinga" pitchFamily="34" charset="0"/>
                <a:ea typeface="Tahoma" pitchFamily="34" charset="0"/>
                <a:cs typeface="Kalinga" pitchFamily="34" charset="0"/>
              </a:rPr>
              <a:t>  while (true)</a:t>
            </a:r>
          </a:p>
          <a:p>
            <a:pPr eaLnBrk="1" hangingPunct="1"/>
            <a:r>
              <a:rPr lang="en-US" sz="1400" b="1" dirty="0">
                <a:latin typeface="Kalinga" pitchFamily="34" charset="0"/>
                <a:ea typeface="Tahoma" pitchFamily="34" charset="0"/>
                <a:cs typeface="Kalinga" pitchFamily="34" charset="0"/>
              </a:rPr>
              <a:t>        {</a:t>
            </a:r>
          </a:p>
          <a:p>
            <a:pPr eaLnBrk="1" hangingPunct="1"/>
            <a:r>
              <a:rPr lang="en-US" sz="1400" b="1" dirty="0">
                <a:latin typeface="Kalinga" pitchFamily="34" charset="0"/>
                <a:ea typeface="Tahoma" pitchFamily="34" charset="0"/>
                <a:cs typeface="Kalinga" pitchFamily="34" charset="0"/>
              </a:rPr>
              <a:t>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=i;</a:t>
            </a:r>
          </a:p>
          <a:p>
            <a:pPr eaLnBrk="1" hangingPunct="1"/>
            <a:r>
              <a:rPr lang="en-US" sz="1400" b="1" dirty="0">
                <a:latin typeface="Kalinga" pitchFamily="34" charset="0"/>
                <a:ea typeface="Tahoma" pitchFamily="34" charset="0"/>
                <a:cs typeface="Kalinga" pitchFamily="34" charset="0"/>
              </a:rPr>
              <a:t>          send( </a:t>
            </a:r>
            <a:r>
              <a:rPr lang="en-US" sz="1400" b="1" dirty="0" err="1">
                <a:latin typeface="Kalinga" pitchFamily="34" charset="0"/>
                <a:ea typeface="Tahoma" pitchFamily="34" charset="0"/>
                <a:cs typeface="Kalinga" pitchFamily="34" charset="0"/>
              </a:rPr>
              <a:t>readreq</a:t>
            </a:r>
            <a:r>
              <a:rPr lang="en-US" sz="1400" b="1" dirty="0">
                <a:latin typeface="Kalinga" pitchFamily="34" charset="0"/>
                <a:ea typeface="Tahoma" pitchFamily="34" charset="0"/>
                <a:cs typeface="Kalinga" pitchFamily="34" charset="0"/>
              </a:rPr>
              <a:t> ,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a:t>
            </a:r>
          </a:p>
          <a:p>
            <a:pPr eaLnBrk="1" hangingPunct="1"/>
            <a:r>
              <a:rPr lang="en-US" sz="1400" b="1" dirty="0">
                <a:latin typeface="Kalinga" pitchFamily="34" charset="0"/>
                <a:ea typeface="Tahoma" pitchFamily="34" charset="0"/>
                <a:cs typeface="Kalinga" pitchFamily="34" charset="0"/>
              </a:rPr>
              <a:t>          receive (</a:t>
            </a:r>
            <a:r>
              <a:rPr lang="en-US" sz="1400" b="1" dirty="0" err="1">
                <a:latin typeface="Kalinga" pitchFamily="34" charset="0"/>
                <a:ea typeface="Tahoma" pitchFamily="34" charset="0"/>
                <a:cs typeface="Kalinga" pitchFamily="34" charset="0"/>
              </a:rPr>
              <a:t>mbox</a:t>
            </a:r>
            <a:r>
              <a:rPr lang="en-US" sz="1400" b="1" dirty="0">
                <a:latin typeface="Kalinga" pitchFamily="34" charset="0"/>
                <a:ea typeface="Tahoma" pitchFamily="34" charset="0"/>
                <a:cs typeface="Kalinga" pitchFamily="34" charset="0"/>
              </a:rPr>
              <a:t>[i],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a:t>
            </a:r>
          </a:p>
          <a:p>
            <a:pPr eaLnBrk="1" hangingPunct="1"/>
            <a:r>
              <a:rPr lang="en-US" sz="1400" b="1" dirty="0">
                <a:latin typeface="Kalinga" pitchFamily="34" charset="0"/>
                <a:ea typeface="Tahoma" pitchFamily="34" charset="0"/>
                <a:cs typeface="Kalinga" pitchFamily="34" charset="0"/>
              </a:rPr>
              <a:t>          READUNIT( );</a:t>
            </a:r>
          </a:p>
          <a:p>
            <a:pPr eaLnBrk="1" hangingPunct="1"/>
            <a:r>
              <a:rPr lang="en-US" sz="1400" b="1" dirty="0">
                <a:latin typeface="Kalinga" pitchFamily="34" charset="0"/>
                <a:ea typeface="Tahoma" pitchFamily="34" charset="0"/>
                <a:cs typeface="Kalinga" pitchFamily="34" charset="0"/>
              </a:rPr>
              <a:t>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=i;</a:t>
            </a:r>
          </a:p>
          <a:p>
            <a:pPr eaLnBrk="1" hangingPunct="1"/>
            <a:r>
              <a:rPr lang="en-US" sz="1400" b="1" dirty="0">
                <a:latin typeface="Kalinga" pitchFamily="34" charset="0"/>
                <a:ea typeface="Tahoma" pitchFamily="34" charset="0"/>
                <a:cs typeface="Kalinga" pitchFamily="34" charset="0"/>
              </a:rPr>
              <a:t>          send( finished ,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a:t>
            </a:r>
          </a:p>
          <a:p>
            <a:pPr eaLnBrk="1" hangingPunct="1"/>
            <a:r>
              <a:rPr lang="en-US" sz="1400" b="1" dirty="0">
                <a:latin typeface="Kalinga" pitchFamily="34" charset="0"/>
                <a:ea typeface="Tahoma" pitchFamily="34" charset="0"/>
                <a:cs typeface="Kalinga" pitchFamily="34" charset="0"/>
              </a:rPr>
              <a:t>        }</a:t>
            </a:r>
          </a:p>
          <a:p>
            <a:pPr eaLnBrk="1" hangingPunct="1"/>
            <a:r>
              <a:rPr lang="en-US" sz="1400" b="1" dirty="0">
                <a:latin typeface="Kalinga" pitchFamily="34" charset="0"/>
                <a:ea typeface="Tahoma" pitchFamily="34" charset="0"/>
                <a:cs typeface="Kalinga" pitchFamily="34" charset="0"/>
              </a:rPr>
              <a:t> }</a:t>
            </a:r>
          </a:p>
        </p:txBody>
      </p:sp>
      <p:sp>
        <p:nvSpPr>
          <p:cNvPr id="9" name="Rectangle 3"/>
          <p:cNvSpPr txBox="1">
            <a:spLocks noChangeArrowheads="1"/>
          </p:cNvSpPr>
          <p:nvPr/>
        </p:nvSpPr>
        <p:spPr bwMode="auto">
          <a:xfrm>
            <a:off x="609600" y="1502228"/>
            <a:ext cx="3962400" cy="2667000"/>
          </a:xfrm>
          <a:prstGeom prst="rect">
            <a:avLst/>
          </a:prstGeom>
          <a:solidFill>
            <a:schemeClr val="bg1"/>
          </a:solidFill>
          <a:ln>
            <a:solidFill>
              <a:schemeClr val="tx1"/>
            </a:solidFill>
          </a:ln>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r>
              <a:rPr lang="en-US" sz="1400" b="1" dirty="0">
                <a:latin typeface="Kalinga" pitchFamily="34" charset="0"/>
                <a:ea typeface="Tahoma" pitchFamily="34" charset="0"/>
                <a:cs typeface="Kalinga" pitchFamily="34" charset="0"/>
              </a:rPr>
              <a:t>void writer( </a:t>
            </a:r>
            <a:r>
              <a:rPr lang="en-US" sz="1400" b="1" dirty="0" err="1">
                <a:latin typeface="Kalinga" pitchFamily="34" charset="0"/>
                <a:ea typeface="Tahoma" pitchFamily="34" charset="0"/>
                <a:cs typeface="Kalinga" pitchFamily="34" charset="0"/>
              </a:rPr>
              <a:t>int</a:t>
            </a:r>
            <a:r>
              <a:rPr lang="en-US" sz="1400" b="1" dirty="0">
                <a:latin typeface="Kalinga" pitchFamily="34" charset="0"/>
                <a:ea typeface="Tahoma" pitchFamily="34" charset="0"/>
                <a:cs typeface="Kalinga" pitchFamily="34" charset="0"/>
              </a:rPr>
              <a:t> i)</a:t>
            </a:r>
          </a:p>
          <a:p>
            <a:pPr eaLnBrk="1" hangingPunct="1"/>
            <a:r>
              <a:rPr lang="en-US" sz="1400" b="1" dirty="0">
                <a:latin typeface="Kalinga" pitchFamily="34" charset="0"/>
                <a:ea typeface="Tahoma" pitchFamily="34" charset="0"/>
                <a:cs typeface="Kalinga" pitchFamily="34" charset="0"/>
              </a:rPr>
              <a:t>{</a:t>
            </a:r>
            <a:r>
              <a:rPr lang="fa-IR" sz="1400" b="1" dirty="0">
                <a:latin typeface="Kalinga" pitchFamily="34" charset="0"/>
                <a:ea typeface="Tahoma" pitchFamily="34" charset="0"/>
                <a:cs typeface="Kalinga" pitchFamily="34" charset="0"/>
              </a:rPr>
              <a:t>  </a:t>
            </a:r>
            <a:r>
              <a:rPr lang="en-US" sz="1400" b="1" dirty="0">
                <a:latin typeface="Kalinga" pitchFamily="34" charset="0"/>
                <a:ea typeface="Tahoma" pitchFamily="34" charset="0"/>
                <a:cs typeface="Kalinga" pitchFamily="34" charset="0"/>
              </a:rPr>
              <a:t>message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a:t>
            </a:r>
          </a:p>
          <a:p>
            <a:pPr eaLnBrk="1" hangingPunct="1"/>
            <a:r>
              <a:rPr lang="en-US" sz="1400" b="1" dirty="0">
                <a:latin typeface="Kalinga" pitchFamily="34" charset="0"/>
                <a:ea typeface="Tahoma" pitchFamily="34" charset="0"/>
                <a:cs typeface="Kalinga" pitchFamily="34" charset="0"/>
              </a:rPr>
              <a:t>  while (true)</a:t>
            </a:r>
          </a:p>
          <a:p>
            <a:pPr eaLnBrk="1" hangingPunct="1"/>
            <a:r>
              <a:rPr lang="en-US" sz="1400" b="1" dirty="0">
                <a:latin typeface="Kalinga" pitchFamily="34" charset="0"/>
                <a:ea typeface="Tahoma" pitchFamily="34" charset="0"/>
                <a:cs typeface="Kalinga" pitchFamily="34" charset="0"/>
              </a:rPr>
              <a:t>        {</a:t>
            </a:r>
          </a:p>
          <a:p>
            <a:pPr eaLnBrk="1" hangingPunct="1"/>
            <a:r>
              <a:rPr lang="en-US" sz="1400" b="1" dirty="0">
                <a:latin typeface="Kalinga" pitchFamily="34" charset="0"/>
                <a:ea typeface="Tahoma" pitchFamily="34" charset="0"/>
                <a:cs typeface="Kalinga" pitchFamily="34" charset="0"/>
              </a:rPr>
              <a:t>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=i;</a:t>
            </a:r>
          </a:p>
          <a:p>
            <a:pPr eaLnBrk="1" hangingPunct="1"/>
            <a:r>
              <a:rPr lang="en-US" sz="1400" b="1" dirty="0">
                <a:latin typeface="Kalinga" pitchFamily="34" charset="0"/>
                <a:ea typeface="Tahoma" pitchFamily="34" charset="0"/>
                <a:cs typeface="Kalinga" pitchFamily="34" charset="0"/>
              </a:rPr>
              <a:t>          send( </a:t>
            </a:r>
            <a:r>
              <a:rPr lang="en-US" sz="1400" b="1" dirty="0" err="1">
                <a:latin typeface="Kalinga" pitchFamily="34" charset="0"/>
                <a:ea typeface="Tahoma" pitchFamily="34" charset="0"/>
                <a:cs typeface="Kalinga" pitchFamily="34" charset="0"/>
              </a:rPr>
              <a:t>writereq</a:t>
            </a:r>
            <a:r>
              <a:rPr lang="en-US" sz="1400" b="1" dirty="0">
                <a:latin typeface="Kalinga" pitchFamily="34" charset="0"/>
                <a:ea typeface="Tahoma" pitchFamily="34" charset="0"/>
                <a:cs typeface="Kalinga" pitchFamily="34" charset="0"/>
              </a:rPr>
              <a:t> ,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a:t>
            </a:r>
          </a:p>
          <a:p>
            <a:pPr eaLnBrk="1" hangingPunct="1"/>
            <a:r>
              <a:rPr lang="en-US" sz="1400" b="1" dirty="0">
                <a:latin typeface="Kalinga" pitchFamily="34" charset="0"/>
                <a:ea typeface="Tahoma" pitchFamily="34" charset="0"/>
                <a:cs typeface="Kalinga" pitchFamily="34" charset="0"/>
              </a:rPr>
              <a:t>          receive (</a:t>
            </a:r>
            <a:r>
              <a:rPr lang="en-US" sz="1400" b="1" dirty="0" err="1">
                <a:latin typeface="Kalinga" pitchFamily="34" charset="0"/>
                <a:ea typeface="Tahoma" pitchFamily="34" charset="0"/>
                <a:cs typeface="Kalinga" pitchFamily="34" charset="0"/>
              </a:rPr>
              <a:t>mbox</a:t>
            </a:r>
            <a:r>
              <a:rPr lang="en-US" sz="1400" b="1" dirty="0">
                <a:latin typeface="Kalinga" pitchFamily="34" charset="0"/>
                <a:ea typeface="Tahoma" pitchFamily="34" charset="0"/>
                <a:cs typeface="Kalinga" pitchFamily="34" charset="0"/>
              </a:rPr>
              <a:t>[i],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a:t>
            </a:r>
          </a:p>
          <a:p>
            <a:pPr eaLnBrk="1" hangingPunct="1"/>
            <a:r>
              <a:rPr lang="en-US" sz="1400" b="1" dirty="0">
                <a:latin typeface="Kalinga" pitchFamily="34" charset="0"/>
                <a:ea typeface="Tahoma" pitchFamily="34" charset="0"/>
                <a:cs typeface="Kalinga" pitchFamily="34" charset="0"/>
              </a:rPr>
              <a:t>          WRITEUNIT( );</a:t>
            </a:r>
          </a:p>
          <a:p>
            <a:pPr eaLnBrk="1" hangingPunct="1"/>
            <a:r>
              <a:rPr lang="en-US" sz="1400" b="1" dirty="0">
                <a:latin typeface="Kalinga" pitchFamily="34" charset="0"/>
                <a:ea typeface="Tahoma" pitchFamily="34" charset="0"/>
                <a:cs typeface="Kalinga" pitchFamily="34" charset="0"/>
              </a:rPr>
              <a:t>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=i;</a:t>
            </a:r>
          </a:p>
          <a:p>
            <a:pPr eaLnBrk="1" hangingPunct="1"/>
            <a:r>
              <a:rPr lang="en-US" sz="1400" b="1" dirty="0">
                <a:latin typeface="Kalinga" pitchFamily="34" charset="0"/>
                <a:ea typeface="Tahoma" pitchFamily="34" charset="0"/>
                <a:cs typeface="Kalinga" pitchFamily="34" charset="0"/>
              </a:rPr>
              <a:t>          send( finished , </a:t>
            </a:r>
            <a:r>
              <a:rPr lang="en-US" sz="1400" b="1" dirty="0" err="1">
                <a:latin typeface="Kalinga" pitchFamily="34" charset="0"/>
                <a:ea typeface="Tahoma" pitchFamily="34" charset="0"/>
                <a:cs typeface="Kalinga" pitchFamily="34" charset="0"/>
              </a:rPr>
              <a:t>rmsg</a:t>
            </a:r>
            <a:r>
              <a:rPr lang="en-US" sz="1400" b="1" dirty="0">
                <a:latin typeface="Kalinga" pitchFamily="34" charset="0"/>
                <a:ea typeface="Tahoma" pitchFamily="34" charset="0"/>
                <a:cs typeface="Kalinga" pitchFamily="34" charset="0"/>
              </a:rPr>
              <a:t>);</a:t>
            </a:r>
          </a:p>
          <a:p>
            <a:pPr eaLnBrk="1" hangingPunct="1"/>
            <a:r>
              <a:rPr lang="en-US" sz="1400" b="1" dirty="0">
                <a:latin typeface="Kalinga" pitchFamily="34" charset="0"/>
                <a:ea typeface="Tahoma" pitchFamily="34" charset="0"/>
                <a:cs typeface="Kalinga" pitchFamily="34" charset="0"/>
              </a:rPr>
              <a:t>        }</a:t>
            </a:r>
          </a:p>
          <a:p>
            <a:pPr eaLnBrk="1" hangingPunct="1"/>
            <a:r>
              <a:rPr lang="en-US" sz="1400" b="1" dirty="0">
                <a:latin typeface="Kalinga" pitchFamily="34" charset="0"/>
                <a:ea typeface="Tahoma" pitchFamily="34" charset="0"/>
                <a:cs typeface="Kalinga" pitchFamily="34" charset="0"/>
              </a:rPr>
              <a:t> }</a:t>
            </a:r>
          </a:p>
        </p:txBody>
      </p:sp>
      <p:sp>
        <p:nvSpPr>
          <p:cNvPr id="10" name="Rectangle 3"/>
          <p:cNvSpPr txBox="1">
            <a:spLocks noChangeArrowheads="1"/>
          </p:cNvSpPr>
          <p:nvPr/>
        </p:nvSpPr>
        <p:spPr bwMode="auto">
          <a:xfrm>
            <a:off x="4343400" y="370115"/>
            <a:ext cx="3886200" cy="6476999"/>
          </a:xfrm>
          <a:prstGeom prst="rect">
            <a:avLst/>
          </a:prstGeom>
          <a:solidFill>
            <a:schemeClr val="bg1"/>
          </a:solidFill>
          <a:ln w="12700">
            <a:solidFill>
              <a:schemeClr val="tx1"/>
            </a:solidFill>
          </a:ln>
          <a:extLst/>
        </p:spPr>
        <p:txBody>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r>
              <a:rPr lang="en-US" sz="1200" b="1" dirty="0">
                <a:latin typeface="Kalinga" pitchFamily="34" charset="0"/>
                <a:ea typeface="Tahoma" pitchFamily="34" charset="0"/>
                <a:cs typeface="Kalinga" pitchFamily="34" charset="0"/>
              </a:rPr>
              <a:t>void controller ( )</a:t>
            </a:r>
          </a:p>
          <a:p>
            <a:pPr eaLnBrk="1" hangingPunct="1"/>
            <a:r>
              <a:rPr lang="en-US" sz="1200" b="1" dirty="0" smtClean="0">
                <a:latin typeface="Kalinga" pitchFamily="34" charset="0"/>
                <a:ea typeface="Tahoma" pitchFamily="34" charset="0"/>
                <a:cs typeface="Kalinga" pitchFamily="34" charset="0"/>
              </a:rPr>
              <a:t>{  while </a:t>
            </a:r>
            <a:r>
              <a:rPr lang="en-US" sz="1200" b="1" dirty="0">
                <a:latin typeface="Kalinga" pitchFamily="34" charset="0"/>
                <a:ea typeface="Tahoma" pitchFamily="34" charset="0"/>
                <a:cs typeface="Kalinga" pitchFamily="34" charset="0"/>
              </a:rPr>
              <a:t>(true)</a:t>
            </a: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a:t>
            </a:r>
            <a:r>
              <a:rPr lang="en-US" sz="1200" b="1" dirty="0">
                <a:latin typeface="Kalinga" pitchFamily="34" charset="0"/>
                <a:ea typeface="Tahoma" pitchFamily="34" charset="0"/>
                <a:cs typeface="Kalinga" pitchFamily="34" charset="0"/>
              </a:rPr>
              <a:t>{</a:t>
            </a:r>
          </a:p>
          <a:p>
            <a:pPr eaLnBrk="1" hangingPunct="1"/>
            <a:r>
              <a:rPr lang="en-US" sz="1200" b="1" dirty="0" smtClean="0">
                <a:latin typeface="Kalinga" pitchFamily="34" charset="0"/>
                <a:ea typeface="Tahoma" pitchFamily="34" charset="0"/>
                <a:cs typeface="Kalinga" pitchFamily="34" charset="0"/>
              </a:rPr>
              <a:t>         if </a:t>
            </a:r>
            <a:r>
              <a:rPr lang="en-US" sz="1200" b="1" dirty="0">
                <a:latin typeface="Kalinga" pitchFamily="34" charset="0"/>
                <a:ea typeface="Tahoma" pitchFamily="34" charset="0"/>
                <a:cs typeface="Kalinga" pitchFamily="34" charset="0"/>
              </a:rPr>
              <a:t>(count &gt; 0)</a:t>
            </a: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a:t>
            </a: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if (!empty(finished))</a:t>
            </a: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a:t>
            </a: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a:t>
            </a:r>
            <a:r>
              <a:rPr lang="en-US" sz="1200" b="1" dirty="0">
                <a:latin typeface="Kalinga" pitchFamily="34" charset="0"/>
                <a:ea typeface="Tahoma" pitchFamily="34" charset="0"/>
                <a:cs typeface="Kalinga" pitchFamily="34" charset="0"/>
              </a:rPr>
              <a:t>received (finished , </a:t>
            </a:r>
            <a:r>
              <a:rPr lang="en-US" sz="1200" b="1" dirty="0" err="1" smtClean="0">
                <a:latin typeface="Kalinga" pitchFamily="34" charset="0"/>
                <a:ea typeface="Tahoma" pitchFamily="34" charset="0"/>
                <a:cs typeface="Kalinga" pitchFamily="34" charset="0"/>
              </a:rPr>
              <a:t>msg</a:t>
            </a:r>
            <a:r>
              <a:rPr lang="en-US" sz="1200" b="1" dirty="0">
                <a:latin typeface="Kalinga" pitchFamily="34" charset="0"/>
                <a:ea typeface="Tahoma" pitchFamily="34" charset="0"/>
                <a:cs typeface="Kalinga" pitchFamily="34" charset="0"/>
              </a:rPr>
              <a:t>);</a:t>
            </a: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count + +;</a:t>
            </a:r>
            <a:endParaRPr lang="en-US" sz="1200" b="1" dirty="0">
              <a:latin typeface="Kalinga" pitchFamily="34" charset="0"/>
              <a:ea typeface="Tahoma" pitchFamily="34" charset="0"/>
              <a:cs typeface="Kalinga" pitchFamily="34" charset="0"/>
            </a:endParaRP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a:t>
            </a:r>
            <a:endParaRPr lang="en-US" sz="1200" b="1" dirty="0">
              <a:latin typeface="Kalinga" pitchFamily="34" charset="0"/>
              <a:ea typeface="Tahoma" pitchFamily="34" charset="0"/>
              <a:cs typeface="Kalinga" pitchFamily="34" charset="0"/>
            </a:endParaRPr>
          </a:p>
          <a:p>
            <a:pPr eaLnBrk="1" hangingPunct="1"/>
            <a:r>
              <a:rPr lang="en-US" sz="1200" b="1" dirty="0" smtClean="0">
                <a:latin typeface="Kalinga" pitchFamily="34" charset="0"/>
                <a:ea typeface="Tahoma" pitchFamily="34" charset="0"/>
                <a:cs typeface="Kalinga" pitchFamily="34" charset="0"/>
              </a:rPr>
              <a:t>           else  </a:t>
            </a:r>
            <a:r>
              <a:rPr lang="en-US" sz="1200" b="1" dirty="0">
                <a:latin typeface="Kalinga" pitchFamily="34" charset="0"/>
                <a:ea typeface="Tahoma" pitchFamily="34" charset="0"/>
                <a:cs typeface="Kalinga" pitchFamily="34" charset="0"/>
              </a:rPr>
              <a:t>if (!</a:t>
            </a:r>
            <a:r>
              <a:rPr lang="en-US" sz="1200" b="1" dirty="0" smtClean="0">
                <a:latin typeface="Kalinga" pitchFamily="34" charset="0"/>
                <a:ea typeface="Tahoma" pitchFamily="34" charset="0"/>
                <a:cs typeface="Kalinga" pitchFamily="34" charset="0"/>
              </a:rPr>
              <a:t>empty(</a:t>
            </a:r>
            <a:r>
              <a:rPr lang="en-US" sz="1200" b="1" dirty="0" err="1" smtClean="0">
                <a:latin typeface="Kalinga" pitchFamily="34" charset="0"/>
                <a:ea typeface="Tahoma" pitchFamily="34" charset="0"/>
                <a:cs typeface="Kalinga" pitchFamily="34" charset="0"/>
              </a:rPr>
              <a:t>writereq</a:t>
            </a:r>
            <a:r>
              <a:rPr lang="en-US" sz="1200" b="1" dirty="0" smtClean="0">
                <a:latin typeface="Kalinga" pitchFamily="34" charset="0"/>
                <a:ea typeface="Tahoma" pitchFamily="34" charset="0"/>
                <a:cs typeface="Kalinga" pitchFamily="34" charset="0"/>
              </a:rPr>
              <a:t>))</a:t>
            </a: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a:t>
            </a:r>
            <a:endParaRPr lang="en-US" sz="1200" b="1" dirty="0">
              <a:latin typeface="Kalinga" pitchFamily="34" charset="0"/>
              <a:ea typeface="Tahoma" pitchFamily="34" charset="0"/>
              <a:cs typeface="Kalinga" pitchFamily="34" charset="0"/>
            </a:endParaRPr>
          </a:p>
          <a:p>
            <a:pPr eaLnBrk="1" hangingPunct="1"/>
            <a:r>
              <a:rPr lang="en-US" sz="1200" b="1" dirty="0">
                <a:latin typeface="Kalinga" pitchFamily="34" charset="0"/>
                <a:ea typeface="Tahoma" pitchFamily="34" charset="0"/>
                <a:cs typeface="Kalinga" pitchFamily="34" charset="0"/>
              </a:rPr>
              <a:t>                       received </a:t>
            </a:r>
            <a:r>
              <a:rPr lang="en-US" sz="1200" b="1" dirty="0" smtClean="0">
                <a:latin typeface="Kalinga" pitchFamily="34" charset="0"/>
                <a:ea typeface="Tahoma" pitchFamily="34" charset="0"/>
                <a:cs typeface="Kalinga" pitchFamily="34" charset="0"/>
              </a:rPr>
              <a:t>(</a:t>
            </a:r>
            <a:r>
              <a:rPr lang="en-US" sz="1200" b="1" dirty="0" err="1" smtClean="0">
                <a:latin typeface="Kalinga" pitchFamily="34" charset="0"/>
                <a:ea typeface="Tahoma" pitchFamily="34" charset="0"/>
                <a:cs typeface="Kalinga" pitchFamily="34" charset="0"/>
              </a:rPr>
              <a:t>writereq</a:t>
            </a:r>
            <a:r>
              <a:rPr lang="en-US" sz="1200" b="1" dirty="0" smtClean="0">
                <a:latin typeface="Kalinga" pitchFamily="34" charset="0"/>
                <a:ea typeface="Tahoma" pitchFamily="34" charset="0"/>
                <a:cs typeface="Kalinga" pitchFamily="34" charset="0"/>
              </a:rPr>
              <a:t> </a:t>
            </a:r>
            <a:r>
              <a:rPr lang="en-US" sz="1200" b="1" dirty="0">
                <a:latin typeface="Kalinga" pitchFamily="34" charset="0"/>
                <a:ea typeface="Tahoma" pitchFamily="34" charset="0"/>
                <a:cs typeface="Kalinga" pitchFamily="34" charset="0"/>
              </a:rPr>
              <a:t>, </a:t>
            </a:r>
            <a:r>
              <a:rPr lang="en-US" sz="1200" b="1" dirty="0" err="1" smtClean="0">
                <a:latin typeface="Kalinga" pitchFamily="34" charset="0"/>
                <a:ea typeface="Tahoma" pitchFamily="34" charset="0"/>
                <a:cs typeface="Kalinga" pitchFamily="34" charset="0"/>
              </a:rPr>
              <a:t>msg</a:t>
            </a:r>
            <a:r>
              <a:rPr lang="en-US" sz="1200" b="1" dirty="0">
                <a:latin typeface="Kalinga" pitchFamily="34" charset="0"/>
                <a:ea typeface="Tahoma" pitchFamily="34" charset="0"/>
                <a:cs typeface="Kalinga" pitchFamily="34" charset="0"/>
              </a:rPr>
              <a:t>);</a:t>
            </a:r>
          </a:p>
          <a:p>
            <a:pPr eaLnBrk="1" hangingPunct="1"/>
            <a:r>
              <a:rPr lang="en-US" sz="1200" b="1" dirty="0">
                <a:latin typeface="Kalinga" pitchFamily="34" charset="0"/>
                <a:ea typeface="Tahoma" pitchFamily="34" charset="0"/>
                <a:cs typeface="Kalinga" pitchFamily="34" charset="0"/>
              </a:rPr>
              <a:t>                       </a:t>
            </a:r>
            <a:r>
              <a:rPr lang="en-US" sz="1200" b="1" dirty="0" err="1" smtClean="0">
                <a:latin typeface="Kalinga" pitchFamily="34" charset="0"/>
                <a:ea typeface="Tahoma" pitchFamily="34" charset="0"/>
                <a:cs typeface="Kalinga" pitchFamily="34" charset="0"/>
              </a:rPr>
              <a:t>writer_id</a:t>
            </a:r>
            <a:r>
              <a:rPr lang="en-US" sz="1200" b="1" dirty="0" smtClean="0">
                <a:latin typeface="Kalinga" pitchFamily="34" charset="0"/>
                <a:ea typeface="Tahoma" pitchFamily="34" charset="0"/>
                <a:cs typeface="Kalinga" pitchFamily="34" charset="0"/>
              </a:rPr>
              <a:t>=msg.id;</a:t>
            </a: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count = count -100;</a:t>
            </a:r>
            <a:endParaRPr lang="en-US" sz="1200" b="1" dirty="0">
              <a:latin typeface="Kalinga" pitchFamily="34" charset="0"/>
              <a:ea typeface="Tahoma" pitchFamily="34" charset="0"/>
              <a:cs typeface="Kalinga" pitchFamily="34" charset="0"/>
            </a:endParaRP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a:t>
            </a: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else  </a:t>
            </a:r>
            <a:r>
              <a:rPr lang="en-US" sz="1200" b="1" dirty="0">
                <a:latin typeface="Kalinga" pitchFamily="34" charset="0"/>
                <a:ea typeface="Tahoma" pitchFamily="34" charset="0"/>
                <a:cs typeface="Kalinga" pitchFamily="34" charset="0"/>
              </a:rPr>
              <a:t>if (!</a:t>
            </a:r>
            <a:r>
              <a:rPr lang="en-US" sz="1200" b="1" dirty="0" smtClean="0">
                <a:latin typeface="Kalinga" pitchFamily="34" charset="0"/>
                <a:ea typeface="Tahoma" pitchFamily="34" charset="0"/>
                <a:cs typeface="Kalinga" pitchFamily="34" charset="0"/>
              </a:rPr>
              <a:t>empty(</a:t>
            </a:r>
            <a:r>
              <a:rPr lang="en-US" sz="1200" b="1" dirty="0" err="1" smtClean="0">
                <a:latin typeface="Kalinga" pitchFamily="34" charset="0"/>
                <a:ea typeface="Tahoma" pitchFamily="34" charset="0"/>
                <a:cs typeface="Kalinga" pitchFamily="34" charset="0"/>
              </a:rPr>
              <a:t>readreq</a:t>
            </a:r>
            <a:r>
              <a:rPr lang="en-US" sz="1200" b="1" dirty="0">
                <a:latin typeface="Kalinga" pitchFamily="34" charset="0"/>
                <a:ea typeface="Tahoma" pitchFamily="34" charset="0"/>
                <a:cs typeface="Kalinga" pitchFamily="34" charset="0"/>
              </a:rPr>
              <a:t>))</a:t>
            </a:r>
          </a:p>
          <a:p>
            <a:pPr eaLnBrk="1" hangingPunct="1"/>
            <a:r>
              <a:rPr lang="en-US" sz="1200" b="1" dirty="0">
                <a:latin typeface="Kalinga" pitchFamily="34" charset="0"/>
                <a:ea typeface="Tahoma" pitchFamily="34" charset="0"/>
                <a:cs typeface="Kalinga" pitchFamily="34" charset="0"/>
              </a:rPr>
              <a:t>                     {</a:t>
            </a:r>
          </a:p>
          <a:p>
            <a:pPr eaLnBrk="1" hangingPunct="1"/>
            <a:r>
              <a:rPr lang="en-US" sz="1200" b="1" dirty="0">
                <a:latin typeface="Kalinga" pitchFamily="34" charset="0"/>
                <a:ea typeface="Tahoma" pitchFamily="34" charset="0"/>
                <a:cs typeface="Kalinga" pitchFamily="34" charset="0"/>
              </a:rPr>
              <a:t>                       received </a:t>
            </a:r>
            <a:r>
              <a:rPr lang="en-US" sz="1200" b="1" dirty="0" smtClean="0">
                <a:latin typeface="Kalinga" pitchFamily="34" charset="0"/>
                <a:ea typeface="Tahoma" pitchFamily="34" charset="0"/>
                <a:cs typeface="Kalinga" pitchFamily="34" charset="0"/>
              </a:rPr>
              <a:t>(</a:t>
            </a:r>
            <a:r>
              <a:rPr lang="en-US" sz="1200" b="1" dirty="0" err="1" smtClean="0">
                <a:latin typeface="Kalinga" pitchFamily="34" charset="0"/>
                <a:ea typeface="Tahoma" pitchFamily="34" charset="0"/>
                <a:cs typeface="Kalinga" pitchFamily="34" charset="0"/>
              </a:rPr>
              <a:t>readreq</a:t>
            </a:r>
            <a:r>
              <a:rPr lang="en-US" sz="1200" b="1" dirty="0" smtClean="0">
                <a:latin typeface="Kalinga" pitchFamily="34" charset="0"/>
                <a:ea typeface="Tahoma" pitchFamily="34" charset="0"/>
                <a:cs typeface="Kalinga" pitchFamily="34" charset="0"/>
              </a:rPr>
              <a:t> </a:t>
            </a:r>
            <a:r>
              <a:rPr lang="en-US" sz="1200" b="1" dirty="0">
                <a:latin typeface="Kalinga" pitchFamily="34" charset="0"/>
                <a:ea typeface="Tahoma" pitchFamily="34" charset="0"/>
                <a:cs typeface="Kalinga" pitchFamily="34" charset="0"/>
              </a:rPr>
              <a:t>, </a:t>
            </a:r>
            <a:r>
              <a:rPr lang="en-US" sz="1200" b="1" dirty="0" err="1">
                <a:latin typeface="Kalinga" pitchFamily="34" charset="0"/>
                <a:ea typeface="Tahoma" pitchFamily="34" charset="0"/>
                <a:cs typeface="Kalinga" pitchFamily="34" charset="0"/>
              </a:rPr>
              <a:t>msg</a:t>
            </a:r>
            <a:r>
              <a:rPr lang="en-US" sz="1200" b="1" dirty="0">
                <a:latin typeface="Kalinga" pitchFamily="34" charset="0"/>
                <a:ea typeface="Tahoma" pitchFamily="34" charset="0"/>
                <a:cs typeface="Kalinga" pitchFamily="34" charset="0"/>
              </a:rPr>
              <a:t>);</a:t>
            </a: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count - - ;</a:t>
            </a:r>
            <a:endParaRPr lang="en-US" sz="1200" b="1" dirty="0">
              <a:latin typeface="Kalinga" pitchFamily="34" charset="0"/>
              <a:ea typeface="Tahoma" pitchFamily="34" charset="0"/>
              <a:cs typeface="Kalinga" pitchFamily="34" charset="0"/>
            </a:endParaRP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send</a:t>
            </a:r>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msg.id </a:t>
            </a:r>
            <a:r>
              <a:rPr lang="en-US" sz="1200" b="1" dirty="0">
                <a:latin typeface="Kalinga" pitchFamily="34" charset="0"/>
                <a:ea typeface="Tahoma" pitchFamily="34" charset="0"/>
                <a:cs typeface="Kalinga" pitchFamily="34" charset="0"/>
              </a:rPr>
              <a:t>, “OK</a:t>
            </a:r>
            <a:r>
              <a:rPr lang="en-US" sz="1200" b="1" dirty="0" smtClean="0">
                <a:latin typeface="Kalinga" pitchFamily="34" charset="0"/>
                <a:ea typeface="Tahoma" pitchFamily="34" charset="0"/>
                <a:cs typeface="Kalinga" pitchFamily="34" charset="0"/>
              </a:rPr>
              <a:t>”);</a:t>
            </a:r>
          </a:p>
          <a:p>
            <a:pPr eaLnBrk="1" hangingPunct="1"/>
            <a:r>
              <a:rPr lang="en-US" sz="1200" b="1" dirty="0" smtClean="0">
                <a:latin typeface="Kalinga" pitchFamily="34" charset="0"/>
                <a:ea typeface="Tahoma" pitchFamily="34" charset="0"/>
                <a:cs typeface="Kalinga" pitchFamily="34" charset="0"/>
              </a:rPr>
              <a:t>                     }</a:t>
            </a: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a:t>
            </a:r>
            <a:endParaRPr lang="en-US" sz="1200" b="1" dirty="0">
              <a:latin typeface="Kalinga" pitchFamily="34" charset="0"/>
              <a:ea typeface="Tahoma" pitchFamily="34" charset="0"/>
              <a:cs typeface="Kalinga" pitchFamily="34" charset="0"/>
            </a:endParaRPr>
          </a:p>
          <a:p>
            <a:pPr eaLnBrk="1" hangingPunct="1"/>
            <a:r>
              <a:rPr lang="en-US" sz="1200" b="1" dirty="0" smtClean="0">
                <a:latin typeface="Kalinga" pitchFamily="34" charset="0"/>
                <a:ea typeface="Tahoma" pitchFamily="34" charset="0"/>
                <a:cs typeface="Kalinga" pitchFamily="34" charset="0"/>
              </a:rPr>
              <a:t>         if </a:t>
            </a:r>
            <a:r>
              <a:rPr lang="en-US" sz="1200" b="1" dirty="0">
                <a:latin typeface="Kalinga" pitchFamily="34" charset="0"/>
                <a:ea typeface="Tahoma" pitchFamily="34" charset="0"/>
                <a:cs typeface="Kalinga" pitchFamily="34" charset="0"/>
              </a:rPr>
              <a:t>(count = = 0)</a:t>
            </a: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a:t>
            </a: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send</a:t>
            </a:r>
            <a:r>
              <a:rPr lang="en-US" sz="1200" b="1" dirty="0">
                <a:latin typeface="Kalinga" pitchFamily="34" charset="0"/>
                <a:ea typeface="Tahoma" pitchFamily="34" charset="0"/>
                <a:cs typeface="Kalinga" pitchFamily="34" charset="0"/>
              </a:rPr>
              <a:t>( </a:t>
            </a:r>
            <a:r>
              <a:rPr lang="en-US" sz="1200" b="1" dirty="0" err="1" smtClean="0">
                <a:latin typeface="Kalinga" pitchFamily="34" charset="0"/>
                <a:ea typeface="Tahoma" pitchFamily="34" charset="0"/>
                <a:cs typeface="Kalinga" pitchFamily="34" charset="0"/>
              </a:rPr>
              <a:t>writer_id</a:t>
            </a:r>
            <a:r>
              <a:rPr lang="en-US" sz="1200" b="1" dirty="0" smtClean="0">
                <a:latin typeface="Kalinga" pitchFamily="34" charset="0"/>
                <a:ea typeface="Tahoma" pitchFamily="34" charset="0"/>
                <a:cs typeface="Kalinga" pitchFamily="34" charset="0"/>
              </a:rPr>
              <a:t> </a:t>
            </a:r>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“OK”);</a:t>
            </a: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received </a:t>
            </a:r>
            <a:r>
              <a:rPr lang="en-US" sz="1200" b="1" dirty="0">
                <a:latin typeface="Kalinga" pitchFamily="34" charset="0"/>
                <a:ea typeface="Tahoma" pitchFamily="34" charset="0"/>
                <a:cs typeface="Kalinga" pitchFamily="34" charset="0"/>
              </a:rPr>
              <a:t>(finished , </a:t>
            </a:r>
            <a:r>
              <a:rPr lang="en-US" sz="1200" b="1" dirty="0" err="1" smtClean="0">
                <a:latin typeface="Kalinga" pitchFamily="34" charset="0"/>
                <a:ea typeface="Tahoma" pitchFamily="34" charset="0"/>
                <a:cs typeface="Kalinga" pitchFamily="34" charset="0"/>
              </a:rPr>
              <a:t>msg</a:t>
            </a:r>
            <a:r>
              <a:rPr lang="en-US" sz="1200" b="1" dirty="0">
                <a:latin typeface="Kalinga" pitchFamily="34" charset="0"/>
                <a:ea typeface="Tahoma" pitchFamily="34" charset="0"/>
                <a:cs typeface="Kalinga" pitchFamily="34" charset="0"/>
              </a:rPr>
              <a:t>);</a:t>
            </a:r>
          </a:p>
          <a:p>
            <a:pPr eaLnBrk="1" hangingPunct="1"/>
            <a:r>
              <a:rPr lang="en-US" sz="1200" b="1" dirty="0" smtClean="0">
                <a:latin typeface="Kalinga" pitchFamily="34" charset="0"/>
                <a:ea typeface="Tahoma" pitchFamily="34" charset="0"/>
                <a:cs typeface="Kalinga" pitchFamily="34" charset="0"/>
              </a:rPr>
              <a:t>       count = 100;</a:t>
            </a:r>
            <a:endParaRPr lang="en-US" sz="1200" b="1" dirty="0">
              <a:latin typeface="Kalinga" pitchFamily="34" charset="0"/>
              <a:ea typeface="Tahoma" pitchFamily="34" charset="0"/>
              <a:cs typeface="Kalinga" pitchFamily="34" charset="0"/>
            </a:endParaRP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a:t>
            </a:r>
            <a:endParaRPr lang="en-US" sz="1200" b="1" dirty="0">
              <a:latin typeface="Kalinga" pitchFamily="34" charset="0"/>
              <a:ea typeface="Tahoma" pitchFamily="34" charset="0"/>
              <a:cs typeface="Kalinga" pitchFamily="34" charset="0"/>
            </a:endParaRPr>
          </a:p>
          <a:p>
            <a:pPr eaLnBrk="1" hangingPunct="1"/>
            <a:endParaRPr lang="en-US" sz="1200" b="1" dirty="0">
              <a:latin typeface="Kalinga" pitchFamily="34" charset="0"/>
              <a:ea typeface="Tahoma" pitchFamily="34" charset="0"/>
              <a:cs typeface="Kalinga" pitchFamily="34" charset="0"/>
            </a:endParaRPr>
          </a:p>
          <a:p>
            <a:pPr eaLnBrk="1" hangingPunct="1"/>
            <a:r>
              <a:rPr lang="en-US" sz="1200" b="1" dirty="0" smtClean="0">
                <a:latin typeface="Kalinga" pitchFamily="34" charset="0"/>
                <a:ea typeface="Tahoma" pitchFamily="34" charset="0"/>
                <a:cs typeface="Kalinga" pitchFamily="34" charset="0"/>
              </a:rPr>
              <a:t>       while </a:t>
            </a:r>
            <a:r>
              <a:rPr lang="en-US" sz="1200" b="1" dirty="0">
                <a:latin typeface="Kalinga" pitchFamily="34" charset="0"/>
                <a:ea typeface="Tahoma" pitchFamily="34" charset="0"/>
                <a:cs typeface="Kalinga" pitchFamily="34" charset="0"/>
              </a:rPr>
              <a:t>(count &lt; 0)</a:t>
            </a:r>
          </a:p>
          <a:p>
            <a:pPr eaLnBrk="1" hangingPunct="1"/>
            <a:r>
              <a:rPr lang="en-US" sz="1200" b="1" dirty="0">
                <a:latin typeface="Kalinga" pitchFamily="34" charset="0"/>
                <a:ea typeface="Tahoma" pitchFamily="34" charset="0"/>
                <a:cs typeface="Kalinga" pitchFamily="34" charset="0"/>
              </a:rPr>
              <a:t> </a:t>
            </a:r>
            <a:r>
              <a:rPr lang="en-US" sz="1200" b="1" dirty="0" smtClean="0">
                <a:latin typeface="Kalinga" pitchFamily="34" charset="0"/>
                <a:ea typeface="Tahoma" pitchFamily="34" charset="0"/>
                <a:cs typeface="Kalinga" pitchFamily="34" charset="0"/>
              </a:rPr>
              <a:t>              { received (finished </a:t>
            </a:r>
            <a:r>
              <a:rPr lang="en-US" sz="1200" b="1" dirty="0">
                <a:latin typeface="Kalinga" pitchFamily="34" charset="0"/>
                <a:ea typeface="Tahoma" pitchFamily="34" charset="0"/>
                <a:cs typeface="Kalinga" pitchFamily="34" charset="0"/>
              </a:rPr>
              <a:t>, </a:t>
            </a:r>
            <a:r>
              <a:rPr lang="en-US" sz="1200" b="1" dirty="0" err="1">
                <a:latin typeface="Kalinga" pitchFamily="34" charset="0"/>
                <a:ea typeface="Tahoma" pitchFamily="34" charset="0"/>
                <a:cs typeface="Kalinga" pitchFamily="34" charset="0"/>
              </a:rPr>
              <a:t>rmsg</a:t>
            </a:r>
            <a:r>
              <a:rPr lang="en-US" sz="1200" b="1" dirty="0">
                <a:latin typeface="Kalinga" pitchFamily="34" charset="0"/>
                <a:ea typeface="Tahoma" pitchFamily="34" charset="0"/>
                <a:cs typeface="Kalinga" pitchFamily="34" charset="0"/>
              </a:rPr>
              <a:t>);</a:t>
            </a:r>
          </a:p>
          <a:p>
            <a:pPr eaLnBrk="1" hangingPunct="1"/>
            <a:r>
              <a:rPr lang="en-US" sz="1200" b="1" dirty="0" smtClean="0">
                <a:latin typeface="Kalinga" pitchFamily="34" charset="0"/>
                <a:ea typeface="Tahoma" pitchFamily="34" charset="0"/>
                <a:cs typeface="Kalinga" pitchFamily="34" charset="0"/>
              </a:rPr>
              <a:t>                count ++; }</a:t>
            </a:r>
            <a:endParaRPr lang="en-US" sz="1200" b="1" dirty="0">
              <a:latin typeface="Kalinga" pitchFamily="34" charset="0"/>
              <a:ea typeface="Tahoma" pitchFamily="34" charset="0"/>
              <a:cs typeface="Kalinga" pitchFamily="34" charset="0"/>
            </a:endParaRPr>
          </a:p>
          <a:p>
            <a:pPr eaLnBrk="1" hangingPunct="1"/>
            <a:r>
              <a:rPr lang="en-US" sz="1200" b="1" dirty="0" smtClean="0">
                <a:latin typeface="Kalinga" pitchFamily="34" charset="0"/>
                <a:ea typeface="Tahoma" pitchFamily="34" charset="0"/>
                <a:cs typeface="Kalinga" pitchFamily="34" charset="0"/>
              </a:rPr>
              <a:t>     }</a:t>
            </a:r>
            <a:endParaRPr lang="en-US" sz="1200" b="1" dirty="0">
              <a:latin typeface="Kalinga" pitchFamily="34" charset="0"/>
              <a:ea typeface="Tahoma" pitchFamily="34" charset="0"/>
              <a:cs typeface="Kalinga" pitchFamily="34" charset="0"/>
            </a:endParaRPr>
          </a:p>
          <a:p>
            <a:pPr eaLnBrk="1" hangingPunct="1"/>
            <a:r>
              <a:rPr lang="en-US" sz="1200" b="1" dirty="0" smtClean="0">
                <a:latin typeface="Kalinga" pitchFamily="34" charset="0"/>
                <a:ea typeface="Tahoma" pitchFamily="34" charset="0"/>
                <a:cs typeface="Kalinga" pitchFamily="34" charset="0"/>
              </a:rPr>
              <a:t>}</a:t>
            </a:r>
            <a:endParaRPr lang="en-US" sz="1200" b="1" dirty="0">
              <a:latin typeface="Kalinga" pitchFamily="34" charset="0"/>
              <a:ea typeface="Tahoma" pitchFamily="34" charset="0"/>
              <a:cs typeface="Kalinga" pitchFamily="34" charset="0"/>
            </a:endParaRPr>
          </a:p>
        </p:txBody>
      </p:sp>
      <p:sp>
        <p:nvSpPr>
          <p:cNvPr id="3" name="Rectangle 2"/>
          <p:cNvSpPr/>
          <p:nvPr/>
        </p:nvSpPr>
        <p:spPr>
          <a:xfrm>
            <a:off x="7086600" y="5443"/>
            <a:ext cx="2057400" cy="16291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smtClean="0">
                <a:solidFill>
                  <a:schemeClr val="tx1"/>
                </a:solidFill>
                <a:cs typeface="B Nazanin" pitchFamily="2" charset="-78"/>
              </a:rPr>
              <a:t>متغیر </a:t>
            </a:r>
            <a:r>
              <a:rPr lang="en-US" dirty="0" smtClean="0">
                <a:solidFill>
                  <a:schemeClr val="tx1"/>
                </a:solidFill>
                <a:cs typeface="B Nazanin" pitchFamily="2" charset="-78"/>
              </a:rPr>
              <a:t>count</a:t>
            </a:r>
            <a:r>
              <a:rPr lang="fa-IR" dirty="0" smtClean="0">
                <a:solidFill>
                  <a:schemeClr val="tx1"/>
                </a:solidFill>
                <a:cs typeface="B Nazanin" pitchFamily="2" charset="-78"/>
              </a:rPr>
              <a:t> با مقدار اولیه بزرگتر از حداکثر تعداد خوانندگان (در این مثال :100)</a:t>
            </a:r>
            <a:endParaRPr lang="en-US" dirty="0">
              <a:solidFill>
                <a:schemeClr val="tx1"/>
              </a:solidFill>
              <a:cs typeface="B Nazanin" pitchFamily="2" charset="-78"/>
            </a:endParaRPr>
          </a:p>
        </p:txBody>
      </p:sp>
      <p:sp>
        <p:nvSpPr>
          <p:cNvPr id="5" name="Freeform 4"/>
          <p:cNvSpPr/>
          <p:nvPr/>
        </p:nvSpPr>
        <p:spPr>
          <a:xfrm>
            <a:off x="6030686" y="446116"/>
            <a:ext cx="1208314" cy="468284"/>
          </a:xfrm>
          <a:custGeom>
            <a:avLst/>
            <a:gdLst>
              <a:gd name="connsiteX0" fmla="*/ 1208314 w 1208314"/>
              <a:gd name="connsiteY0" fmla="*/ 76398 h 468284"/>
              <a:gd name="connsiteX1" fmla="*/ 1055914 w 1208314"/>
              <a:gd name="connsiteY1" fmla="*/ 21970 h 468284"/>
              <a:gd name="connsiteX2" fmla="*/ 805543 w 1208314"/>
              <a:gd name="connsiteY2" fmla="*/ 198 h 468284"/>
              <a:gd name="connsiteX3" fmla="*/ 424543 w 1208314"/>
              <a:gd name="connsiteY3" fmla="*/ 32855 h 468284"/>
              <a:gd name="connsiteX4" fmla="*/ 174171 w 1208314"/>
              <a:gd name="connsiteY4" fmla="*/ 239684 h 468284"/>
              <a:gd name="connsiteX5" fmla="*/ 0 w 1208314"/>
              <a:gd name="connsiteY5" fmla="*/ 468284 h 468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8314" h="468284">
                <a:moveTo>
                  <a:pt x="1208314" y="76398"/>
                </a:moveTo>
                <a:cubicBezTo>
                  <a:pt x="1165678" y="55534"/>
                  <a:pt x="1123042" y="34670"/>
                  <a:pt x="1055914" y="21970"/>
                </a:cubicBezTo>
                <a:cubicBezTo>
                  <a:pt x="988786" y="9270"/>
                  <a:pt x="910771" y="-1616"/>
                  <a:pt x="805543" y="198"/>
                </a:cubicBezTo>
                <a:cubicBezTo>
                  <a:pt x="700314" y="2012"/>
                  <a:pt x="529772" y="-7059"/>
                  <a:pt x="424543" y="32855"/>
                </a:cubicBezTo>
                <a:cubicBezTo>
                  <a:pt x="319314" y="72769"/>
                  <a:pt x="244928" y="167113"/>
                  <a:pt x="174171" y="239684"/>
                </a:cubicBezTo>
                <a:cubicBezTo>
                  <a:pt x="103414" y="312256"/>
                  <a:pt x="51707" y="390270"/>
                  <a:pt x="0" y="468284"/>
                </a:cubicBezTo>
              </a:path>
            </a:pathLst>
          </a:custGeom>
          <a:noFill/>
          <a:ln>
            <a:solidFill>
              <a:schemeClr val="tx1"/>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6803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90600" y="2133600"/>
            <a:ext cx="6784848" cy="1600200"/>
          </a:xfrm>
        </p:spPr>
        <p:txBody>
          <a:bodyPr>
            <a:normAutofit/>
          </a:bodyPr>
          <a:lstStyle/>
          <a:p>
            <a:pPr algn="ctr"/>
            <a:r>
              <a:rPr lang="fa-IR" sz="8000" dirty="0" smtClean="0">
                <a:latin typeface="Tabass"/>
                <a:cs typeface="B Farnaz" pitchFamily="2" charset="-78"/>
              </a:rPr>
              <a:t>پایان فصل پنجم</a:t>
            </a:r>
            <a:endParaRPr lang="en-US" sz="8000" dirty="0">
              <a:latin typeface="Tabass"/>
              <a:cs typeface="B Farnaz" pitchFamily="2" charset="-78"/>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96</a:t>
            </a:fld>
            <a:endParaRPr lang="en-US"/>
          </a:p>
        </p:txBody>
      </p:sp>
    </p:spTree>
    <p:extLst>
      <p:ext uri="{BB962C8B-B14F-4D97-AF65-F5344CB8AC3E}">
        <p14:creationId xmlns:p14="http://schemas.microsoft.com/office/powerpoint/2010/main" val="347720845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Custom 4">
      <a:dk1>
        <a:sysClr val="windowText" lastClr="000000"/>
      </a:dk1>
      <a:lt1>
        <a:sysClr val="window" lastClr="FFFFFF"/>
      </a:lt1>
      <a:dk2>
        <a:srgbClr val="303030"/>
      </a:dk2>
      <a:lt2>
        <a:srgbClr val="FFFFFF"/>
      </a:lt2>
      <a:accent1>
        <a:srgbClr val="AF6E24"/>
      </a:accent1>
      <a:accent2>
        <a:srgbClr val="FFFFFF"/>
      </a:accent2>
      <a:accent3>
        <a:srgbClr val="FFFFFF"/>
      </a:accent3>
      <a:accent4>
        <a:srgbClr val="FFFFFF"/>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6462</TotalTime>
  <Words>12500</Words>
  <Application>Microsoft Office PowerPoint</Application>
  <PresentationFormat>On-screen Show (4:3)</PresentationFormat>
  <Paragraphs>1766</Paragraphs>
  <Slides>96</Slides>
  <Notes>14</Notes>
  <HiddenSlides>0</HiddenSlides>
  <MMClips>0</MMClips>
  <ScaleCrop>false</ScaleCrop>
  <HeadingPairs>
    <vt:vector size="4" baseType="variant">
      <vt:variant>
        <vt:lpstr>Theme</vt:lpstr>
      </vt:variant>
      <vt:variant>
        <vt:i4>1</vt:i4>
      </vt:variant>
      <vt:variant>
        <vt:lpstr>Slide Titles</vt:lpstr>
      </vt:variant>
      <vt:variant>
        <vt:i4>96</vt:i4>
      </vt:variant>
    </vt:vector>
  </HeadingPairs>
  <TitlesOfParts>
    <vt:vector size="97" baseType="lpstr">
      <vt:lpstr>NewsPrint</vt:lpstr>
      <vt:lpstr>فصل پنجم:  همزمانی (انحصار متقابل و همگام سازی)</vt:lpstr>
      <vt:lpstr>عناوین</vt:lpstr>
      <vt:lpstr>اصول همزماني</vt:lpstr>
      <vt:lpstr>اصول همزماني</vt:lpstr>
      <vt:lpstr>مشکلات همزمانی</vt:lpstr>
      <vt:lpstr> يك مثال ساده</vt:lpstr>
      <vt:lpstr>راه حل</vt:lpstr>
      <vt:lpstr>PowerPoint Presentation</vt:lpstr>
      <vt:lpstr>PowerPoint Presentation</vt:lpstr>
      <vt:lpstr> ملاحظات سيستم عامل </vt:lpstr>
      <vt:lpstr> محاوره فرآيندها</vt:lpstr>
      <vt:lpstr> محاوره فرآيندها</vt:lpstr>
      <vt:lpstr>رقابت فرآيندها براي منابع</vt:lpstr>
      <vt:lpstr>رقابت فرآيندها براي منابع: انحصار متقابل </vt:lpstr>
      <vt:lpstr>رقابت فرآيندها براي منابع: بن بست </vt:lpstr>
      <vt:lpstr>رقابت فرآيندها براي منابع: گرسنگي</vt:lpstr>
      <vt:lpstr>PowerPoint Presentation</vt:lpstr>
      <vt:lpstr>همكاري فرآيندها توسط اشتراك</vt:lpstr>
      <vt:lpstr>همكاري فرآيندها توسط اشتراك</vt:lpstr>
      <vt:lpstr>PowerPoint Presentation</vt:lpstr>
      <vt:lpstr>همكاري بين فرآيندها توسط ارتباط</vt:lpstr>
      <vt:lpstr> ملزومات انحصار متقابل </vt:lpstr>
      <vt:lpstr>راهکارهایی برای ملزومات انحصار متقابل</vt:lpstr>
      <vt:lpstr>انحصار متقابل: رویکردهای نرم افزاری</vt:lpstr>
      <vt:lpstr>الگوریتم DEKKER : تلاش اول</vt:lpstr>
      <vt:lpstr>الگوریتم DEKKER : تلاش دوم</vt:lpstr>
      <vt:lpstr>الگوریتم DEKKER : تلاش دوم</vt:lpstr>
      <vt:lpstr>الگوریتم DEKKER : تلاش سوم</vt:lpstr>
      <vt:lpstr>الگوریتم DEKKER : تلاش سوم</vt:lpstr>
      <vt:lpstr>الگوریتم DEKKER : تلاش چهارم</vt:lpstr>
      <vt:lpstr>الگوریتم DEKKER : تلاش چهارم</vt:lpstr>
      <vt:lpstr>الگوریتم DEKKER : تلاش چهارم</vt:lpstr>
      <vt:lpstr>الگوریتم DEKKER : راه حل صحیح</vt:lpstr>
      <vt:lpstr>الگوريتم Peterson:</vt:lpstr>
      <vt:lpstr>انحصار متقابل: پشتيباني سخت افزاري</vt:lpstr>
      <vt:lpstr>انحصار متقابل: پشتيباني سخت افزاري</vt:lpstr>
      <vt:lpstr>انحصار متقابل: پشتيباني سخت افزاري</vt:lpstr>
      <vt:lpstr> دستورالعمل تست و مقداردادن</vt:lpstr>
      <vt:lpstr> دستورالعمل تست و مقداردادن</vt:lpstr>
      <vt:lpstr>دستورالعمل تعويض</vt:lpstr>
      <vt:lpstr>دستورالعمل تعويض</vt:lpstr>
      <vt:lpstr>ويژگي هاي روش دستورالعمل ماشين</vt:lpstr>
      <vt:lpstr>سمافورها (راهنماها)</vt:lpstr>
      <vt:lpstr>سمافورها (راهنماها)</vt:lpstr>
      <vt:lpstr>سمافورها (راهنماها)</vt:lpstr>
      <vt:lpstr>سمافورها (راهنماها)</vt:lpstr>
      <vt:lpstr>PowerPoint Presentation</vt:lpstr>
      <vt:lpstr>PowerPoint Presentation</vt:lpstr>
      <vt:lpstr>PowerPoint Presentation</vt:lpstr>
      <vt:lpstr>PowerPoint Presentation</vt:lpstr>
      <vt:lpstr>PowerPoint Presentation</vt:lpstr>
      <vt:lpstr> مسئله توليدكننده و مصرف كننده</vt:lpstr>
      <vt:lpstr> مسئله توليدكننده و مصرف كننده</vt:lpstr>
      <vt:lpstr>مساله توليدکننده و مصرف کننده: در ابتدا فرض مي كنيم ميانگير نامتناهي و شامل آرايه اي از عناصر است. </vt:lpstr>
      <vt:lpstr>مساله توليدکننده و مصرف کننده (راه حل ناقص):</vt:lpstr>
      <vt:lpstr>مساله توليدکننده و مصرف کننده (راه حل ناقص):</vt:lpstr>
      <vt:lpstr>مساله توليدکننده و مصرف کننده (راه حل ناقص):</vt:lpstr>
      <vt:lpstr>مساله توليدکننده و مصرف کننده (راه حل ناقص):</vt:lpstr>
      <vt:lpstr>يک سناريو ممکن:</vt:lpstr>
      <vt:lpstr>حل مساله توليدکننده و مصرف کننده  با استفاده از سمافورهاي دودویی برای میانگیر نامحدود (راه حل درست):</vt:lpstr>
      <vt:lpstr>حل مساله توليدکننده و مصرف کننده  با استفاده از سمافورهاي عمومي برای میانگیر نامحدود: با استفاده از سمافورهاي عمومي(سمافورهاي شمارشي) مي توان راه حل بهتري ارائه كرد. متغير n يك سمافور است. مقدار آن برابر با تعداد اقلام موجود درميانگير است.</vt:lpstr>
      <vt:lpstr>نکته 1:</vt:lpstr>
      <vt:lpstr>نکته 2:</vt:lpstr>
      <vt:lpstr>PowerPoint Presentation</vt:lpstr>
      <vt:lpstr>ميانگير محدود و مدور براي مساله توليد کننده و مصرف کننده:</vt:lpstr>
      <vt:lpstr>حل مسأله توليد کننده و مصرف کننده با استفاده از سمافورهاي عمومي برای ميانگير محدود :</vt:lpstr>
      <vt:lpstr>ناظرها</vt:lpstr>
      <vt:lpstr>ناظر با علامت:</vt:lpstr>
      <vt:lpstr>ناظر باعلامت:</vt:lpstr>
      <vt:lpstr>ساختار یک ناظر</vt:lpstr>
      <vt:lpstr>مساله توليد کننده مصرف کننده با استفاده از ناظر:</vt:lpstr>
      <vt:lpstr>مشکلات ناظر با علامت</vt:lpstr>
      <vt:lpstr>ناظر با اعلام و پخش</vt:lpstr>
      <vt:lpstr>مساله توليد کننده مصرف کننده با استفاده از ناظر با اعلام و پخش:</vt:lpstr>
      <vt:lpstr>مزایای ناظر با اعلام و پخش</vt:lpstr>
      <vt:lpstr>تبادل پيام:</vt:lpstr>
      <vt:lpstr>تبادل پيام:</vt:lpstr>
      <vt:lpstr>همگام سازی در تبادل پيام:</vt:lpstr>
      <vt:lpstr>همگام سازی در تبادل پيام:</vt:lpstr>
      <vt:lpstr>PowerPoint Presentation</vt:lpstr>
      <vt:lpstr>PowerPoint Presentation</vt:lpstr>
      <vt:lpstr>ارتباط غیر مستقیم فرایندها:</vt:lpstr>
      <vt:lpstr>آدرس دهی:</vt:lpstr>
      <vt:lpstr>قالب پیام</vt:lpstr>
      <vt:lpstr>PowerPoint Presentation</vt:lpstr>
      <vt:lpstr>برقراري انحصار متقابل با پيام:</vt:lpstr>
      <vt:lpstr>حل مساله توليد کننده و مصرف کننده با پيام ها:</vt:lpstr>
      <vt:lpstr>مساله خوانندگان و نويسندگان:</vt:lpstr>
      <vt:lpstr>مساله خوانندگان و نويسندگان (خوانندگان اولويت دارند):</vt:lpstr>
      <vt:lpstr>PowerPoint Presentation</vt:lpstr>
      <vt:lpstr>مساله خوانندگان و نويسندگان (نويسندگان اولويت دارند):</vt:lpstr>
      <vt:lpstr>PowerPoint Presentation</vt:lpstr>
      <vt:lpstr>حل مساله خوانندگان و نویسندگان با استفاده از تبادل پیام (نويسندگان اولويت دارند):</vt:lpstr>
      <vt:lpstr>حل مساله خوانندگان و نویسندگان با استفاده از تبادل پیام  (نويسندگان اولويت دارند):</vt:lpstr>
      <vt:lpstr>حل مساله خوانندگان و نویسندگان با استفاده از تبادل پیام  (نويسندگان اولويت دارند):</vt:lpstr>
      <vt:lpstr>پایان فصل پنجم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پایگاه داده ها</dc:title>
  <dc:creator>vahide</dc:creator>
  <cp:lastModifiedBy>vahide</cp:lastModifiedBy>
  <cp:revision>218</cp:revision>
  <dcterms:created xsi:type="dcterms:W3CDTF">2006-08-16T00:00:00Z</dcterms:created>
  <dcterms:modified xsi:type="dcterms:W3CDTF">2014-10-10T09:06:41Z</dcterms:modified>
</cp:coreProperties>
</file>