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1"/>
  </p:notesMasterIdLst>
  <p:sldIdLst>
    <p:sldId id="409" r:id="rId2"/>
    <p:sldId id="428" r:id="rId3"/>
    <p:sldId id="496" r:id="rId4"/>
    <p:sldId id="497" r:id="rId5"/>
    <p:sldId id="498" r:id="rId6"/>
    <p:sldId id="499" r:id="rId7"/>
    <p:sldId id="500" r:id="rId8"/>
    <p:sldId id="501" r:id="rId9"/>
    <p:sldId id="502" r:id="rId10"/>
    <p:sldId id="503" r:id="rId11"/>
    <p:sldId id="504" r:id="rId12"/>
    <p:sldId id="505" r:id="rId13"/>
    <p:sldId id="507" r:id="rId14"/>
    <p:sldId id="508" r:id="rId15"/>
    <p:sldId id="509" r:id="rId16"/>
    <p:sldId id="510" r:id="rId17"/>
    <p:sldId id="511" r:id="rId18"/>
    <p:sldId id="513" r:id="rId19"/>
    <p:sldId id="512" r:id="rId20"/>
    <p:sldId id="514" r:id="rId21"/>
    <p:sldId id="515" r:id="rId22"/>
    <p:sldId id="516" r:id="rId23"/>
    <p:sldId id="517" r:id="rId24"/>
    <p:sldId id="518" r:id="rId25"/>
    <p:sldId id="519" r:id="rId26"/>
    <p:sldId id="520" r:id="rId27"/>
    <p:sldId id="521" r:id="rId28"/>
    <p:sldId id="522" r:id="rId29"/>
    <p:sldId id="523" r:id="rId30"/>
    <p:sldId id="524" r:id="rId31"/>
    <p:sldId id="525" r:id="rId32"/>
    <p:sldId id="526" r:id="rId33"/>
    <p:sldId id="527" r:id="rId34"/>
    <p:sldId id="528" r:id="rId35"/>
    <p:sldId id="529" r:id="rId36"/>
    <p:sldId id="530" r:id="rId37"/>
    <p:sldId id="536" r:id="rId38"/>
    <p:sldId id="537" r:id="rId39"/>
    <p:sldId id="538" r:id="rId40"/>
    <p:sldId id="539" r:id="rId41"/>
    <p:sldId id="533" r:id="rId42"/>
    <p:sldId id="534" r:id="rId43"/>
    <p:sldId id="535" r:id="rId44"/>
    <p:sldId id="540" r:id="rId45"/>
    <p:sldId id="541" r:id="rId46"/>
    <p:sldId id="542" r:id="rId47"/>
    <p:sldId id="543" r:id="rId48"/>
    <p:sldId id="544" r:id="rId49"/>
    <p:sldId id="545" r:id="rId50"/>
    <p:sldId id="546" r:id="rId51"/>
    <p:sldId id="547" r:id="rId52"/>
    <p:sldId id="478" r:id="rId53"/>
    <p:sldId id="560" r:id="rId54"/>
    <p:sldId id="548" r:id="rId55"/>
    <p:sldId id="549" r:id="rId56"/>
    <p:sldId id="550" r:id="rId57"/>
    <p:sldId id="551" r:id="rId58"/>
    <p:sldId id="552" r:id="rId59"/>
    <p:sldId id="561" r:id="rId60"/>
    <p:sldId id="553" r:id="rId61"/>
    <p:sldId id="554" r:id="rId62"/>
    <p:sldId id="555" r:id="rId63"/>
    <p:sldId id="556" r:id="rId64"/>
    <p:sldId id="557" r:id="rId65"/>
    <p:sldId id="558" r:id="rId66"/>
    <p:sldId id="494" r:id="rId67"/>
    <p:sldId id="562" r:id="rId68"/>
    <p:sldId id="559" r:id="rId69"/>
    <p:sldId id="410"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1CC"/>
    <a:srgbClr val="FFFF99"/>
    <a:srgbClr val="B5F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5252" autoAdjust="0"/>
  </p:normalViewPr>
  <p:slideViewPr>
    <p:cSldViewPr>
      <p:cViewPr varScale="1">
        <p:scale>
          <a:sx n="88" d="100"/>
          <a:sy n="88" d="100"/>
        </p:scale>
        <p:origin x="-105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65</a:t>
            </a:fld>
            <a:endParaRPr lang="en-US"/>
          </a:p>
        </p:txBody>
      </p:sp>
    </p:spTree>
    <p:extLst>
      <p:ext uri="{BB962C8B-B14F-4D97-AF65-F5344CB8AC3E}">
        <p14:creationId xmlns:p14="http://schemas.microsoft.com/office/powerpoint/2010/main" val="4072619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124200"/>
            <a:ext cx="7543800" cy="1676400"/>
          </a:xfrm>
        </p:spPr>
        <p:txBody>
          <a:bodyPr>
            <a:normAutofit/>
          </a:bodyPr>
          <a:lstStyle/>
          <a:p>
            <a:pPr marL="0" indent="0" algn="ctr" rtl="1"/>
            <a:r>
              <a:rPr lang="fa-IR" sz="4400" dirty="0" smtClean="0">
                <a:cs typeface="B Nazanin" pitchFamily="2" charset="-78"/>
              </a:rPr>
              <a:t>فصل سوم: </a:t>
            </a:r>
            <a:br>
              <a:rPr lang="fa-IR" sz="4400" dirty="0" smtClean="0">
                <a:cs typeface="B Nazanin" pitchFamily="2" charset="-78"/>
              </a:rPr>
            </a:br>
            <a:r>
              <a:rPr lang="fa-IR" sz="4400" dirty="0" smtClean="0">
                <a:cs typeface="B Nazanin" pitchFamily="2" charset="-78"/>
              </a:rPr>
              <a:t>شرح و کنترل فرایند</a:t>
            </a:r>
            <a:endParaRPr lang="en-US" sz="4400" dirty="0">
              <a:cs typeface="B Nazanin" pitchFamily="2" charset="-78"/>
            </a:endParaRPr>
          </a:p>
        </p:txBody>
      </p:sp>
      <p:sp>
        <p:nvSpPr>
          <p:cNvPr id="6" name="Text Placeholder 5"/>
          <p:cNvSpPr>
            <a:spLocks noGrp="1"/>
          </p:cNvSpPr>
          <p:nvPr>
            <p:ph type="body" idx="1"/>
          </p:nvPr>
        </p:nvSpPr>
        <p:spPr>
          <a:xfrm>
            <a:off x="990600" y="914400"/>
            <a:ext cx="6858000" cy="914400"/>
          </a:xfrm>
        </p:spPr>
        <p:txBody>
          <a:bodyPr>
            <a:noAutofit/>
          </a:bodyPr>
          <a:lstStyle/>
          <a:p>
            <a:pPr algn="r" rtl="1"/>
            <a:r>
              <a:rPr lang="fa-IR" sz="6000" b="1" dirty="0">
                <a:solidFill>
                  <a:schemeClr val="bg1"/>
                </a:solidFill>
                <a:cs typeface="B Nazanin" pitchFamily="2" charset="-78"/>
              </a:rPr>
              <a:t>قسمت </a:t>
            </a:r>
            <a:r>
              <a:rPr lang="fa-IR" sz="6000" b="1" dirty="0" smtClean="0">
                <a:solidFill>
                  <a:schemeClr val="bg1"/>
                </a:solidFill>
                <a:cs typeface="B Nazanin" pitchFamily="2" charset="-78"/>
              </a:rPr>
              <a:t>دوم: فرایندها</a:t>
            </a:r>
            <a:endParaRPr lang="en-US" sz="6000" dirty="0">
              <a:solidFill>
                <a:schemeClr val="bg1"/>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
        <p:nvSpPr>
          <p:cNvPr id="5" name="Subtitle 2"/>
          <p:cNvSpPr txBox="1">
            <a:spLocks/>
          </p:cNvSpPr>
          <p:nvPr/>
        </p:nvSpPr>
        <p:spPr>
          <a:xfrm>
            <a:off x="914400" y="5040086"/>
            <a:ext cx="6858000" cy="1066800"/>
          </a:xfrm>
          <a:prstGeom prst="rect">
            <a:avLst/>
          </a:prstGeom>
        </p:spPr>
        <p:txBody>
          <a:bodyPr vert="horz" lIns="91440" tIns="45720" rIns="91440" bIns="45720" rtlCol="0" anchor="t" anchorCtr="0">
            <a:normAutofit/>
          </a:bodyPr>
          <a:lstStyle>
            <a:lvl1pPr marL="0" indent="0" algn="l" defTabSz="914400" rtl="0"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9pPr>
          </a:lstStyle>
          <a:p>
            <a:pPr algn="ctr"/>
            <a:r>
              <a:rPr lang="fa-IR" sz="1800" dirty="0" smtClean="0">
                <a:solidFill>
                  <a:schemeClr val="tx1"/>
                </a:solidFill>
                <a:cs typeface="B Nazanin" pitchFamily="2" charset="-78"/>
              </a:rPr>
              <a:t>وحیده </a:t>
            </a:r>
            <a:r>
              <a:rPr lang="fa-IR" sz="1800" dirty="0" smtClean="0">
                <a:solidFill>
                  <a:schemeClr val="tx1"/>
                </a:solidFill>
                <a:cs typeface="B Nazanin" pitchFamily="2" charset="-78"/>
              </a:rPr>
              <a:t>بابائیان</a:t>
            </a:r>
          </a:p>
          <a:p>
            <a:pPr algn="ctr"/>
            <a:r>
              <a:rPr lang="en-US" sz="1800" dirty="0" smtClean="0">
                <a:solidFill>
                  <a:schemeClr val="tx1"/>
                </a:solidFill>
                <a:cs typeface="B Nazanin" pitchFamily="2" charset="-78"/>
              </a:rPr>
              <a:t>vahidebabaiyan@yahoo.com</a:t>
            </a:r>
          </a:p>
        </p:txBody>
      </p:sp>
    </p:spTree>
    <p:extLst>
      <p:ext uri="{BB962C8B-B14F-4D97-AF65-F5344CB8AC3E}">
        <p14:creationId xmlns:p14="http://schemas.microsoft.com/office/powerpoint/2010/main" val="36282873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458200" cy="1905000"/>
          </a:xfrm>
        </p:spPr>
        <p:txBody>
          <a:bodyPr>
            <a:normAutofit/>
          </a:bodyPr>
          <a:lstStyle/>
          <a:p>
            <a:pPr algn="just"/>
            <a:r>
              <a:rPr lang="fa-IR" sz="2000" dirty="0"/>
              <a:t>اكنون اين ردها </a:t>
            </a:r>
            <a:r>
              <a:rPr lang="fa-IR" sz="2000" dirty="0" smtClean="0"/>
              <a:t>را از </a:t>
            </a:r>
            <a:r>
              <a:rPr lang="fa-IR" sz="2000" dirty="0"/>
              <a:t>ديدگاه  پردازنده بررسي مي كنيم. </a:t>
            </a:r>
            <a:r>
              <a:rPr lang="fa-IR" sz="2000" dirty="0" smtClean="0"/>
              <a:t>شکل زیر تداخل </a:t>
            </a:r>
            <a:r>
              <a:rPr lang="fa-IR" sz="2000" dirty="0"/>
              <a:t>ردهايي را نشان مي هد كه ناشي از اولين </a:t>
            </a:r>
            <a:r>
              <a:rPr lang="fa-IR" sz="2000" dirty="0" smtClean="0"/>
              <a:t>52 چرخه </a:t>
            </a:r>
            <a:r>
              <a:rPr lang="fa-IR" sz="2000" dirty="0"/>
              <a:t>دستورالعمل </a:t>
            </a:r>
            <a:r>
              <a:rPr lang="fa-IR" sz="2000" dirty="0" smtClean="0"/>
              <a:t>است (</a:t>
            </a:r>
            <a:r>
              <a:rPr lang="fa-IR" sz="2000" dirty="0"/>
              <a:t>براي سهولت، چرخه دستورالعمل ها شماره گذاري شدند). </a:t>
            </a:r>
            <a:endParaRPr lang="fa-IR" sz="2000" dirty="0" smtClean="0"/>
          </a:p>
          <a:p>
            <a:pPr algn="just"/>
            <a:r>
              <a:rPr lang="fa-IR" sz="2000" dirty="0" smtClean="0"/>
              <a:t>فرض </a:t>
            </a:r>
            <a:r>
              <a:rPr lang="fa-IR" sz="2000" dirty="0"/>
              <a:t>مي كنيم سيستم عامل اجازه مي دهد هر فرآيند حداكثر شش دستورالعمل را اجرا كند و پس از آن دجار وقفه مي شود</a:t>
            </a:r>
            <a:r>
              <a:rPr lang="fa-IR" sz="2000" dirty="0" smtClean="0"/>
              <a:t>.</a:t>
            </a:r>
          </a:p>
          <a:p>
            <a:pPr algn="just"/>
            <a:r>
              <a:rPr lang="fa-IR" sz="2000" dirty="0" smtClean="0"/>
              <a:t>به </a:t>
            </a:r>
            <a:r>
              <a:rPr lang="fa-IR" sz="2000" dirty="0"/>
              <a:t>اين ترتيب</a:t>
            </a:r>
            <a:r>
              <a:rPr lang="fa-IR" sz="2000" dirty="0" smtClean="0"/>
              <a:t>، وقت </a:t>
            </a:r>
            <a:r>
              <a:rPr lang="fa-IR" sz="2000" dirty="0"/>
              <a:t>پردازنده به طور انحصاري در اختيار يك </a:t>
            </a:r>
            <a:r>
              <a:rPr lang="fa-IR" sz="2000" dirty="0" smtClean="0"/>
              <a:t>پردازه </a:t>
            </a:r>
            <a:r>
              <a:rPr lang="fa-IR" sz="2000" dirty="0"/>
              <a:t>نخواهد بود. </a:t>
            </a:r>
            <a:endParaRPr lang="en-US" sz="2000" dirty="0"/>
          </a:p>
        </p:txBody>
      </p:sp>
      <p:sp>
        <p:nvSpPr>
          <p:cNvPr id="4" name="Slide Number Placeholder 3"/>
          <p:cNvSpPr>
            <a:spLocks noGrp="1"/>
          </p:cNvSpPr>
          <p:nvPr>
            <p:ph type="sldNum" sz="quarter" idx="12"/>
          </p:nvPr>
        </p:nvSpPr>
        <p:spPr>
          <a:xfrm>
            <a:off x="8240486" y="6400800"/>
            <a:ext cx="762000" cy="365125"/>
          </a:xfrm>
        </p:spPr>
        <p:txBody>
          <a:bodyPr/>
          <a:lstStyle/>
          <a:p>
            <a:fld id="{B6F15528-21DE-4FAA-801E-634DDDAF4B2B}" type="slidenum">
              <a:rPr lang="en-US" smtClean="0"/>
              <a:pPr/>
              <a:t>10</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2533426"/>
            <a:ext cx="3886200" cy="43245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4038600"/>
            <a:ext cx="3657600" cy="2353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ight Arrow 1"/>
          <p:cNvSpPr/>
          <p:nvPr/>
        </p:nvSpPr>
        <p:spPr>
          <a:xfrm>
            <a:off x="3733800" y="6019800"/>
            <a:ext cx="685800" cy="3720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0643189"/>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wipe(left)">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
        <p:nvSpPr>
          <p:cNvPr id="6" name="Rectangle 5"/>
          <p:cNvSpPr/>
          <p:nvPr/>
        </p:nvSpPr>
        <p:spPr>
          <a:xfrm>
            <a:off x="5181600" y="533400"/>
            <a:ext cx="3712029" cy="5493812"/>
          </a:xfrm>
          <a:prstGeom prst="rect">
            <a:avLst/>
          </a:prstGeom>
        </p:spPr>
        <p:txBody>
          <a:bodyPr wrap="square">
            <a:spAutoFit/>
          </a:bodyPr>
          <a:lstStyle/>
          <a:p>
            <a:pPr algn="just" rtl="1">
              <a:lnSpc>
                <a:spcPct val="150000"/>
              </a:lnSpc>
            </a:pPr>
            <a:r>
              <a:rPr lang="fa-IR" dirty="0">
                <a:cs typeface="B Nazanin" pitchFamily="2" charset="-78"/>
              </a:rPr>
              <a:t>همان طور كه مي بينيد، شش دستورالعمل اول فرآيند </a:t>
            </a:r>
            <a:r>
              <a:rPr lang="en-US" dirty="0">
                <a:cs typeface="B Nazanin" pitchFamily="2" charset="-78"/>
              </a:rPr>
              <a:t>A</a:t>
            </a:r>
            <a:r>
              <a:rPr lang="fa-IR" dirty="0">
                <a:cs typeface="B Nazanin" pitchFamily="2" charset="-78"/>
              </a:rPr>
              <a:t> اجرا شدند، مهلت فرآيند </a:t>
            </a:r>
            <a:r>
              <a:rPr lang="en-US" dirty="0">
                <a:cs typeface="B Nazanin" pitchFamily="2" charset="-78"/>
              </a:rPr>
              <a:t>A</a:t>
            </a:r>
            <a:r>
              <a:rPr lang="fa-IR" dirty="0">
                <a:cs typeface="B Nazanin" pitchFamily="2" charset="-78"/>
              </a:rPr>
              <a:t> به اتمام مي رسد و بعد از آن شش دستورالعمل توزيع كننده اجرا شدند و كنترل به فرآيند </a:t>
            </a:r>
            <a:r>
              <a:rPr lang="en-US" dirty="0">
                <a:cs typeface="B Nazanin" pitchFamily="2" charset="-78"/>
              </a:rPr>
              <a:t>B</a:t>
            </a:r>
            <a:r>
              <a:rPr lang="fa-IR" dirty="0">
                <a:cs typeface="B Nazanin" pitchFamily="2" charset="-78"/>
              </a:rPr>
              <a:t> منتقل شده است. پس از اجراي چهار دستورالعمل، فرآيند </a:t>
            </a:r>
            <a:r>
              <a:rPr lang="en-US" dirty="0">
                <a:cs typeface="B Nazanin" pitchFamily="2" charset="-78"/>
              </a:rPr>
              <a:t>B</a:t>
            </a:r>
            <a:r>
              <a:rPr lang="fa-IR" dirty="0">
                <a:cs typeface="B Nazanin" pitchFamily="2" charset="-78"/>
              </a:rPr>
              <a:t> يك عمل </a:t>
            </a:r>
            <a:r>
              <a:rPr lang="en-US" dirty="0">
                <a:cs typeface="B Nazanin" pitchFamily="2" charset="-78"/>
              </a:rPr>
              <a:t>I/O</a:t>
            </a:r>
            <a:r>
              <a:rPr lang="fa-IR" dirty="0">
                <a:cs typeface="B Nazanin" pitchFamily="2" charset="-78"/>
              </a:rPr>
              <a:t> را درخواست مي كند كه بايد منتظر كامل شدن آن باشد. </a:t>
            </a:r>
            <a:endParaRPr lang="fa-IR" dirty="0" smtClean="0">
              <a:cs typeface="B Nazanin" pitchFamily="2" charset="-78"/>
            </a:endParaRPr>
          </a:p>
          <a:p>
            <a:pPr algn="just" rtl="1">
              <a:lnSpc>
                <a:spcPct val="150000"/>
              </a:lnSpc>
            </a:pPr>
            <a:r>
              <a:rPr lang="fa-IR" dirty="0">
                <a:cs typeface="B Nazanin" pitchFamily="2" charset="-78"/>
              </a:rPr>
              <a:t>بنابراين، پردازنده اجراي فرآيند </a:t>
            </a:r>
            <a:r>
              <a:rPr lang="en-US" dirty="0">
                <a:cs typeface="B Nazanin" pitchFamily="2" charset="-78"/>
              </a:rPr>
              <a:t>B</a:t>
            </a:r>
            <a:r>
              <a:rPr lang="fa-IR" dirty="0">
                <a:cs typeface="B Nazanin" pitchFamily="2" charset="-78"/>
              </a:rPr>
              <a:t> را متوقف مي كند و از طريق توزيع كننده به فرآيند </a:t>
            </a:r>
            <a:r>
              <a:rPr lang="en-US" dirty="0">
                <a:cs typeface="B Nazanin" pitchFamily="2" charset="-78"/>
              </a:rPr>
              <a:t>C</a:t>
            </a:r>
            <a:r>
              <a:rPr lang="fa-IR" dirty="0">
                <a:cs typeface="B Nazanin" pitchFamily="2" charset="-78"/>
              </a:rPr>
              <a:t> مي رود. پس از يك فاصله زماني</a:t>
            </a:r>
            <a:r>
              <a:rPr lang="fa-IR" dirty="0" smtClean="0">
                <a:cs typeface="B Nazanin" pitchFamily="2" charset="-78"/>
              </a:rPr>
              <a:t>، پردازنده </a:t>
            </a:r>
            <a:r>
              <a:rPr lang="fa-IR" dirty="0">
                <a:cs typeface="B Nazanin" pitchFamily="2" charset="-78"/>
              </a:rPr>
              <a:t>به فرآيند </a:t>
            </a:r>
            <a:r>
              <a:rPr lang="en-US" dirty="0">
                <a:cs typeface="B Nazanin" pitchFamily="2" charset="-78"/>
              </a:rPr>
              <a:t>A</a:t>
            </a:r>
            <a:r>
              <a:rPr lang="fa-IR" dirty="0">
                <a:cs typeface="B Nazanin" pitchFamily="2" charset="-78"/>
              </a:rPr>
              <a:t> </a:t>
            </a:r>
            <a:r>
              <a:rPr lang="fa-IR" dirty="0" smtClean="0">
                <a:cs typeface="B Nazanin" pitchFamily="2" charset="-78"/>
              </a:rPr>
              <a:t>بر مي </a:t>
            </a:r>
            <a:r>
              <a:rPr lang="fa-IR" dirty="0">
                <a:cs typeface="B Nazanin" pitchFamily="2" charset="-78"/>
              </a:rPr>
              <a:t>گردد. وقتي مهلت اين فرآيند تمام شد، فرآيند </a:t>
            </a:r>
            <a:r>
              <a:rPr lang="en-US" dirty="0">
                <a:cs typeface="B Nazanin" pitchFamily="2" charset="-78"/>
              </a:rPr>
              <a:t>B </a:t>
            </a:r>
            <a:r>
              <a:rPr lang="fa-IR" dirty="0">
                <a:cs typeface="B Nazanin" pitchFamily="2" charset="-78"/>
              </a:rPr>
              <a:t> هنوز منتظر كامل شدن </a:t>
            </a:r>
            <a:r>
              <a:rPr lang="en-US" dirty="0">
                <a:cs typeface="B Nazanin" pitchFamily="2" charset="-78"/>
              </a:rPr>
              <a:t>I/O</a:t>
            </a:r>
            <a:r>
              <a:rPr lang="fa-IR" dirty="0">
                <a:cs typeface="B Nazanin" pitchFamily="2" charset="-78"/>
              </a:rPr>
              <a:t> است، لذا توزيع كننده پردازنده را به فرآيند </a:t>
            </a:r>
            <a:r>
              <a:rPr lang="en-US" dirty="0">
                <a:cs typeface="B Nazanin" pitchFamily="2" charset="-78"/>
              </a:rPr>
              <a:t>C</a:t>
            </a:r>
            <a:r>
              <a:rPr lang="fa-IR" dirty="0">
                <a:cs typeface="B Nazanin" pitchFamily="2" charset="-78"/>
              </a:rPr>
              <a:t> مي برد. </a:t>
            </a:r>
            <a:endParaRPr lang="en-US" dirty="0">
              <a:cs typeface="B Nazanin" pitchFamily="2" charset="-78"/>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85800"/>
            <a:ext cx="4799963" cy="53414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488513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مدل فرآيند دوحالته </a:t>
            </a:r>
            <a:endParaRPr lang="en-US" dirty="0"/>
          </a:p>
        </p:txBody>
      </p:sp>
      <p:sp>
        <p:nvSpPr>
          <p:cNvPr id="3" name="Content Placeholder 2"/>
          <p:cNvSpPr>
            <a:spLocks noGrp="1"/>
          </p:cNvSpPr>
          <p:nvPr>
            <p:ph idx="1"/>
          </p:nvPr>
        </p:nvSpPr>
        <p:spPr>
          <a:xfrm>
            <a:off x="304800" y="1676400"/>
            <a:ext cx="8534400" cy="2133600"/>
          </a:xfrm>
        </p:spPr>
        <p:txBody>
          <a:bodyPr>
            <a:normAutofit fontScale="70000" lnSpcReduction="20000"/>
          </a:bodyPr>
          <a:lstStyle/>
          <a:p>
            <a:pPr algn="just">
              <a:lnSpc>
                <a:spcPct val="120000"/>
              </a:lnSpc>
              <a:defRPr/>
            </a:pPr>
            <a:r>
              <a:rPr lang="fa-IR" dirty="0"/>
              <a:t>مسئوليت اصلي سيستم عامل كنترل اجراي فرآيندها است</a:t>
            </a:r>
            <a:r>
              <a:rPr lang="fa-IR" dirty="0" smtClean="0"/>
              <a:t>. اين </a:t>
            </a:r>
            <a:r>
              <a:rPr lang="fa-IR" dirty="0"/>
              <a:t>كار شامل تعيين الگوي اجراي فرآيندها بين يكديگر </a:t>
            </a:r>
            <a:r>
              <a:rPr lang="fa-IR" dirty="0" smtClean="0"/>
              <a:t>و تخصيص </a:t>
            </a:r>
            <a:r>
              <a:rPr lang="fa-IR" dirty="0"/>
              <a:t>منابع به آن ها است</a:t>
            </a:r>
            <a:r>
              <a:rPr lang="fa-IR" dirty="0" smtClean="0"/>
              <a:t>. اولين </a:t>
            </a:r>
            <a:r>
              <a:rPr lang="fa-IR" dirty="0"/>
              <a:t>مرحله در طراحي برنامه براي كنترل فرآيندها، توصيف رفتار مورد انتظار ما از آن ها است.</a:t>
            </a:r>
          </a:p>
          <a:p>
            <a:pPr algn="just">
              <a:defRPr/>
            </a:pPr>
            <a:endParaRPr lang="fa-IR" dirty="0"/>
          </a:p>
          <a:p>
            <a:pPr algn="just">
              <a:lnSpc>
                <a:spcPct val="120000"/>
              </a:lnSpc>
              <a:defRPr/>
            </a:pPr>
            <a:r>
              <a:rPr lang="fa-IR" dirty="0"/>
              <a:t>براي ساختن ساده ترين مدل ممكن</a:t>
            </a:r>
            <a:r>
              <a:rPr lang="fa-IR" dirty="0" smtClean="0"/>
              <a:t>، در هر لحظه </a:t>
            </a:r>
            <a:r>
              <a:rPr lang="fa-IR" dirty="0"/>
              <a:t>بررسي مي كنيم كه آيا فرآيندي توسط پردازنده درحال اجرا است يا خير</a:t>
            </a:r>
            <a:r>
              <a:rPr lang="fa-IR" dirty="0" smtClean="0"/>
              <a:t>.</a:t>
            </a:r>
          </a:p>
          <a:p>
            <a:pPr algn="just">
              <a:lnSpc>
                <a:spcPct val="120000"/>
              </a:lnSpc>
              <a:defRPr/>
            </a:pPr>
            <a:r>
              <a:rPr lang="fa-IR" dirty="0" smtClean="0"/>
              <a:t>بنابراين</a:t>
            </a:r>
            <a:r>
              <a:rPr lang="fa-IR" dirty="0"/>
              <a:t>، </a:t>
            </a:r>
            <a:r>
              <a:rPr lang="fa-IR" dirty="0" smtClean="0"/>
              <a:t>هر فرآيند </a:t>
            </a:r>
            <a:r>
              <a:rPr lang="fa-IR" dirty="0"/>
              <a:t>ممكن است در </a:t>
            </a:r>
            <a:r>
              <a:rPr lang="fa-IR" sz="3400" b="1" dirty="0"/>
              <a:t>حالت اجرا </a:t>
            </a:r>
            <a:r>
              <a:rPr lang="fa-IR" dirty="0"/>
              <a:t>يا </a:t>
            </a:r>
            <a:r>
              <a:rPr lang="fa-IR" sz="3400" b="1" dirty="0"/>
              <a:t>غير اجرا </a:t>
            </a:r>
            <a:r>
              <a:rPr lang="fa-IR" dirty="0" smtClean="0"/>
              <a:t>باشد.</a:t>
            </a:r>
            <a:endParaRPr lang="en-US" dirty="0"/>
          </a:p>
        </p:txBody>
      </p:sp>
      <p:sp>
        <p:nvSpPr>
          <p:cNvPr id="4" name="Slide Number Placeholder 3"/>
          <p:cNvSpPr>
            <a:spLocks noGrp="1"/>
          </p:cNvSpPr>
          <p:nvPr>
            <p:ph type="sldNum" sz="quarter" idx="12"/>
          </p:nvPr>
        </p:nvSpPr>
        <p:spPr>
          <a:xfrm>
            <a:off x="8305800" y="6408538"/>
            <a:ext cx="762000" cy="365125"/>
          </a:xfrm>
        </p:spPr>
        <p:txBody>
          <a:bodyPr/>
          <a:lstStyle/>
          <a:p>
            <a:fld id="{B6F15528-21DE-4FAA-801E-634DDDAF4B2B}" type="slidenum">
              <a:rPr lang="en-US" smtClean="0"/>
              <a:pPr/>
              <a:t>12</a:t>
            </a:fld>
            <a:endParaRPr lang="en-US"/>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13657" y="3886200"/>
            <a:ext cx="8001000" cy="2890772"/>
          </a:xfrm>
          <a:prstGeom prst="rect">
            <a:avLst/>
          </a:prstGeom>
          <a:noFill/>
        </p:spPr>
      </p:pic>
    </p:spTree>
    <p:extLst>
      <p:ext uri="{BB962C8B-B14F-4D97-AF65-F5344CB8AC3E}">
        <p14:creationId xmlns:p14="http://schemas.microsoft.com/office/powerpoint/2010/main" val="20835251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مدل فرآيند دوحالته </a:t>
            </a:r>
            <a:endParaRPr lang="en-US" dirty="0"/>
          </a:p>
        </p:txBody>
      </p:sp>
      <p:sp>
        <p:nvSpPr>
          <p:cNvPr id="3" name="Content Placeholder 2"/>
          <p:cNvSpPr>
            <a:spLocks noGrp="1"/>
          </p:cNvSpPr>
          <p:nvPr>
            <p:ph idx="1"/>
          </p:nvPr>
        </p:nvSpPr>
        <p:spPr>
          <a:xfrm>
            <a:off x="152400" y="1676400"/>
            <a:ext cx="8763000" cy="2264228"/>
          </a:xfrm>
        </p:spPr>
        <p:txBody>
          <a:bodyPr>
            <a:normAutofit/>
          </a:bodyPr>
          <a:lstStyle/>
          <a:p>
            <a:pPr algn="just">
              <a:lnSpc>
                <a:spcPct val="120000"/>
              </a:lnSpc>
              <a:defRPr/>
            </a:pPr>
            <a:r>
              <a:rPr lang="fa-IR" sz="1800" dirty="0" smtClean="0"/>
              <a:t>هر فرآيند </a:t>
            </a:r>
            <a:r>
              <a:rPr lang="fa-IR" sz="1800" dirty="0"/>
              <a:t>بايد طوري نمايش داده شود كه سيستم عامل بتواند آن را رديابي كند. يعني، بايد </a:t>
            </a:r>
            <a:r>
              <a:rPr lang="fa-IR" sz="1800" dirty="0" smtClean="0"/>
              <a:t>اطلاعاتي </a:t>
            </a:r>
            <a:r>
              <a:rPr lang="fa-IR" sz="1800" dirty="0"/>
              <a:t>راجع به </a:t>
            </a:r>
            <a:r>
              <a:rPr lang="fa-IR" sz="1800" dirty="0" smtClean="0"/>
              <a:t>هر فرآيند </a:t>
            </a:r>
            <a:r>
              <a:rPr lang="fa-IR" sz="1800" dirty="0"/>
              <a:t>موجود باشد، از جمله حالت فعلي </a:t>
            </a:r>
            <a:r>
              <a:rPr lang="fa-IR" sz="1800" dirty="0" smtClean="0"/>
              <a:t>و محل </a:t>
            </a:r>
            <a:r>
              <a:rPr lang="fa-IR" sz="1800" dirty="0"/>
              <a:t>آن در حافظه. </a:t>
            </a:r>
            <a:endParaRPr lang="fa-IR" sz="1800" dirty="0" smtClean="0"/>
          </a:p>
          <a:p>
            <a:pPr algn="just">
              <a:lnSpc>
                <a:spcPct val="120000"/>
              </a:lnSpc>
              <a:defRPr/>
            </a:pPr>
            <a:r>
              <a:rPr lang="fa-IR" sz="1800" dirty="0" smtClean="0"/>
              <a:t>فرآيندهايي </a:t>
            </a:r>
            <a:r>
              <a:rPr lang="fa-IR" sz="1800" dirty="0"/>
              <a:t>كه در حال اجرا نيستند بايد در صف قرار گيرند و منتظر نوبت اجرا باشند.</a:t>
            </a:r>
          </a:p>
          <a:p>
            <a:pPr algn="just">
              <a:lnSpc>
                <a:spcPct val="120000"/>
              </a:lnSpc>
              <a:defRPr/>
            </a:pPr>
            <a:r>
              <a:rPr lang="fa-IR" sz="1800" dirty="0" smtClean="0"/>
              <a:t>شکل زیر ساختاري </a:t>
            </a:r>
            <a:r>
              <a:rPr lang="fa-IR" sz="1800" dirty="0"/>
              <a:t>را نشان مي دهد. در اين جا صف واحدي وجود دارد كه هر عنصر آن به </a:t>
            </a:r>
            <a:r>
              <a:rPr lang="fa-IR" sz="1800" dirty="0" smtClean="0"/>
              <a:t>فرآيند خاصي </a:t>
            </a:r>
            <a:r>
              <a:rPr lang="fa-IR" sz="1800" dirty="0"/>
              <a:t>اشاره مي كند</a:t>
            </a:r>
            <a:r>
              <a:rPr lang="fa-IR" sz="1800" dirty="0" smtClean="0"/>
              <a:t>. </a:t>
            </a:r>
            <a:endParaRPr lang="en-US" sz="1800" dirty="0"/>
          </a:p>
        </p:txBody>
      </p:sp>
      <p:sp>
        <p:nvSpPr>
          <p:cNvPr id="4" name="Slide Number Placeholder 3"/>
          <p:cNvSpPr>
            <a:spLocks noGrp="1"/>
          </p:cNvSpPr>
          <p:nvPr>
            <p:ph type="sldNum" sz="quarter" idx="12"/>
          </p:nvPr>
        </p:nvSpPr>
        <p:spPr>
          <a:xfrm>
            <a:off x="8305800" y="6408538"/>
            <a:ext cx="762000" cy="365125"/>
          </a:xfrm>
        </p:spPr>
        <p:txBody>
          <a:bodyPr/>
          <a:lstStyle/>
          <a:p>
            <a:fld id="{B6F15528-21DE-4FAA-801E-634DDDAF4B2B}" type="slidenum">
              <a:rPr lang="en-US" smtClean="0"/>
              <a:pPr/>
              <a:t>13</a:t>
            </a:fld>
            <a:endParaRPr lang="en-US"/>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8600" y="4114800"/>
            <a:ext cx="8153400" cy="2737747"/>
          </a:xfrm>
          <a:prstGeom prst="rect">
            <a:avLst/>
          </a:prstGeom>
          <a:noFill/>
        </p:spPr>
      </p:pic>
    </p:spTree>
    <p:extLst>
      <p:ext uri="{BB962C8B-B14F-4D97-AF65-F5344CB8AC3E}">
        <p14:creationId xmlns:p14="http://schemas.microsoft.com/office/powerpoint/2010/main" val="35431055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ايجاد </a:t>
            </a:r>
            <a:r>
              <a:rPr lang="fa-IR" dirty="0" smtClean="0"/>
              <a:t>فرآيند </a:t>
            </a:r>
            <a:endParaRPr lang="en-US" dirty="0"/>
          </a:p>
        </p:txBody>
      </p:sp>
      <p:sp>
        <p:nvSpPr>
          <p:cNvPr id="3" name="Content Placeholder 2"/>
          <p:cNvSpPr>
            <a:spLocks noGrp="1"/>
          </p:cNvSpPr>
          <p:nvPr>
            <p:ph idx="1"/>
          </p:nvPr>
        </p:nvSpPr>
        <p:spPr>
          <a:xfrm>
            <a:off x="304800" y="1676400"/>
            <a:ext cx="8534400" cy="4724400"/>
          </a:xfrm>
        </p:spPr>
        <p:txBody>
          <a:bodyPr>
            <a:noAutofit/>
          </a:bodyPr>
          <a:lstStyle/>
          <a:p>
            <a:pPr>
              <a:defRPr/>
            </a:pPr>
            <a:r>
              <a:rPr lang="fa-IR" sz="1800" dirty="0"/>
              <a:t>وقتي فرآيند جديدي بخواهد به فرآيندهاي موجود اضافه شود</a:t>
            </a:r>
            <a:r>
              <a:rPr lang="fa-IR" sz="1800" dirty="0" smtClean="0"/>
              <a:t>، سيستم </a:t>
            </a:r>
            <a:r>
              <a:rPr lang="fa-IR" sz="1800" dirty="0"/>
              <a:t>عامل ساختمان داده هايي </a:t>
            </a:r>
            <a:r>
              <a:rPr lang="fa-IR" sz="1800" dirty="0" smtClean="0"/>
              <a:t>را براي </a:t>
            </a:r>
            <a:r>
              <a:rPr lang="fa-IR" sz="1800" dirty="0"/>
              <a:t>مديريت </a:t>
            </a:r>
            <a:r>
              <a:rPr lang="fa-IR" sz="1800" dirty="0" smtClean="0"/>
              <a:t>بر آن </a:t>
            </a:r>
            <a:r>
              <a:rPr lang="fa-IR" sz="1800" dirty="0"/>
              <a:t>فرآيند مي </a:t>
            </a:r>
            <a:r>
              <a:rPr lang="fa-IR" sz="1800" dirty="0" smtClean="0"/>
              <a:t>سازد (در ادامه بحث می شود) و در حافظه </a:t>
            </a:r>
            <a:r>
              <a:rPr lang="fa-IR" sz="1800" dirty="0"/>
              <a:t>اصلي، فضاي آدرس را به آن تخصيص مي دهد. اين فعاليت ها، فرآيند جديد را ايجاد مي كنند.</a:t>
            </a:r>
          </a:p>
          <a:p>
            <a:pPr>
              <a:defRPr/>
            </a:pPr>
            <a:r>
              <a:rPr lang="fa-IR" sz="1800" dirty="0"/>
              <a:t>چهار رويداد متداول منجر به ايجاد فرآيند مي </a:t>
            </a:r>
            <a:r>
              <a:rPr lang="fa-IR" sz="1800" dirty="0" smtClean="0"/>
              <a:t>شوند.</a:t>
            </a:r>
          </a:p>
          <a:p>
            <a:pPr>
              <a:defRPr/>
            </a:pPr>
            <a:endParaRPr lang="fa-IR" sz="1800" dirty="0" smtClean="0"/>
          </a:p>
          <a:p>
            <a:pPr marL="320040" lvl="1" indent="0">
              <a:buNone/>
            </a:pPr>
            <a:r>
              <a:rPr lang="fa-IR" sz="1600" b="1" u="sng" dirty="0" smtClean="0"/>
              <a:t>كار </a:t>
            </a:r>
            <a:r>
              <a:rPr lang="fa-IR" sz="1600" b="1" u="sng" dirty="0"/>
              <a:t>دسته اي جديد </a:t>
            </a:r>
            <a:r>
              <a:rPr lang="fa-IR" sz="1600" b="1" u="sng" dirty="0" smtClean="0"/>
              <a:t>:</a:t>
            </a:r>
          </a:p>
          <a:p>
            <a:pPr marL="320040" lvl="1" indent="0">
              <a:buNone/>
            </a:pPr>
            <a:r>
              <a:rPr lang="fa-IR" sz="1400" dirty="0" smtClean="0"/>
              <a:t>سيستم </a:t>
            </a:r>
            <a:r>
              <a:rPr lang="fa-IR" sz="1400" dirty="0"/>
              <a:t>عامل با جرياني از كنترل كار دسته اي سروكار دارد كه </a:t>
            </a:r>
            <a:r>
              <a:rPr lang="fa-IR" sz="1400" dirty="0" smtClean="0"/>
              <a:t>معمولاً روي </a:t>
            </a:r>
            <a:r>
              <a:rPr lang="fa-IR" sz="1400" dirty="0"/>
              <a:t>نوار </a:t>
            </a:r>
            <a:r>
              <a:rPr lang="fa-IR" sz="1400" dirty="0" smtClean="0"/>
              <a:t>يا ديسك </a:t>
            </a:r>
            <a:r>
              <a:rPr lang="fa-IR" sz="1400" dirty="0"/>
              <a:t>ذخيره مي شود</a:t>
            </a:r>
            <a:r>
              <a:rPr lang="fa-IR" sz="1400" dirty="0" smtClean="0"/>
              <a:t>. وقتي </a:t>
            </a:r>
            <a:r>
              <a:rPr lang="fa-IR" sz="1400" dirty="0"/>
              <a:t>سيستم عامل آماده تحويل </a:t>
            </a:r>
            <a:r>
              <a:rPr lang="fa-IR" sz="1400" dirty="0" smtClean="0"/>
              <a:t>گرفتن كار </a:t>
            </a:r>
            <a:r>
              <a:rPr lang="fa-IR" sz="1400" dirty="0"/>
              <a:t>جديد مي شود، دنباله بعدي از فرمان هاي كنترل كار را مي خواند.</a:t>
            </a:r>
          </a:p>
          <a:p>
            <a:pPr marL="320040" lvl="1" indent="0">
              <a:buNone/>
            </a:pPr>
            <a:r>
              <a:rPr lang="fa-IR" sz="1600" b="1" u="sng" dirty="0"/>
              <a:t>ارتباط محاوره </a:t>
            </a:r>
            <a:r>
              <a:rPr lang="fa-IR" sz="1600" b="1" u="sng" dirty="0" smtClean="0"/>
              <a:t>اي:</a:t>
            </a:r>
          </a:p>
          <a:p>
            <a:pPr marL="320040" lvl="1" indent="0">
              <a:buNone/>
            </a:pPr>
            <a:r>
              <a:rPr lang="fa-IR" sz="1400" dirty="0" smtClean="0"/>
              <a:t>كاربر </a:t>
            </a:r>
            <a:r>
              <a:rPr lang="fa-IR" sz="1400" dirty="0"/>
              <a:t>از طريق پايانه با سيستم ارتباط برقرار مي كند.</a:t>
            </a:r>
          </a:p>
          <a:p>
            <a:pPr marL="320040" lvl="1" indent="0">
              <a:buNone/>
            </a:pPr>
            <a:r>
              <a:rPr lang="fa-IR" sz="1600" b="1" u="sng" dirty="0" smtClean="0"/>
              <a:t>ارائه یک خدمت توسط </a:t>
            </a:r>
            <a:r>
              <a:rPr lang="fa-IR" sz="1600" b="1" u="sng" dirty="0"/>
              <a:t>سيستم عامل </a:t>
            </a:r>
            <a:r>
              <a:rPr lang="fa-IR" sz="1600" b="1" u="sng" dirty="0" smtClean="0"/>
              <a:t>:</a:t>
            </a:r>
          </a:p>
          <a:p>
            <a:pPr marL="320040" lvl="1" indent="0">
              <a:buNone/>
            </a:pPr>
            <a:r>
              <a:rPr lang="fa-IR" sz="1400" dirty="0" smtClean="0"/>
              <a:t>سيستم </a:t>
            </a:r>
            <a:r>
              <a:rPr lang="fa-IR" sz="1400" dirty="0"/>
              <a:t>عامل مي تواند فرآيندي را ايجاد كند تا </a:t>
            </a:r>
            <a:r>
              <a:rPr lang="fa-IR" sz="1400" dirty="0" smtClean="0"/>
              <a:t>سرويسی را </a:t>
            </a:r>
            <a:r>
              <a:rPr lang="fa-IR" sz="1400" dirty="0"/>
              <a:t>ارائه كند. </a:t>
            </a:r>
            <a:r>
              <a:rPr lang="fa-IR" sz="1400" dirty="0" smtClean="0"/>
              <a:t>بدون </a:t>
            </a:r>
            <a:r>
              <a:rPr lang="fa-IR" sz="1400" dirty="0"/>
              <a:t>اين كه كاربر منتظر بماند (مثل فرآيندي براي كنترل </a:t>
            </a:r>
            <a:r>
              <a:rPr lang="fa-IR" sz="1400" dirty="0" smtClean="0"/>
              <a:t>عمل </a:t>
            </a:r>
            <a:r>
              <a:rPr lang="fa-IR" sz="1400" dirty="0"/>
              <a:t>چاپ).</a:t>
            </a:r>
          </a:p>
          <a:p>
            <a:pPr marL="320040" lvl="1" indent="0">
              <a:buNone/>
            </a:pPr>
            <a:r>
              <a:rPr lang="fa-IR" sz="1600" b="1" u="sng" dirty="0"/>
              <a:t>توليد مثل توسط فرآيند موجود </a:t>
            </a:r>
            <a:r>
              <a:rPr lang="fa-IR" sz="1600" b="1" u="sng" dirty="0" smtClean="0"/>
              <a:t>:</a:t>
            </a:r>
          </a:p>
          <a:p>
            <a:pPr marL="320040" lvl="1" indent="0">
              <a:buNone/>
            </a:pPr>
            <a:r>
              <a:rPr lang="fa-IR" sz="1400" dirty="0" smtClean="0"/>
              <a:t>به منظور </a:t>
            </a:r>
            <a:r>
              <a:rPr lang="fa-IR" sz="1400" dirty="0"/>
              <a:t>بهره برداري از خاصيت </a:t>
            </a:r>
            <a:r>
              <a:rPr lang="fa-IR" sz="1400" dirty="0" smtClean="0"/>
              <a:t>تفکیک </a:t>
            </a:r>
            <a:r>
              <a:rPr lang="fa-IR" sz="1400" dirty="0"/>
              <a:t>و مولفه اي بودن، برنامه كاربر </a:t>
            </a:r>
            <a:r>
              <a:rPr lang="fa-IR" sz="1400" dirty="0" smtClean="0"/>
              <a:t>مي تواند </a:t>
            </a:r>
            <a:r>
              <a:rPr lang="fa-IR" sz="1400" dirty="0"/>
              <a:t>ايجاد تعدادي از فرآيندها را ديكته كند</a:t>
            </a:r>
            <a:r>
              <a:rPr lang="fa-IR" sz="1400" dirty="0" smtClean="0"/>
              <a:t>.</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41020861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arn(inVertical)">
                                      <p:cBhvr>
                                        <p:cTn id="19" dur="500"/>
                                        <p:tgtEl>
                                          <p:spTgt spid="3">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arn(inVertic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p:cTn id="37"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40" dur="1000"/>
                                        <p:tgtEl>
                                          <p:spTgt spid="3">
                                            <p:txEl>
                                              <p:pRg st="9" end="9"/>
                                            </p:txEl>
                                          </p:spTgt>
                                        </p:tgtEl>
                                      </p:cBhvr>
                                    </p:animEffect>
                                  </p:childTnLst>
                                </p:cTn>
                              </p:par>
                              <p:par>
                                <p:cTn id="41" presetID="31"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p:cTn id="43"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46"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09600"/>
            <a:ext cx="7543800" cy="685800"/>
          </a:xfrm>
        </p:spPr>
        <p:txBody>
          <a:bodyPr/>
          <a:lstStyle/>
          <a:p>
            <a:r>
              <a:rPr lang="fa-IR" dirty="0" smtClean="0"/>
              <a:t>پايان </a:t>
            </a:r>
            <a:r>
              <a:rPr lang="fa-IR" dirty="0"/>
              <a:t>فرآيند </a:t>
            </a:r>
            <a:endParaRPr lang="en-US" dirty="0"/>
          </a:p>
        </p:txBody>
      </p:sp>
      <p:sp>
        <p:nvSpPr>
          <p:cNvPr id="3" name="Content Placeholder 2"/>
          <p:cNvSpPr>
            <a:spLocks noGrp="1"/>
          </p:cNvSpPr>
          <p:nvPr>
            <p:ph idx="1"/>
          </p:nvPr>
        </p:nvSpPr>
        <p:spPr>
          <a:xfrm>
            <a:off x="304800" y="1371600"/>
            <a:ext cx="8686800" cy="4800600"/>
          </a:xfrm>
        </p:spPr>
        <p:txBody>
          <a:bodyPr>
            <a:noAutofit/>
          </a:bodyPr>
          <a:lstStyle/>
          <a:p>
            <a:pPr marL="0" indent="0" algn="just">
              <a:buNone/>
            </a:pPr>
            <a:r>
              <a:rPr lang="fa-IR" sz="2000" dirty="0" smtClean="0"/>
              <a:t>دلايل </a:t>
            </a:r>
            <a:r>
              <a:rPr lang="fa-IR" sz="2000" dirty="0"/>
              <a:t>پايان </a:t>
            </a:r>
            <a:r>
              <a:rPr lang="fa-IR" sz="2000" dirty="0" smtClean="0"/>
              <a:t>فرآيند به شرح زیر است:</a:t>
            </a:r>
          </a:p>
          <a:p>
            <a:pPr algn="just"/>
            <a:endParaRPr lang="fa-IR" sz="2000" dirty="0" smtClean="0"/>
          </a:p>
          <a:p>
            <a:pPr marL="320040" lvl="1" indent="0" algn="just">
              <a:buNone/>
            </a:pPr>
            <a:r>
              <a:rPr lang="fa-IR" sz="1800" b="1" u="sng" dirty="0" smtClean="0"/>
              <a:t>كامل </a:t>
            </a:r>
            <a:r>
              <a:rPr lang="fa-IR" sz="1800" b="1" u="sng" dirty="0"/>
              <a:t>شدن </a:t>
            </a:r>
            <a:r>
              <a:rPr lang="fa-IR" sz="1800" b="1" u="sng" dirty="0" smtClean="0"/>
              <a:t>عادي:</a:t>
            </a:r>
          </a:p>
          <a:p>
            <a:pPr marL="320040" lvl="1" indent="0" algn="just">
              <a:buNone/>
            </a:pPr>
            <a:r>
              <a:rPr lang="fa-IR" sz="1600" dirty="0" smtClean="0"/>
              <a:t> </a:t>
            </a:r>
            <a:r>
              <a:rPr lang="fa-IR" sz="1600" dirty="0"/>
              <a:t>فرآيند يك فراخواني سرويس سيستم عامل </a:t>
            </a:r>
            <a:r>
              <a:rPr lang="fa-IR" sz="1600" dirty="0" smtClean="0"/>
              <a:t>را اجرا </a:t>
            </a:r>
            <a:r>
              <a:rPr lang="fa-IR" sz="1600" dirty="0"/>
              <a:t>مي كند </a:t>
            </a:r>
            <a:r>
              <a:rPr lang="fa-IR" sz="1600" dirty="0" smtClean="0"/>
              <a:t>تا نشان </a:t>
            </a:r>
            <a:r>
              <a:rPr lang="fa-IR" sz="1600" dirty="0"/>
              <a:t>دهد كه اجرايش كامل شده </a:t>
            </a:r>
            <a:r>
              <a:rPr lang="fa-IR" sz="1600" dirty="0" smtClean="0"/>
              <a:t>است</a:t>
            </a:r>
            <a:r>
              <a:rPr lang="fa-IR" sz="1600" dirty="0"/>
              <a:t>. </a:t>
            </a:r>
          </a:p>
          <a:p>
            <a:pPr marL="320040" lvl="1" indent="0" algn="just">
              <a:buNone/>
            </a:pPr>
            <a:r>
              <a:rPr lang="fa-IR" sz="1800" b="1" u="sng" dirty="0"/>
              <a:t>مهلت </a:t>
            </a:r>
            <a:r>
              <a:rPr lang="fa-IR" sz="1800" b="1" u="sng" dirty="0" smtClean="0"/>
              <a:t>زماني: </a:t>
            </a:r>
          </a:p>
          <a:p>
            <a:pPr marL="320040" lvl="1" indent="0" algn="just">
              <a:buNone/>
            </a:pPr>
            <a:r>
              <a:rPr lang="fa-IR" sz="1600" dirty="0" smtClean="0"/>
              <a:t>فرآيند </a:t>
            </a:r>
            <a:r>
              <a:rPr lang="fa-IR" sz="1600" dirty="0"/>
              <a:t>بيش از مهلت زمانيِ تعيين </a:t>
            </a:r>
            <a:r>
              <a:rPr lang="fa-IR" sz="1600" dirty="0" smtClean="0"/>
              <a:t>شده اجرا شده </a:t>
            </a:r>
            <a:r>
              <a:rPr lang="fa-IR" sz="1600" dirty="0"/>
              <a:t>است. </a:t>
            </a:r>
            <a:r>
              <a:rPr lang="fa-IR" sz="1600" dirty="0" smtClean="0"/>
              <a:t>راه </a:t>
            </a:r>
            <a:r>
              <a:rPr lang="fa-IR" sz="1600" dirty="0"/>
              <a:t>هاي مختلفي براي اندازه گيري مهلت زماني </a:t>
            </a:r>
            <a:r>
              <a:rPr lang="fa-IR" sz="1600" dirty="0" smtClean="0"/>
              <a:t>وجود </a:t>
            </a:r>
            <a:r>
              <a:rPr lang="fa-IR" sz="1600" dirty="0"/>
              <a:t>دارد. اين راه ها شامل كل زمان مصرفي </a:t>
            </a:r>
            <a:r>
              <a:rPr lang="fa-IR" sz="1600" dirty="0" smtClean="0"/>
              <a:t>(زمان </a:t>
            </a:r>
            <a:r>
              <a:rPr lang="fa-IR" sz="1600" dirty="0"/>
              <a:t>ساعت </a:t>
            </a:r>
            <a:r>
              <a:rPr lang="fa-IR" sz="1600" dirty="0" smtClean="0"/>
              <a:t>ديواري)، </a:t>
            </a:r>
            <a:r>
              <a:rPr lang="fa-IR" sz="1600" dirty="0"/>
              <a:t>مدت زماني كه صرف اجرا </a:t>
            </a:r>
            <a:r>
              <a:rPr lang="fa-IR" sz="1600" dirty="0" smtClean="0"/>
              <a:t>شده </a:t>
            </a:r>
            <a:r>
              <a:rPr lang="fa-IR" sz="1600" dirty="0"/>
              <a:t>است، و در فرآيند محاوره ايي، مدت زماني كه از آخرين ورودي گذشته است.</a:t>
            </a:r>
          </a:p>
          <a:p>
            <a:pPr marL="320040" lvl="1" indent="0" algn="just">
              <a:buNone/>
            </a:pPr>
            <a:r>
              <a:rPr lang="fa-IR" sz="1800" b="1" u="sng" dirty="0"/>
              <a:t>فقدان </a:t>
            </a:r>
            <a:r>
              <a:rPr lang="fa-IR" sz="1800" b="1" u="sng" dirty="0" smtClean="0"/>
              <a:t>حافظه:</a:t>
            </a:r>
          </a:p>
          <a:p>
            <a:pPr marL="320040" lvl="1" indent="0" algn="just">
              <a:buNone/>
            </a:pPr>
            <a:r>
              <a:rPr lang="fa-IR" sz="1600" dirty="0" smtClean="0"/>
              <a:t>حافظه </a:t>
            </a:r>
            <a:r>
              <a:rPr lang="fa-IR" sz="1600" dirty="0"/>
              <a:t>مورد نياز فرآيند بيش از حافظه موجود در سيستم است.</a:t>
            </a:r>
          </a:p>
          <a:p>
            <a:pPr marL="320040" lvl="1" indent="0" algn="just">
              <a:buNone/>
            </a:pPr>
            <a:r>
              <a:rPr lang="fa-IR" sz="1800" b="1" u="sng" dirty="0"/>
              <a:t>نقض </a:t>
            </a:r>
            <a:r>
              <a:rPr lang="fa-IR" sz="1800" b="1" u="sng" dirty="0" smtClean="0"/>
              <a:t>حدود:</a:t>
            </a:r>
            <a:endParaRPr lang="fa-IR" sz="1600" b="1" u="sng" dirty="0" smtClean="0"/>
          </a:p>
          <a:p>
            <a:pPr marL="320040" lvl="1" indent="0" algn="just">
              <a:buNone/>
            </a:pPr>
            <a:r>
              <a:rPr lang="fa-IR" sz="1600" dirty="0" smtClean="0"/>
              <a:t>فرآيند </a:t>
            </a:r>
            <a:r>
              <a:rPr lang="fa-IR" sz="1600" dirty="0"/>
              <a:t>سعي مي كند به محلي از حافظه مراجعه كند كه اجازه دستيابي ندارد.</a:t>
            </a:r>
          </a:p>
          <a:p>
            <a:pPr marL="320040" lvl="1" indent="0" algn="just">
              <a:buNone/>
            </a:pPr>
            <a:r>
              <a:rPr lang="fa-IR" sz="1800" b="1" u="sng" dirty="0"/>
              <a:t>خطاي </a:t>
            </a:r>
            <a:r>
              <a:rPr lang="fa-IR" sz="1800" b="1" u="sng" dirty="0" smtClean="0"/>
              <a:t>حفاظت:</a:t>
            </a:r>
          </a:p>
          <a:p>
            <a:pPr marL="320040" lvl="1" indent="0" algn="just">
              <a:buNone/>
            </a:pPr>
            <a:r>
              <a:rPr lang="fa-IR" sz="1600" dirty="0" smtClean="0"/>
              <a:t>فرآيند </a:t>
            </a:r>
            <a:r>
              <a:rPr lang="fa-IR" sz="1600" dirty="0"/>
              <a:t>سعي در استفاده از منبع يا فايلي دارد كه مجوز آن را ندارد، يا سعي در استفاده نادرست </a:t>
            </a:r>
            <a:r>
              <a:rPr lang="fa-IR" sz="1600" dirty="0" smtClean="0"/>
              <a:t>از </a:t>
            </a:r>
            <a:r>
              <a:rPr lang="fa-IR" sz="1600" dirty="0"/>
              <a:t>آن دارد، مثل نوشتن در فايلي كه فقط خواندني است.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75351197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80">
                                          <p:stCondLst>
                                            <p:cond delay="0"/>
                                          </p:stCondLst>
                                        </p:cTn>
                                        <p:tgtEl>
                                          <p:spTgt spid="3">
                                            <p:txEl>
                                              <p:pRg st="2" end="2"/>
                                            </p:txEl>
                                          </p:spTgt>
                                        </p:tgtEl>
                                      </p:cBhvr>
                                    </p:animEffect>
                                    <p:anim calcmode="lin" valueType="num">
                                      <p:cBhvr>
                                        <p:cTn id="8"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2" end="2"/>
                                            </p:txEl>
                                          </p:spTgt>
                                        </p:tgtEl>
                                      </p:cBhvr>
                                      <p:to x="100000" y="60000"/>
                                    </p:animScale>
                                    <p:animScale>
                                      <p:cBhvr>
                                        <p:cTn id="14" dur="166" decel="50000">
                                          <p:stCondLst>
                                            <p:cond delay="676"/>
                                          </p:stCondLst>
                                        </p:cTn>
                                        <p:tgtEl>
                                          <p:spTgt spid="3">
                                            <p:txEl>
                                              <p:pRg st="2" end="2"/>
                                            </p:txEl>
                                          </p:spTgt>
                                        </p:tgtEl>
                                      </p:cBhvr>
                                      <p:to x="100000" y="100000"/>
                                    </p:animScale>
                                    <p:animScale>
                                      <p:cBhvr>
                                        <p:cTn id="15" dur="26">
                                          <p:stCondLst>
                                            <p:cond delay="1312"/>
                                          </p:stCondLst>
                                        </p:cTn>
                                        <p:tgtEl>
                                          <p:spTgt spid="3">
                                            <p:txEl>
                                              <p:pRg st="2" end="2"/>
                                            </p:txEl>
                                          </p:spTgt>
                                        </p:tgtEl>
                                      </p:cBhvr>
                                      <p:to x="100000" y="80000"/>
                                    </p:animScale>
                                    <p:animScale>
                                      <p:cBhvr>
                                        <p:cTn id="16" dur="166" decel="50000">
                                          <p:stCondLst>
                                            <p:cond delay="1338"/>
                                          </p:stCondLst>
                                        </p:cTn>
                                        <p:tgtEl>
                                          <p:spTgt spid="3">
                                            <p:txEl>
                                              <p:pRg st="2" end="2"/>
                                            </p:txEl>
                                          </p:spTgt>
                                        </p:tgtEl>
                                      </p:cBhvr>
                                      <p:to x="100000" y="100000"/>
                                    </p:animScale>
                                    <p:animScale>
                                      <p:cBhvr>
                                        <p:cTn id="17" dur="26">
                                          <p:stCondLst>
                                            <p:cond delay="1642"/>
                                          </p:stCondLst>
                                        </p:cTn>
                                        <p:tgtEl>
                                          <p:spTgt spid="3">
                                            <p:txEl>
                                              <p:pRg st="2" end="2"/>
                                            </p:txEl>
                                          </p:spTgt>
                                        </p:tgtEl>
                                      </p:cBhvr>
                                      <p:to x="100000" y="90000"/>
                                    </p:animScale>
                                    <p:animScale>
                                      <p:cBhvr>
                                        <p:cTn id="18" dur="166" decel="50000">
                                          <p:stCondLst>
                                            <p:cond delay="1668"/>
                                          </p:stCondLst>
                                        </p:cTn>
                                        <p:tgtEl>
                                          <p:spTgt spid="3">
                                            <p:txEl>
                                              <p:pRg st="2" end="2"/>
                                            </p:txEl>
                                          </p:spTgt>
                                        </p:tgtEl>
                                      </p:cBhvr>
                                      <p:to x="100000" y="100000"/>
                                    </p:animScale>
                                    <p:animScale>
                                      <p:cBhvr>
                                        <p:cTn id="19" dur="26">
                                          <p:stCondLst>
                                            <p:cond delay="1808"/>
                                          </p:stCondLst>
                                        </p:cTn>
                                        <p:tgtEl>
                                          <p:spTgt spid="3">
                                            <p:txEl>
                                              <p:pRg st="2" end="2"/>
                                            </p:txEl>
                                          </p:spTgt>
                                        </p:tgtEl>
                                      </p:cBhvr>
                                      <p:to x="100000" y="95000"/>
                                    </p:animScale>
                                    <p:animScale>
                                      <p:cBhvr>
                                        <p:cTn id="20" dur="166" decel="50000">
                                          <p:stCondLst>
                                            <p:cond delay="1834"/>
                                          </p:stCondLst>
                                        </p:cTn>
                                        <p:tgtEl>
                                          <p:spTgt spid="3">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80">
                                          <p:stCondLst>
                                            <p:cond delay="0"/>
                                          </p:stCondLst>
                                        </p:cTn>
                                        <p:tgtEl>
                                          <p:spTgt spid="3">
                                            <p:txEl>
                                              <p:pRg st="3" end="3"/>
                                            </p:txEl>
                                          </p:spTgt>
                                        </p:tgtEl>
                                      </p:cBhvr>
                                    </p:animEffect>
                                    <p:anim calcmode="lin" valueType="num">
                                      <p:cBhvr>
                                        <p:cTn id="2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3" end="3"/>
                                            </p:txEl>
                                          </p:spTgt>
                                        </p:tgtEl>
                                      </p:cBhvr>
                                      <p:to x="100000" y="60000"/>
                                    </p:animScale>
                                    <p:animScale>
                                      <p:cBhvr>
                                        <p:cTn id="30" dur="166" decel="50000">
                                          <p:stCondLst>
                                            <p:cond delay="676"/>
                                          </p:stCondLst>
                                        </p:cTn>
                                        <p:tgtEl>
                                          <p:spTgt spid="3">
                                            <p:txEl>
                                              <p:pRg st="3" end="3"/>
                                            </p:txEl>
                                          </p:spTgt>
                                        </p:tgtEl>
                                      </p:cBhvr>
                                      <p:to x="100000" y="100000"/>
                                    </p:animScale>
                                    <p:animScale>
                                      <p:cBhvr>
                                        <p:cTn id="31" dur="26">
                                          <p:stCondLst>
                                            <p:cond delay="1312"/>
                                          </p:stCondLst>
                                        </p:cTn>
                                        <p:tgtEl>
                                          <p:spTgt spid="3">
                                            <p:txEl>
                                              <p:pRg st="3" end="3"/>
                                            </p:txEl>
                                          </p:spTgt>
                                        </p:tgtEl>
                                      </p:cBhvr>
                                      <p:to x="100000" y="80000"/>
                                    </p:animScale>
                                    <p:animScale>
                                      <p:cBhvr>
                                        <p:cTn id="32" dur="166" decel="50000">
                                          <p:stCondLst>
                                            <p:cond delay="1338"/>
                                          </p:stCondLst>
                                        </p:cTn>
                                        <p:tgtEl>
                                          <p:spTgt spid="3">
                                            <p:txEl>
                                              <p:pRg st="3" end="3"/>
                                            </p:txEl>
                                          </p:spTgt>
                                        </p:tgtEl>
                                      </p:cBhvr>
                                      <p:to x="100000" y="100000"/>
                                    </p:animScale>
                                    <p:animScale>
                                      <p:cBhvr>
                                        <p:cTn id="33" dur="26">
                                          <p:stCondLst>
                                            <p:cond delay="1642"/>
                                          </p:stCondLst>
                                        </p:cTn>
                                        <p:tgtEl>
                                          <p:spTgt spid="3">
                                            <p:txEl>
                                              <p:pRg st="3" end="3"/>
                                            </p:txEl>
                                          </p:spTgt>
                                        </p:tgtEl>
                                      </p:cBhvr>
                                      <p:to x="100000" y="90000"/>
                                    </p:animScale>
                                    <p:animScale>
                                      <p:cBhvr>
                                        <p:cTn id="34" dur="166" decel="50000">
                                          <p:stCondLst>
                                            <p:cond delay="1668"/>
                                          </p:stCondLst>
                                        </p:cTn>
                                        <p:tgtEl>
                                          <p:spTgt spid="3">
                                            <p:txEl>
                                              <p:pRg st="3" end="3"/>
                                            </p:txEl>
                                          </p:spTgt>
                                        </p:tgtEl>
                                      </p:cBhvr>
                                      <p:to x="100000" y="100000"/>
                                    </p:animScale>
                                    <p:animScale>
                                      <p:cBhvr>
                                        <p:cTn id="35" dur="26">
                                          <p:stCondLst>
                                            <p:cond delay="1808"/>
                                          </p:stCondLst>
                                        </p:cTn>
                                        <p:tgtEl>
                                          <p:spTgt spid="3">
                                            <p:txEl>
                                              <p:pRg st="3" end="3"/>
                                            </p:txEl>
                                          </p:spTgt>
                                        </p:tgtEl>
                                      </p:cBhvr>
                                      <p:to x="100000" y="95000"/>
                                    </p:animScale>
                                    <p:animScale>
                                      <p:cBhvr>
                                        <p:cTn id="36" dur="166" decel="50000">
                                          <p:stCondLst>
                                            <p:cond delay="1834"/>
                                          </p:stCondLst>
                                        </p:cTn>
                                        <p:tgtEl>
                                          <p:spTgt spid="3">
                                            <p:txEl>
                                              <p:pRg st="3" end="3"/>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 calcmode="lin" valueType="num">
                                      <p:cBhvr>
                                        <p:cTn id="5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3" dur="500"/>
                                        <p:tgtEl>
                                          <p:spTgt spid="3">
                                            <p:txEl>
                                              <p:pRg st="6" end="6"/>
                                            </p:txEl>
                                          </p:spTgt>
                                        </p:tgtEl>
                                      </p:cBhvr>
                                    </p:animEffect>
                                  </p:childTnLst>
                                </p:cTn>
                              </p:par>
                              <p:par>
                                <p:cTn id="54" presetID="53" presetClass="entr" presetSubtype="16" fill="hold" nodeType="with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63" dur="500"/>
                                        <p:tgtEl>
                                          <p:spTgt spid="3">
                                            <p:txEl>
                                              <p:pRg st="8" end="8"/>
                                            </p:txEl>
                                          </p:spTgt>
                                        </p:tgtEl>
                                      </p:cBhvr>
                                    </p:animEffect>
                                  </p:childTnLst>
                                </p:cTn>
                              </p:par>
                              <p:par>
                                <p:cTn id="64" presetID="14" presetClass="entr" presetSubtype="10" fill="hold" nodeType="with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66" dur="500"/>
                                        <p:tgtEl>
                                          <p:spTgt spid="3">
                                            <p:txEl>
                                              <p:pRg st="9" end="9"/>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7" presetClass="entr" presetSubtype="0" fill="hold" nodeType="clickEffect">
                                  <p:stCondLst>
                                    <p:cond delay="0"/>
                                  </p:stCondLst>
                                  <p:childTnLst>
                                    <p:set>
                                      <p:cBhvr>
                                        <p:cTn id="70" dur="1" fill="hold">
                                          <p:stCondLst>
                                            <p:cond delay="0"/>
                                          </p:stCondLst>
                                        </p:cTn>
                                        <p:tgtEl>
                                          <p:spTgt spid="3">
                                            <p:txEl>
                                              <p:pRg st="10" end="10"/>
                                            </p:txEl>
                                          </p:spTgt>
                                        </p:tgtEl>
                                        <p:attrNameLst>
                                          <p:attrName>style.visibility</p:attrName>
                                        </p:attrNameLst>
                                      </p:cBhvr>
                                      <p:to>
                                        <p:strVal val="visible"/>
                                      </p:to>
                                    </p:set>
                                    <p:animEffect transition="in" filter="fade">
                                      <p:cBhvr>
                                        <p:cTn id="71" dur="1000"/>
                                        <p:tgtEl>
                                          <p:spTgt spid="3">
                                            <p:txEl>
                                              <p:pRg st="10" end="10"/>
                                            </p:txEl>
                                          </p:spTgt>
                                        </p:tgtEl>
                                      </p:cBhvr>
                                    </p:animEffect>
                                    <p:anim calcmode="lin" valueType="num">
                                      <p:cBhvr>
                                        <p:cTn id="7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3"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
                                            <p:txEl>
                                              <p:pRg st="11" end="11"/>
                                            </p:txEl>
                                          </p:spTgt>
                                        </p:tgtEl>
                                        <p:attrNameLst>
                                          <p:attrName>style.visibility</p:attrName>
                                        </p:attrNameLst>
                                      </p:cBhvr>
                                      <p:to>
                                        <p:strVal val="visible"/>
                                      </p:to>
                                    </p:set>
                                    <p:animEffect transition="in" filter="fade">
                                      <p:cBhvr>
                                        <p:cTn id="76" dur="1000"/>
                                        <p:tgtEl>
                                          <p:spTgt spid="3">
                                            <p:txEl>
                                              <p:pRg st="11" end="11"/>
                                            </p:txEl>
                                          </p:spTgt>
                                        </p:tgtEl>
                                      </p:cBhvr>
                                    </p:animEffect>
                                    <p:anim calcmode="lin" valueType="num">
                                      <p:cBhvr>
                                        <p:cTn id="77"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8"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762000"/>
          </a:xfrm>
        </p:spPr>
        <p:txBody>
          <a:bodyPr/>
          <a:lstStyle/>
          <a:p>
            <a:r>
              <a:rPr lang="fa-IR" dirty="0" smtClean="0"/>
              <a:t>پايان </a:t>
            </a:r>
            <a:r>
              <a:rPr lang="fa-IR" dirty="0"/>
              <a:t>فرآيند </a:t>
            </a:r>
            <a:endParaRPr lang="en-US" dirty="0"/>
          </a:p>
        </p:txBody>
      </p:sp>
      <p:sp>
        <p:nvSpPr>
          <p:cNvPr id="3" name="Content Placeholder 2"/>
          <p:cNvSpPr>
            <a:spLocks noGrp="1"/>
          </p:cNvSpPr>
          <p:nvPr>
            <p:ph idx="1"/>
          </p:nvPr>
        </p:nvSpPr>
        <p:spPr>
          <a:xfrm>
            <a:off x="457200" y="1295400"/>
            <a:ext cx="8534400" cy="4800600"/>
          </a:xfrm>
        </p:spPr>
        <p:txBody>
          <a:bodyPr>
            <a:noAutofit/>
          </a:bodyPr>
          <a:lstStyle/>
          <a:p>
            <a:pPr marL="0" indent="0" algn="just">
              <a:lnSpc>
                <a:spcPct val="120000"/>
              </a:lnSpc>
              <a:buNone/>
            </a:pPr>
            <a:r>
              <a:rPr lang="fa-IR" sz="2000" dirty="0"/>
              <a:t>دلايل پايان فرآيند به شرح زیر است</a:t>
            </a:r>
            <a:r>
              <a:rPr lang="fa-IR" sz="2000" dirty="0" smtClean="0"/>
              <a:t>: (ادامه)</a:t>
            </a:r>
          </a:p>
          <a:p>
            <a:pPr algn="just">
              <a:lnSpc>
                <a:spcPct val="120000"/>
              </a:lnSpc>
            </a:pPr>
            <a:endParaRPr lang="fa-IR" sz="1800" dirty="0"/>
          </a:p>
          <a:p>
            <a:pPr marL="320040" lvl="1" indent="0" algn="just">
              <a:buNone/>
            </a:pPr>
            <a:r>
              <a:rPr lang="fa-IR" sz="1600" b="1" u="sng" dirty="0"/>
              <a:t>خطاي محاسباتي:</a:t>
            </a:r>
          </a:p>
          <a:p>
            <a:pPr marL="320040" lvl="1" indent="0" algn="just">
              <a:buNone/>
            </a:pPr>
            <a:r>
              <a:rPr lang="fa-IR" sz="1600" dirty="0"/>
              <a:t>فرآيند سعي در انجام محاسبات غيرمجاز، </a:t>
            </a:r>
            <a:r>
              <a:rPr lang="fa-IR" sz="1600" dirty="0" smtClean="0"/>
              <a:t> مثل </a:t>
            </a:r>
            <a:r>
              <a:rPr lang="fa-IR" sz="1600" dirty="0"/>
              <a:t>تقسيم بر صفر دارد، يا سعي در ذخيره اعداد بزرگتر از ظرفيت سخت افزار دارد.   </a:t>
            </a:r>
          </a:p>
          <a:p>
            <a:pPr marL="320040" lvl="1" indent="0" algn="just">
              <a:lnSpc>
                <a:spcPct val="120000"/>
              </a:lnSpc>
              <a:buNone/>
            </a:pPr>
            <a:r>
              <a:rPr lang="fa-IR" sz="1600" b="1" u="sng" dirty="0" smtClean="0"/>
              <a:t>گذشت زمان:</a:t>
            </a:r>
          </a:p>
          <a:p>
            <a:pPr marL="320040" lvl="1" indent="0" algn="just">
              <a:lnSpc>
                <a:spcPct val="120000"/>
              </a:lnSpc>
              <a:buNone/>
            </a:pPr>
            <a:r>
              <a:rPr lang="fa-IR" sz="1600" dirty="0" smtClean="0"/>
              <a:t>فرآيند </a:t>
            </a:r>
            <a:r>
              <a:rPr lang="fa-IR" sz="1600" dirty="0"/>
              <a:t>بيش از حداكثر زمان لازم براي وقوع يك رويداد، منتظر مانده است</a:t>
            </a:r>
            <a:r>
              <a:rPr lang="fa-IR" sz="1600" dirty="0" smtClean="0"/>
              <a:t>. در </a:t>
            </a:r>
            <a:r>
              <a:rPr lang="fa-IR" sz="1600" dirty="0"/>
              <a:t>اثناي ورودي يا خروجي خطايي رخ مي دهد، مثل نيافتن فايل، عدم موفقيت در خواندن يا </a:t>
            </a:r>
            <a:r>
              <a:rPr lang="fa-IR" sz="1600" dirty="0" smtClean="0"/>
              <a:t>خطاي نوشتن </a:t>
            </a:r>
            <a:r>
              <a:rPr lang="fa-IR" sz="1600" dirty="0"/>
              <a:t>پس از حداكثر تعداد دفعات تلاش (مثل زمان </a:t>
            </a:r>
            <a:r>
              <a:rPr lang="fa-IR" sz="1600" dirty="0" smtClean="0"/>
              <a:t>رو به رو شدن </a:t>
            </a:r>
            <a:r>
              <a:rPr lang="fa-IR" sz="1600" dirty="0"/>
              <a:t>با نواحي خراب نوار)، يا عمليات </a:t>
            </a:r>
            <a:r>
              <a:rPr lang="fa-IR" sz="1600" dirty="0" smtClean="0"/>
              <a:t> </a:t>
            </a:r>
            <a:r>
              <a:rPr lang="fa-IR" sz="1600" dirty="0"/>
              <a:t>نامعتبر (مثل خواندن از </a:t>
            </a:r>
            <a:r>
              <a:rPr lang="fa-IR" sz="1600" dirty="0" smtClean="0"/>
              <a:t>چاپگر</a:t>
            </a:r>
            <a:r>
              <a:rPr lang="fa-IR" sz="1600" dirty="0"/>
              <a:t>). </a:t>
            </a:r>
          </a:p>
          <a:p>
            <a:pPr marL="320040" lvl="1" indent="0" algn="just">
              <a:lnSpc>
                <a:spcPct val="120000"/>
              </a:lnSpc>
              <a:buNone/>
            </a:pPr>
            <a:r>
              <a:rPr lang="fa-IR" sz="1600" b="1" u="sng" dirty="0"/>
              <a:t>دستورالعمل نامعتبر </a:t>
            </a:r>
            <a:r>
              <a:rPr lang="fa-IR" sz="1600" b="1" u="sng" dirty="0" smtClean="0"/>
              <a:t>:</a:t>
            </a:r>
          </a:p>
          <a:p>
            <a:pPr marL="320040" lvl="1" indent="0" algn="just">
              <a:lnSpc>
                <a:spcPct val="120000"/>
              </a:lnSpc>
              <a:buNone/>
            </a:pPr>
            <a:r>
              <a:rPr lang="fa-IR" sz="1600" dirty="0" smtClean="0"/>
              <a:t>فرآيند </a:t>
            </a:r>
            <a:r>
              <a:rPr lang="fa-IR" sz="1600" dirty="0"/>
              <a:t>سعي در اجراي دستورالعملي دارد كه موجود نيست (غالباً وقتي رخ مي دهد كه </a:t>
            </a:r>
            <a:r>
              <a:rPr lang="fa-IR" sz="1600" dirty="0" smtClean="0"/>
              <a:t>انشعابي به </a:t>
            </a:r>
            <a:r>
              <a:rPr lang="fa-IR" sz="1600" dirty="0"/>
              <a:t>ناحيه اي از داده ها و تلاش براي اجراي داده ها صورت مي گيرد).   </a:t>
            </a:r>
          </a:p>
          <a:p>
            <a:pPr marL="320040" lvl="1" indent="0" algn="just">
              <a:lnSpc>
                <a:spcPct val="120000"/>
              </a:lnSpc>
              <a:buNone/>
            </a:pPr>
            <a:r>
              <a:rPr lang="fa-IR" sz="1600" b="1" u="sng" dirty="0"/>
              <a:t>دستورالعمل </a:t>
            </a:r>
            <a:r>
              <a:rPr lang="fa-IR" sz="1600" b="1" u="sng" dirty="0" smtClean="0"/>
              <a:t>ممتاز:</a:t>
            </a:r>
          </a:p>
          <a:p>
            <a:pPr marL="320040" lvl="1" indent="0" algn="just">
              <a:lnSpc>
                <a:spcPct val="120000"/>
              </a:lnSpc>
              <a:buNone/>
            </a:pPr>
            <a:r>
              <a:rPr lang="fa-IR" sz="1600" dirty="0" smtClean="0"/>
              <a:t>فرآيند </a:t>
            </a:r>
            <a:r>
              <a:rPr lang="fa-IR" sz="1600" dirty="0"/>
              <a:t>سعي در اجراي دستورالعملي دارد كه براي سيستم عامل درنظر گرفته شده است</a:t>
            </a:r>
            <a:r>
              <a:rPr lang="fa-IR" sz="1600" dirty="0" smtClean="0"/>
              <a:t>.</a:t>
            </a:r>
            <a:endParaRPr lang="fa-IR"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36179164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9"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1" presetID="2" presetClass="entr" presetSubtype="9"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3"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543800" cy="762000"/>
          </a:xfrm>
        </p:spPr>
        <p:txBody>
          <a:bodyPr/>
          <a:lstStyle/>
          <a:p>
            <a:r>
              <a:rPr lang="fa-IR" dirty="0" smtClean="0"/>
              <a:t>پايان </a:t>
            </a:r>
            <a:r>
              <a:rPr lang="fa-IR" dirty="0"/>
              <a:t>فرآيند </a:t>
            </a:r>
            <a:endParaRPr lang="en-US" dirty="0"/>
          </a:p>
        </p:txBody>
      </p:sp>
      <p:sp>
        <p:nvSpPr>
          <p:cNvPr id="3" name="Content Placeholder 2"/>
          <p:cNvSpPr>
            <a:spLocks noGrp="1"/>
          </p:cNvSpPr>
          <p:nvPr>
            <p:ph idx="1"/>
          </p:nvPr>
        </p:nvSpPr>
        <p:spPr>
          <a:xfrm>
            <a:off x="457200" y="1295400"/>
            <a:ext cx="8534400" cy="4800600"/>
          </a:xfrm>
        </p:spPr>
        <p:txBody>
          <a:bodyPr>
            <a:noAutofit/>
          </a:bodyPr>
          <a:lstStyle/>
          <a:p>
            <a:pPr algn="just">
              <a:lnSpc>
                <a:spcPct val="120000"/>
              </a:lnSpc>
            </a:pPr>
            <a:r>
              <a:rPr lang="fa-IR" sz="2000" dirty="0"/>
              <a:t>دلايل پايان فرآيند به شرح زیر است</a:t>
            </a:r>
            <a:r>
              <a:rPr lang="fa-IR" sz="2000" dirty="0" smtClean="0"/>
              <a:t>: (ادامه)</a:t>
            </a:r>
            <a:endParaRPr lang="fa-IR" sz="2000" dirty="0"/>
          </a:p>
          <a:p>
            <a:pPr algn="just">
              <a:lnSpc>
                <a:spcPct val="120000"/>
              </a:lnSpc>
            </a:pPr>
            <a:endParaRPr lang="fa-IR" sz="1800" dirty="0" smtClean="0"/>
          </a:p>
          <a:p>
            <a:pPr marL="320040" lvl="1" indent="0" algn="just">
              <a:lnSpc>
                <a:spcPct val="120000"/>
              </a:lnSpc>
              <a:buNone/>
            </a:pPr>
            <a:r>
              <a:rPr lang="fa-IR" sz="1600" b="1" u="sng" dirty="0" smtClean="0"/>
              <a:t>استفاده </a:t>
            </a:r>
            <a:r>
              <a:rPr lang="fa-IR" sz="1600" b="1" u="sng" dirty="0"/>
              <a:t>نادرست از </a:t>
            </a:r>
            <a:r>
              <a:rPr lang="fa-IR" sz="1600" b="1" u="sng" dirty="0" smtClean="0"/>
              <a:t>داده:</a:t>
            </a:r>
          </a:p>
          <a:p>
            <a:pPr marL="320040" lvl="1" indent="0" algn="just">
              <a:lnSpc>
                <a:spcPct val="120000"/>
              </a:lnSpc>
              <a:buNone/>
            </a:pPr>
            <a:r>
              <a:rPr lang="fa-IR" sz="1600" dirty="0" smtClean="0"/>
              <a:t>قطعه </a:t>
            </a:r>
            <a:r>
              <a:rPr lang="fa-IR" sz="1600" dirty="0"/>
              <a:t>اي از داده با نوع غلط يا بدون مقدار اوليه</a:t>
            </a:r>
            <a:r>
              <a:rPr lang="fa-IR" sz="1600" dirty="0" smtClean="0"/>
              <a:t>.</a:t>
            </a:r>
          </a:p>
          <a:p>
            <a:pPr marL="320040" lvl="1" indent="0" algn="just">
              <a:lnSpc>
                <a:spcPct val="120000"/>
              </a:lnSpc>
              <a:buNone/>
            </a:pPr>
            <a:endParaRPr lang="fa-IR" sz="1600" dirty="0"/>
          </a:p>
          <a:p>
            <a:pPr marL="320040" lvl="1" indent="0" algn="just">
              <a:lnSpc>
                <a:spcPct val="120000"/>
              </a:lnSpc>
              <a:buNone/>
            </a:pPr>
            <a:r>
              <a:rPr lang="fa-IR" sz="1600" b="1" u="sng" dirty="0"/>
              <a:t>دخالت سيستم عامل </a:t>
            </a:r>
            <a:r>
              <a:rPr lang="fa-IR" sz="1600" b="1" u="sng" dirty="0" smtClean="0"/>
              <a:t>يا اپراتور:</a:t>
            </a:r>
            <a:endParaRPr lang="fa-IR" sz="1600" b="1" u="sng" dirty="0"/>
          </a:p>
          <a:p>
            <a:pPr marL="320040" lvl="1" indent="0" algn="just">
              <a:lnSpc>
                <a:spcPct val="120000"/>
              </a:lnSpc>
              <a:buNone/>
            </a:pPr>
            <a:r>
              <a:rPr lang="fa-IR" sz="1600" dirty="0" smtClean="0"/>
              <a:t>سيستم </a:t>
            </a:r>
            <a:r>
              <a:rPr lang="fa-IR" sz="1600" dirty="0"/>
              <a:t>عامل يا اپراتور به دلايلي فرآيند را خاتمه مي دهند (مثل وجود بن بست</a:t>
            </a:r>
            <a:r>
              <a:rPr lang="fa-IR" sz="1600" dirty="0" smtClean="0"/>
              <a:t>).</a:t>
            </a:r>
          </a:p>
          <a:p>
            <a:pPr marL="320040" lvl="1" indent="0" algn="just">
              <a:lnSpc>
                <a:spcPct val="120000"/>
              </a:lnSpc>
              <a:buNone/>
            </a:pPr>
            <a:endParaRPr lang="fa-IR" sz="1600" dirty="0"/>
          </a:p>
          <a:p>
            <a:pPr marL="320040" lvl="1" indent="0" algn="just">
              <a:lnSpc>
                <a:spcPct val="120000"/>
              </a:lnSpc>
              <a:buNone/>
            </a:pPr>
            <a:r>
              <a:rPr lang="fa-IR" sz="1600" b="1" u="sng" dirty="0" smtClean="0"/>
              <a:t>پايان والد:</a:t>
            </a:r>
          </a:p>
          <a:p>
            <a:pPr marL="320040" lvl="1" indent="0" algn="just">
              <a:lnSpc>
                <a:spcPct val="120000"/>
              </a:lnSpc>
              <a:buNone/>
            </a:pPr>
            <a:r>
              <a:rPr lang="fa-IR" sz="1600" dirty="0" smtClean="0"/>
              <a:t>وقتي </a:t>
            </a:r>
            <a:r>
              <a:rPr lang="fa-IR" sz="1600" dirty="0"/>
              <a:t>فرآيند والد خاتمه مي يابد</a:t>
            </a:r>
            <a:r>
              <a:rPr lang="fa-IR" sz="1600" dirty="0" smtClean="0"/>
              <a:t>، سيستم </a:t>
            </a:r>
            <a:r>
              <a:rPr lang="fa-IR" sz="1600" dirty="0"/>
              <a:t>عامل ممكن است تمام فرآيندهاي فرزند آن </a:t>
            </a:r>
            <a:r>
              <a:rPr lang="fa-IR" sz="1600" dirty="0" smtClean="0"/>
              <a:t>را خاتمه </a:t>
            </a:r>
            <a:r>
              <a:rPr lang="fa-IR" sz="1600" dirty="0"/>
              <a:t>دهد</a:t>
            </a:r>
            <a:r>
              <a:rPr lang="fa-IR" sz="1600" dirty="0" smtClean="0"/>
              <a:t>.</a:t>
            </a:r>
          </a:p>
          <a:p>
            <a:pPr marL="320040" lvl="1" indent="0" algn="just">
              <a:lnSpc>
                <a:spcPct val="120000"/>
              </a:lnSpc>
              <a:buNone/>
            </a:pPr>
            <a:endParaRPr lang="fa-IR" sz="1600" dirty="0"/>
          </a:p>
          <a:p>
            <a:pPr marL="320040" lvl="1" indent="0" algn="just">
              <a:lnSpc>
                <a:spcPct val="120000"/>
              </a:lnSpc>
              <a:buNone/>
            </a:pPr>
            <a:r>
              <a:rPr lang="fa-IR" sz="1600" b="1" u="sng" dirty="0"/>
              <a:t>درخواست </a:t>
            </a:r>
            <a:r>
              <a:rPr lang="fa-IR" sz="1600" b="1" u="sng" dirty="0" smtClean="0"/>
              <a:t>والد:</a:t>
            </a:r>
          </a:p>
          <a:p>
            <a:pPr marL="320040" lvl="1" indent="0" algn="just">
              <a:lnSpc>
                <a:spcPct val="120000"/>
              </a:lnSpc>
              <a:buNone/>
            </a:pPr>
            <a:r>
              <a:rPr lang="fa-IR" sz="1600" dirty="0" smtClean="0"/>
              <a:t> </a:t>
            </a:r>
            <a:r>
              <a:rPr lang="fa-IR" sz="1600" dirty="0"/>
              <a:t>فرآيند والد مجوز پايان دادن به فرآيندهاي فرزند را دارد.</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106678697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additive="base">
                                        <p:cTn id="2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 calcmode="lin" valueType="num">
                                      <p:cBhvr additive="base">
                                        <p:cTn id="3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 calcmode="lin" valueType="num">
                                      <p:cBhvr additive="base">
                                        <p:cTn id="4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مدل دو حالته کارامد نیست. چرا؟</a:t>
            </a:r>
            <a:endParaRPr lang="en-US" dirty="0"/>
          </a:p>
        </p:txBody>
      </p:sp>
      <p:sp>
        <p:nvSpPr>
          <p:cNvPr id="3" name="Content Placeholder 2"/>
          <p:cNvSpPr>
            <a:spLocks noGrp="1"/>
          </p:cNvSpPr>
          <p:nvPr>
            <p:ph idx="1"/>
          </p:nvPr>
        </p:nvSpPr>
        <p:spPr>
          <a:xfrm>
            <a:off x="381000" y="1676400"/>
            <a:ext cx="8382000" cy="4419600"/>
          </a:xfrm>
        </p:spPr>
        <p:txBody>
          <a:bodyPr>
            <a:normAutofit lnSpcReduction="10000"/>
          </a:bodyPr>
          <a:lstStyle/>
          <a:p>
            <a:pPr marL="0" indent="0">
              <a:buNone/>
            </a:pPr>
            <a:r>
              <a:rPr lang="fa-IR" dirty="0" smtClean="0"/>
              <a:t>اگر همه فرایندها همواره برای اجرا آماده بودند، مدل دو حالته کارامد بود.</a:t>
            </a:r>
          </a:p>
          <a:p>
            <a:pPr marL="0" indent="0">
              <a:buNone/>
            </a:pPr>
            <a:r>
              <a:rPr lang="fa-IR" dirty="0" smtClean="0"/>
              <a:t>اما فرایندهایی که در حال اجرا نیستند به دو گروه تقسیم می شوند:</a:t>
            </a:r>
          </a:p>
          <a:p>
            <a:pPr marL="777240" lvl="1" indent="-457200">
              <a:buFont typeface="+mj-lt"/>
              <a:buAutoNum type="arabicPeriod"/>
            </a:pPr>
            <a:r>
              <a:rPr lang="fa-IR" dirty="0" smtClean="0"/>
              <a:t>فرایندهایی که آماده اجرا هستند.</a:t>
            </a:r>
          </a:p>
          <a:p>
            <a:pPr marL="777240" lvl="1" indent="-457200">
              <a:buFont typeface="+mj-lt"/>
              <a:buAutoNum type="arabicPeriod"/>
            </a:pPr>
            <a:r>
              <a:rPr lang="fa-IR" dirty="0" smtClean="0"/>
              <a:t>فرایندهایی که در انتظار تکمیل یک عمل ورودی/خروجی مسدود هستند.</a:t>
            </a:r>
          </a:p>
          <a:p>
            <a:pPr marL="777240" lvl="1" indent="-457200">
              <a:buFont typeface="+mj-lt"/>
              <a:buAutoNum type="arabicPeriod"/>
            </a:pPr>
            <a:endParaRPr lang="fa-IR" dirty="0"/>
          </a:p>
          <a:p>
            <a:pPr marL="0" indent="0">
              <a:buNone/>
            </a:pPr>
            <a:r>
              <a:rPr lang="fa-IR" dirty="0" smtClean="0"/>
              <a:t>با یک صف واحد توزیع کننده نمی تواند فقط به دنبال فرایندی باشد که قدمت بیشتری در صف داشته است. بلکه باید به دنبال فرایندی باشد که هم مسدود نباشد و هم زمان بیشتری در صف بوده است.</a:t>
            </a:r>
          </a:p>
          <a:p>
            <a:pPr marL="0" indent="0">
              <a:buNone/>
            </a:pPr>
            <a:r>
              <a:rPr lang="fa-IR" dirty="0" smtClean="0"/>
              <a:t>راه حل:</a:t>
            </a:r>
          </a:p>
          <a:p>
            <a:pPr marL="0" indent="0">
              <a:buNone/>
            </a:pPr>
            <a:r>
              <a:rPr lang="fa-IR" dirty="0" smtClean="0"/>
              <a:t>بنابراین با شکستن حالت غیر اجرا در مدل دو حالته به دو حالت آماده و مسدود مشکل قابل رفع خواهد بود.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77737732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2000"/>
                                        <p:tgtEl>
                                          <p:spTgt spid="3">
                                            <p:txEl>
                                              <p:pRg st="6" end="6"/>
                                            </p:txEl>
                                          </p:spTgt>
                                        </p:tgtEl>
                                      </p:cBhvr>
                                    </p:animEffect>
                                    <p:anim calcmode="lin" valueType="num">
                                      <p:cBhvr>
                                        <p:cTn id="27"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28"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464819" y="6128657"/>
            <a:ext cx="7993381" cy="11974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457200"/>
            <a:ext cx="7543800" cy="762000"/>
          </a:xfrm>
        </p:spPr>
        <p:txBody>
          <a:bodyPr/>
          <a:lstStyle/>
          <a:p>
            <a:r>
              <a:rPr lang="fa-IR" dirty="0" smtClean="0"/>
              <a:t>یک مدل پنج حالته</a:t>
            </a:r>
            <a:endParaRPr lang="en-US" dirty="0"/>
          </a:p>
        </p:txBody>
      </p:sp>
      <p:sp>
        <p:nvSpPr>
          <p:cNvPr id="3" name="Content Placeholder 2"/>
          <p:cNvSpPr>
            <a:spLocks noGrp="1"/>
          </p:cNvSpPr>
          <p:nvPr>
            <p:ph idx="1"/>
          </p:nvPr>
        </p:nvSpPr>
        <p:spPr>
          <a:xfrm>
            <a:off x="228600" y="1219200"/>
            <a:ext cx="8686800" cy="2514600"/>
          </a:xfrm>
        </p:spPr>
        <p:txBody>
          <a:bodyPr>
            <a:normAutofit fontScale="92500" lnSpcReduction="10000"/>
          </a:bodyPr>
          <a:lstStyle/>
          <a:p>
            <a:pPr marL="514350" indent="-514350" algn="just">
              <a:buFont typeface="+mj-lt"/>
              <a:buAutoNum type="arabicPeriod"/>
            </a:pPr>
            <a:r>
              <a:rPr lang="fa-IR" sz="2000" b="1" dirty="0"/>
              <a:t> </a:t>
            </a:r>
            <a:r>
              <a:rPr lang="fa-IR" sz="2000" b="1" dirty="0" smtClean="0"/>
              <a:t>اجرا: </a:t>
            </a:r>
            <a:r>
              <a:rPr lang="fa-IR" sz="2000" dirty="0" smtClean="0"/>
              <a:t>فرآيندي</a:t>
            </a:r>
            <a:r>
              <a:rPr lang="fa-IR" sz="2000" b="1" dirty="0" smtClean="0"/>
              <a:t> </a:t>
            </a:r>
            <a:r>
              <a:rPr lang="fa-IR" sz="2000" dirty="0"/>
              <a:t>كه فعلاً در حال اجرا است. براي اين فصل، كامپيوتري با يك پردازنده را در نظر مي گيريم. در نتيجه در هر زمان فقط يك فرآيند مي تواند در حال اجرا باشد</a:t>
            </a:r>
            <a:r>
              <a:rPr lang="fa-IR" sz="2000" dirty="0" smtClean="0"/>
              <a:t>.</a:t>
            </a:r>
          </a:p>
          <a:p>
            <a:pPr marL="514350" indent="-514350" algn="just">
              <a:buFont typeface="+mj-lt"/>
              <a:buAutoNum type="arabicPeriod"/>
            </a:pPr>
            <a:r>
              <a:rPr lang="fa-IR" sz="2000" b="1" dirty="0"/>
              <a:t> </a:t>
            </a:r>
            <a:r>
              <a:rPr lang="fa-IR" sz="2000" b="1" dirty="0" smtClean="0"/>
              <a:t>آماده: </a:t>
            </a:r>
            <a:r>
              <a:rPr lang="fa-IR" sz="2000" dirty="0" smtClean="0"/>
              <a:t>فرآيندهایی که وقتی به آن ها فرصت داده شود، برای اجرا اماده هستند.</a:t>
            </a:r>
          </a:p>
          <a:p>
            <a:pPr marL="514350" indent="-514350" algn="just">
              <a:buFont typeface="+mj-lt"/>
              <a:buAutoNum type="arabicPeriod"/>
            </a:pPr>
            <a:r>
              <a:rPr lang="fa-IR" sz="2000" b="1" dirty="0"/>
              <a:t> </a:t>
            </a:r>
            <a:r>
              <a:rPr lang="fa-IR" sz="2000" b="1" dirty="0" smtClean="0"/>
              <a:t>مسدود: </a:t>
            </a:r>
            <a:r>
              <a:rPr lang="fa-IR" sz="2000" dirty="0"/>
              <a:t>فرآيندي كه تا وقوع رويدادي مثل كامل شدن عمل </a:t>
            </a:r>
            <a:r>
              <a:rPr lang="en-US" sz="2000" dirty="0"/>
              <a:t>I/O</a:t>
            </a:r>
            <a:r>
              <a:rPr lang="fa-IR" sz="2000" dirty="0"/>
              <a:t> نمي تواند اجرا </a:t>
            </a:r>
            <a:r>
              <a:rPr lang="fa-IR" sz="2000" dirty="0" smtClean="0"/>
              <a:t>شود.</a:t>
            </a:r>
          </a:p>
          <a:p>
            <a:pPr marL="514350" indent="-514350" algn="just">
              <a:buFont typeface="+mj-lt"/>
              <a:buAutoNum type="arabicPeriod"/>
            </a:pPr>
            <a:r>
              <a:rPr lang="fa-IR" sz="2000" b="1" dirty="0" smtClean="0"/>
              <a:t> جديد: </a:t>
            </a:r>
            <a:r>
              <a:rPr lang="fa-IR" sz="2000" dirty="0"/>
              <a:t>فرآيندي كه تازه ايجاد </a:t>
            </a:r>
            <a:r>
              <a:rPr lang="fa-IR" sz="2000" dirty="0" smtClean="0"/>
              <a:t>شده است، اما </a:t>
            </a:r>
            <a:r>
              <a:rPr lang="fa-IR" sz="2000" dirty="0"/>
              <a:t>هنوز سيستم عامل آن را در مخزن فرآيندهاي قابل اجرا نپذيرفته است. در واقع، فرآيند جديدي است كه هنوز به حافظه اصلي بار نشده است</a:t>
            </a:r>
            <a:r>
              <a:rPr lang="fa-IR" sz="2000" dirty="0" smtClean="0"/>
              <a:t>.</a:t>
            </a:r>
          </a:p>
          <a:p>
            <a:pPr marL="514350" indent="-514350" algn="just">
              <a:buFont typeface="+mj-lt"/>
              <a:buAutoNum type="arabicPeriod"/>
            </a:pPr>
            <a:r>
              <a:rPr lang="fa-IR" sz="2000" b="1" dirty="0"/>
              <a:t> </a:t>
            </a:r>
            <a:r>
              <a:rPr lang="fa-IR" sz="2000" b="1" dirty="0" smtClean="0"/>
              <a:t>خروج: </a:t>
            </a:r>
            <a:r>
              <a:rPr lang="fa-IR" sz="2000" dirty="0"/>
              <a:t>فرآيندي است كه به دليل توقف يا قطع شدن، سيستم عامل آن را از مخزن فرآيندهاي قابل اجرا خارج كرده است. </a:t>
            </a:r>
            <a:endParaRPr lang="en-US" sz="2000" dirty="0"/>
          </a:p>
        </p:txBody>
      </p:sp>
      <p:sp>
        <p:nvSpPr>
          <p:cNvPr id="6" name="Slide Number Placeholder 3"/>
          <p:cNvSpPr txBox="1">
            <a:spLocks/>
          </p:cNvSpPr>
          <p:nvPr/>
        </p:nvSpPr>
        <p:spPr>
          <a:xfrm>
            <a:off x="7696200" y="6248400"/>
            <a:ext cx="762000" cy="365125"/>
          </a:xfrm>
          <a:prstGeom prst="rect">
            <a:avLst/>
          </a:prstGeom>
        </p:spPr>
        <p:txBody>
          <a:bodyPr vert="horz" lIns="91440" tIns="45720" rIns="91440" bIns="45720" rtlCol="0" anchor="ctr"/>
          <a:lstStyle>
            <a:defPPr>
              <a:defRPr lang="en-US"/>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19</a:t>
            </a:fld>
            <a:endParaRPr lang="en-US" dirty="0"/>
          </a:p>
        </p:txBody>
      </p:sp>
      <p:sp>
        <p:nvSpPr>
          <p:cNvPr id="8" name="Oval 7"/>
          <p:cNvSpPr/>
          <p:nvPr/>
        </p:nvSpPr>
        <p:spPr>
          <a:xfrm>
            <a:off x="464819" y="4393168"/>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9" name="Oval 8"/>
          <p:cNvSpPr/>
          <p:nvPr/>
        </p:nvSpPr>
        <p:spPr>
          <a:xfrm>
            <a:off x="2590800" y="4381500"/>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10" name="Oval 9"/>
          <p:cNvSpPr/>
          <p:nvPr/>
        </p:nvSpPr>
        <p:spPr>
          <a:xfrm>
            <a:off x="4800600" y="4381500"/>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11" name="Oval 10"/>
          <p:cNvSpPr/>
          <p:nvPr/>
        </p:nvSpPr>
        <p:spPr>
          <a:xfrm>
            <a:off x="6994298" y="4381500"/>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2" name="Oval 11"/>
          <p:cNvSpPr/>
          <p:nvPr/>
        </p:nvSpPr>
        <p:spPr>
          <a:xfrm>
            <a:off x="2743200" y="6096000"/>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cxnSp>
        <p:nvCxnSpPr>
          <p:cNvPr id="14" name="Straight Arrow Connector 13"/>
          <p:cNvCxnSpPr/>
          <p:nvPr/>
        </p:nvCxnSpPr>
        <p:spPr>
          <a:xfrm>
            <a:off x="3935867" y="4495800"/>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147028" y="462642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912279" y="4724400"/>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810000" y="4849586"/>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234758" y="4914900"/>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147028" y="4245429"/>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8" name="TextBox 27"/>
          <p:cNvSpPr txBox="1"/>
          <p:nvPr/>
        </p:nvSpPr>
        <p:spPr>
          <a:xfrm>
            <a:off x="3937853" y="4136282"/>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30" name="TextBox 29"/>
          <p:cNvSpPr txBox="1"/>
          <p:nvPr/>
        </p:nvSpPr>
        <p:spPr>
          <a:xfrm>
            <a:off x="3935866" y="4719918"/>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34" name="TextBox 33"/>
          <p:cNvSpPr txBox="1"/>
          <p:nvPr/>
        </p:nvSpPr>
        <p:spPr>
          <a:xfrm rot="18971766">
            <a:off x="4096386" y="5356289"/>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5" name="TextBox 34"/>
          <p:cNvSpPr txBox="1"/>
          <p:nvPr/>
        </p:nvSpPr>
        <p:spPr>
          <a:xfrm>
            <a:off x="1831930" y="4306988"/>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8" name="TextBox 37"/>
          <p:cNvSpPr txBox="1"/>
          <p:nvPr/>
        </p:nvSpPr>
        <p:spPr>
          <a:xfrm rot="5400000">
            <a:off x="2762194" y="5207173"/>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9" name="Straight Arrow Connector 38"/>
          <p:cNvCxnSpPr/>
          <p:nvPr/>
        </p:nvCxnSpPr>
        <p:spPr>
          <a:xfrm>
            <a:off x="1777433" y="471991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89517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500"/>
                                        <p:tgtEl>
                                          <p:spTgt spid="28"/>
                                        </p:tgtEl>
                                      </p:cBhvr>
                                    </p:animEffect>
                                  </p:childTnLst>
                                </p:cTn>
                              </p:par>
                              <p:par>
                                <p:cTn id="22" presetID="14" presetClass="entr" presetSubtype="1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14" presetClass="entr" presetSubtype="1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randombar(horizontal)">
                                      <p:cBhvr>
                                        <p:cTn id="45" dur="500"/>
                                        <p:tgtEl>
                                          <p:spTgt spid="34"/>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randombar(horizontal)">
                                      <p:cBhvr>
                                        <p:cTn id="49" dur="500"/>
                                        <p:tgtEl>
                                          <p:spTgt spid="12"/>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randombar(horizontal)">
                                      <p:cBhvr>
                                        <p:cTn id="53" dur="500"/>
                                        <p:tgtEl>
                                          <p:spTgt spid="38"/>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randombar(horizontal)">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62" dur="500"/>
                                        <p:tgtEl>
                                          <p:spTgt spid="3">
                                            <p:txEl>
                                              <p:pRg st="3" end="3"/>
                                            </p:txEl>
                                          </p:spTgt>
                                        </p:tgtEl>
                                      </p:cBhvr>
                                    </p:animEffect>
                                  </p:childTnLst>
                                </p:cTn>
                              </p:par>
                            </p:childTnLst>
                          </p:cTn>
                        </p:par>
                        <p:par>
                          <p:cTn id="63" fill="hold">
                            <p:stCondLst>
                              <p:cond delay="500"/>
                            </p:stCondLst>
                            <p:childTnLst>
                              <p:par>
                                <p:cTn id="64" presetID="14" presetClass="entr" presetSubtype="1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randombar(horizontal)">
                                      <p:cBhvr>
                                        <p:cTn id="66" dur="500"/>
                                        <p:tgtEl>
                                          <p:spTgt spid="8"/>
                                        </p:tgtEl>
                                      </p:cBhvr>
                                    </p:animEffect>
                                  </p:childTnLst>
                                </p:cTn>
                              </p:par>
                              <p:par>
                                <p:cTn id="67" presetID="14" presetClass="entr" presetSubtype="10"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randombar(horizontal)">
                                      <p:cBhvr>
                                        <p:cTn id="69" dur="500"/>
                                        <p:tgtEl>
                                          <p:spTgt spid="3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randombar(horizontal)">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7" dur="500"/>
                                        <p:tgtEl>
                                          <p:spTgt spid="3">
                                            <p:txEl>
                                              <p:pRg st="4" end="4"/>
                                            </p:txEl>
                                          </p:spTgt>
                                        </p:tgtEl>
                                      </p:cBhvr>
                                    </p:animEffect>
                                  </p:childTnLst>
                                </p:cTn>
                              </p:par>
                            </p:childTnLst>
                          </p:cTn>
                        </p:par>
                        <p:par>
                          <p:cTn id="78" fill="hold">
                            <p:stCondLst>
                              <p:cond delay="500"/>
                            </p:stCondLst>
                            <p:childTnLst>
                              <p:par>
                                <p:cTn id="79" presetID="14" presetClass="entr" presetSubtype="10"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randombar(horizontal)">
                                      <p:cBhvr>
                                        <p:cTn id="81" dur="500"/>
                                        <p:tgtEl>
                                          <p:spTgt spid="15"/>
                                        </p:tgtEl>
                                      </p:cBhvr>
                                    </p:animEffect>
                                  </p:childTnLst>
                                </p:cTn>
                              </p:par>
                            </p:childTnLst>
                          </p:cTn>
                        </p:par>
                        <p:par>
                          <p:cTn id="82" fill="hold">
                            <p:stCondLst>
                              <p:cond delay="1000"/>
                            </p:stCondLst>
                            <p:childTnLst>
                              <p:par>
                                <p:cTn id="83" presetID="14" presetClass="entr" presetSubtype="1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randombar(horizontal)">
                                      <p:cBhvr>
                                        <p:cTn id="85" dur="500"/>
                                        <p:tgtEl>
                                          <p:spTgt spid="26"/>
                                        </p:tgtEl>
                                      </p:cBhvr>
                                    </p:animEffect>
                                  </p:childTnLst>
                                </p:cTn>
                              </p:par>
                            </p:childTnLst>
                          </p:cTn>
                        </p:par>
                        <p:par>
                          <p:cTn id="86" fill="hold">
                            <p:stCondLst>
                              <p:cond delay="1500"/>
                            </p:stCondLst>
                            <p:childTnLst>
                              <p:par>
                                <p:cTn id="87" presetID="14" presetClass="entr" presetSubtype="10"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6" grpId="0"/>
      <p:bldP spid="28" grpId="0"/>
      <p:bldP spid="30" grpId="0"/>
      <p:bldP spid="34" grpId="0"/>
      <p:bldP spid="35"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kern="10" dirty="0" smtClean="0">
                <a:ln w="9525">
                  <a:solidFill>
                    <a:srgbClr val="000000"/>
                  </a:solidFill>
                  <a:round/>
                  <a:headEnd/>
                  <a:tailEnd/>
                </a:ln>
                <a:latin typeface="Tahoma"/>
                <a:ea typeface="Tahoma"/>
              </a:rPr>
              <a:t>عناوین</a:t>
            </a:r>
            <a:endParaRPr lang="en-US" dirty="0"/>
          </a:p>
        </p:txBody>
      </p:sp>
      <p:sp>
        <p:nvSpPr>
          <p:cNvPr id="6" name="Content Placeholder 5"/>
          <p:cNvSpPr>
            <a:spLocks noGrp="1"/>
          </p:cNvSpPr>
          <p:nvPr>
            <p:ph idx="1"/>
          </p:nvPr>
        </p:nvSpPr>
        <p:spPr>
          <a:xfrm>
            <a:off x="762000" y="1676400"/>
            <a:ext cx="6934200" cy="3962400"/>
          </a:xfrm>
        </p:spPr>
        <p:txBody>
          <a:bodyPr/>
          <a:lstStyle/>
          <a:p>
            <a:pPr marL="457200" indent="-457200">
              <a:lnSpc>
                <a:spcPct val="250000"/>
              </a:lnSpc>
              <a:buFont typeface="+mj-lt"/>
              <a:buAutoNum type="arabicPeriod"/>
            </a:pPr>
            <a:r>
              <a:rPr lang="fa-IR" dirty="0" smtClean="0">
                <a:sym typeface="AGA Arabesque" pitchFamily="2" charset="2"/>
              </a:rPr>
              <a:t>حالات فرایند</a:t>
            </a:r>
          </a:p>
          <a:p>
            <a:pPr marL="457200" indent="-457200">
              <a:lnSpc>
                <a:spcPct val="250000"/>
              </a:lnSpc>
              <a:buFont typeface="+mj-lt"/>
              <a:buAutoNum type="arabicPeriod"/>
            </a:pPr>
            <a:r>
              <a:rPr lang="fa-IR" dirty="0" smtClean="0">
                <a:sym typeface="AGA Arabesque" pitchFamily="2" charset="2"/>
              </a:rPr>
              <a:t>شرح فرایند</a:t>
            </a:r>
          </a:p>
          <a:p>
            <a:pPr marL="457200" indent="-457200">
              <a:lnSpc>
                <a:spcPct val="250000"/>
              </a:lnSpc>
              <a:buFont typeface="+mj-lt"/>
              <a:buAutoNum type="arabicPeriod"/>
            </a:pPr>
            <a:r>
              <a:rPr lang="fa-IR" dirty="0" smtClean="0">
                <a:sym typeface="AGA Arabesque" pitchFamily="2" charset="2"/>
              </a:rPr>
              <a:t>کنترل فرایند</a:t>
            </a:r>
            <a:endParaRPr lang="en-US" dirty="0">
              <a:sym typeface="AGA Arabesque" pitchFamily="2" charset="2"/>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2929362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arn(inVertical)">
                                      <p:cBhvr>
                                        <p:cTn id="11" dur="500"/>
                                        <p:tgtEl>
                                          <p:spTgt spid="6">
                                            <p:txEl>
                                              <p:pRg st="1" end="1"/>
                                            </p:txEl>
                                          </p:spTgt>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arn(inVertical)">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458200" cy="5105400"/>
          </a:xfrm>
        </p:spPr>
        <p:txBody>
          <a:bodyPr>
            <a:normAutofit/>
          </a:bodyPr>
          <a:lstStyle/>
          <a:p>
            <a:pPr marL="0" indent="0">
              <a:buNone/>
            </a:pPr>
            <a:r>
              <a:rPr lang="fa-IR" dirty="0"/>
              <a:t>انواع رويدادهايي </a:t>
            </a:r>
            <a:r>
              <a:rPr lang="fa-IR" dirty="0" smtClean="0"/>
              <a:t>كه منجر </a:t>
            </a:r>
            <a:r>
              <a:rPr lang="fa-IR" dirty="0"/>
              <a:t>به تغيير </a:t>
            </a:r>
            <a:r>
              <a:rPr lang="fa-IR" dirty="0" smtClean="0"/>
              <a:t>حالت یک فرایند </a:t>
            </a:r>
            <a:r>
              <a:rPr lang="fa-IR" dirty="0"/>
              <a:t>مي </a:t>
            </a:r>
            <a:r>
              <a:rPr lang="fa-IR" dirty="0" smtClean="0"/>
              <a:t>شوند:</a:t>
            </a:r>
            <a:endParaRPr lang="en-US" dirty="0" smtClean="0"/>
          </a:p>
          <a:p>
            <a:pPr marL="0" indent="0">
              <a:buNone/>
            </a:pPr>
            <a:endParaRPr lang="fa-IR" dirty="0" smtClean="0"/>
          </a:p>
          <a:p>
            <a:pPr marL="777240" lvl="1" indent="-457200">
              <a:buFont typeface="+mj-lt"/>
              <a:buAutoNum type="arabicPeriod"/>
            </a:pPr>
            <a:r>
              <a:rPr lang="fa-IR" dirty="0" smtClean="0"/>
              <a:t>پذیرش</a:t>
            </a:r>
          </a:p>
          <a:p>
            <a:pPr marL="777240" lvl="1" indent="-457200">
              <a:buFont typeface="+mj-lt"/>
              <a:buAutoNum type="arabicPeriod"/>
            </a:pPr>
            <a:r>
              <a:rPr lang="fa-IR" dirty="0" smtClean="0"/>
              <a:t>توزیع</a:t>
            </a:r>
          </a:p>
          <a:p>
            <a:pPr marL="777240" lvl="1" indent="-457200">
              <a:buFont typeface="+mj-lt"/>
              <a:buAutoNum type="arabicPeriod"/>
            </a:pPr>
            <a:r>
              <a:rPr lang="fa-IR" dirty="0" smtClean="0"/>
              <a:t>اتمام مهلت</a:t>
            </a:r>
          </a:p>
          <a:p>
            <a:pPr marL="777240" lvl="1" indent="-457200">
              <a:buFont typeface="+mj-lt"/>
              <a:buAutoNum type="arabicPeriod"/>
            </a:pPr>
            <a:r>
              <a:rPr lang="fa-IR" dirty="0" smtClean="0"/>
              <a:t>انتظار رویداد</a:t>
            </a:r>
          </a:p>
          <a:p>
            <a:pPr marL="777240" lvl="1" indent="-457200">
              <a:buFont typeface="+mj-lt"/>
              <a:buAutoNum type="arabicPeriod"/>
            </a:pPr>
            <a:r>
              <a:rPr lang="fa-IR" dirty="0" smtClean="0"/>
              <a:t>وقوع رویداد</a:t>
            </a:r>
          </a:p>
          <a:p>
            <a:pPr marL="777240" lvl="1" indent="-457200">
              <a:buFont typeface="+mj-lt"/>
              <a:buAutoNum type="arabicPeriod"/>
            </a:pPr>
            <a:r>
              <a:rPr lang="fa-IR" dirty="0" smtClean="0"/>
              <a:t>رها</a:t>
            </a:r>
          </a:p>
          <a:p>
            <a:pPr marL="0" indent="0">
              <a:buNone/>
            </a:pPr>
            <a:endParaRPr lang="en-US" dirty="0" smtClean="0"/>
          </a:p>
          <a:p>
            <a:pPr marL="0" indent="0">
              <a:buNone/>
            </a:pPr>
            <a:endParaRPr lang="fa-IR" dirty="0" smtClean="0"/>
          </a:p>
          <a:p>
            <a:pPr marL="0" indent="0">
              <a:buNone/>
            </a:pPr>
            <a:endParaRPr lang="fa-IR" dirty="0" smtClean="0"/>
          </a:p>
          <a:p>
            <a:pPr marL="0" indent="0">
              <a:buNone/>
            </a:pPr>
            <a:endParaRPr lang="fa-IR" dirty="0" smtClean="0"/>
          </a:p>
        </p:txBody>
      </p:sp>
      <p:sp>
        <p:nvSpPr>
          <p:cNvPr id="4" name="Slide Number Placeholder 3"/>
          <p:cNvSpPr>
            <a:spLocks noGrp="1"/>
          </p:cNvSpPr>
          <p:nvPr>
            <p:ph type="sldNum" sz="quarter" idx="12"/>
          </p:nvPr>
        </p:nvSpPr>
        <p:spPr>
          <a:xfrm>
            <a:off x="8305800" y="6410913"/>
            <a:ext cx="762000" cy="365125"/>
          </a:xfrm>
        </p:spPr>
        <p:txBody>
          <a:bodyPr/>
          <a:lstStyle/>
          <a:p>
            <a:fld id="{B6F15528-21DE-4FAA-801E-634DDDAF4B2B}" type="slidenum">
              <a:rPr lang="en-US" smtClean="0"/>
              <a:pPr/>
              <a:t>20</a:t>
            </a:fld>
            <a:endParaRPr 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352800"/>
            <a:ext cx="7211158"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9926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458200" cy="5562600"/>
          </a:xfrm>
        </p:spPr>
        <p:txBody>
          <a:bodyPr>
            <a:normAutofit fontScale="85000" lnSpcReduction="20000"/>
          </a:bodyPr>
          <a:lstStyle/>
          <a:p>
            <a:pPr marL="0" indent="0" algn="just">
              <a:buNone/>
            </a:pPr>
            <a:r>
              <a:rPr lang="fa-IR" dirty="0"/>
              <a:t>تغيير حالت هاي ممكن عبارت اند از:</a:t>
            </a:r>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smtClean="0"/>
          </a:p>
          <a:p>
            <a:pPr marL="0" indent="0" algn="just">
              <a:lnSpc>
                <a:spcPct val="110000"/>
              </a:lnSpc>
              <a:buNone/>
            </a:pPr>
            <a:r>
              <a:rPr lang="fa-IR" b="1" dirty="0" smtClean="0"/>
              <a:t>تهي</a:t>
            </a:r>
            <a:r>
              <a:rPr lang="en-US" dirty="0" smtClean="0">
                <a:sym typeface="Wingdings 3" pitchFamily="18" charset="2"/>
              </a:rPr>
              <a:t></a:t>
            </a:r>
            <a:r>
              <a:rPr lang="en-US" dirty="0" smtClean="0"/>
              <a:t> </a:t>
            </a:r>
            <a:r>
              <a:rPr lang="fa-IR" b="1" dirty="0" smtClean="0"/>
              <a:t>جديد:</a:t>
            </a:r>
            <a:r>
              <a:rPr lang="fa-IR" dirty="0" smtClean="0"/>
              <a:t> فرآيند </a:t>
            </a:r>
            <a:r>
              <a:rPr lang="fa-IR" dirty="0"/>
              <a:t>جديدي براي اجراي برنامه ايجاد مي شود. </a:t>
            </a:r>
            <a:endParaRPr lang="en-US" dirty="0"/>
          </a:p>
          <a:p>
            <a:pPr marL="0" indent="0" algn="just">
              <a:lnSpc>
                <a:spcPct val="110000"/>
              </a:lnSpc>
              <a:buNone/>
            </a:pPr>
            <a:r>
              <a:rPr lang="fa-IR" b="1" dirty="0"/>
              <a:t> جديد</a:t>
            </a:r>
            <a:r>
              <a:rPr lang="fa-IR" dirty="0"/>
              <a:t> </a:t>
            </a:r>
            <a:r>
              <a:rPr lang="en-US" dirty="0" smtClean="0">
                <a:sym typeface="Wingdings 3" pitchFamily="18" charset="2"/>
              </a:rPr>
              <a:t></a:t>
            </a:r>
            <a:r>
              <a:rPr lang="fa-IR" b="1" dirty="0" smtClean="0"/>
              <a:t>آماده: </a:t>
            </a:r>
            <a:r>
              <a:rPr lang="fa-IR" dirty="0" smtClean="0"/>
              <a:t>وقتي </a:t>
            </a:r>
            <a:r>
              <a:rPr lang="fa-IR" dirty="0"/>
              <a:t>سيستم عامل آماده پذيرش فرآيند ديگر شد، فرآيندي را از حالت جديد به حالت آماده مي برد. </a:t>
            </a:r>
            <a:endParaRPr lang="en-US" dirty="0"/>
          </a:p>
          <a:p>
            <a:pPr marL="0" indent="0" algn="just">
              <a:lnSpc>
                <a:spcPct val="110000"/>
              </a:lnSpc>
              <a:buNone/>
            </a:pPr>
            <a:r>
              <a:rPr lang="fa-IR" b="1" dirty="0"/>
              <a:t> آماده</a:t>
            </a:r>
            <a:r>
              <a:rPr lang="fa-IR" dirty="0"/>
              <a:t> </a:t>
            </a:r>
            <a:r>
              <a:rPr lang="en-US" dirty="0">
                <a:sym typeface="Wingdings 3" pitchFamily="18" charset="2"/>
              </a:rPr>
              <a:t></a:t>
            </a:r>
            <a:r>
              <a:rPr lang="fa-IR" b="1" dirty="0"/>
              <a:t> </a:t>
            </a:r>
            <a:r>
              <a:rPr lang="fa-IR" b="1" dirty="0" smtClean="0"/>
              <a:t>اجرا: </a:t>
            </a:r>
            <a:r>
              <a:rPr lang="fa-IR" dirty="0" smtClean="0"/>
              <a:t>وقتي </a:t>
            </a:r>
            <a:r>
              <a:rPr lang="fa-IR" dirty="0"/>
              <a:t>قرار باشد فرآيند جديدي براي اجرا انتخاب شود، سيستم عامل يكي از فرآيندهاي در حالت آماده را انتخاب مي كند.</a:t>
            </a:r>
            <a:endParaRPr lang="en-US" dirty="0"/>
          </a:p>
          <a:p>
            <a:pPr marL="0" indent="0" algn="just">
              <a:lnSpc>
                <a:spcPct val="110000"/>
              </a:lnSpc>
              <a:buNone/>
            </a:pPr>
            <a:r>
              <a:rPr lang="fa-IR" b="1" dirty="0"/>
              <a:t> اجرا</a:t>
            </a:r>
            <a:r>
              <a:rPr lang="fa-IR" dirty="0"/>
              <a:t> </a:t>
            </a:r>
            <a:r>
              <a:rPr lang="en-US" dirty="0">
                <a:sym typeface="Wingdings 3" pitchFamily="18" charset="2"/>
              </a:rPr>
              <a:t></a:t>
            </a:r>
            <a:r>
              <a:rPr lang="fa-IR" b="1" dirty="0"/>
              <a:t> </a:t>
            </a:r>
            <a:r>
              <a:rPr lang="fa-IR" b="1" dirty="0" smtClean="0"/>
              <a:t>خروج: </a:t>
            </a:r>
            <a:r>
              <a:rPr lang="fa-IR" dirty="0" smtClean="0"/>
              <a:t>وقتي </a:t>
            </a:r>
            <a:r>
              <a:rPr lang="fa-IR" dirty="0"/>
              <a:t>فرآيندي كامل يا قطع مي شود، سيستم عامل آن را خاتمه مي دهد. </a:t>
            </a:r>
            <a:endParaRPr lang="en-US" dirty="0"/>
          </a:p>
          <a:p>
            <a:pPr marL="0" indent="0" algn="just">
              <a:lnSpc>
                <a:spcPct val="110000"/>
              </a:lnSpc>
              <a:buNone/>
            </a:pPr>
            <a:r>
              <a:rPr lang="fa-IR" b="1" dirty="0"/>
              <a:t> اجرا</a:t>
            </a:r>
            <a:r>
              <a:rPr lang="fa-IR" dirty="0"/>
              <a:t> </a:t>
            </a:r>
            <a:r>
              <a:rPr lang="en-US" dirty="0">
                <a:sym typeface="Wingdings 3" pitchFamily="18" charset="2"/>
              </a:rPr>
              <a:t></a:t>
            </a:r>
            <a:r>
              <a:rPr lang="en-US" b="1" dirty="0"/>
              <a:t> </a:t>
            </a:r>
            <a:r>
              <a:rPr lang="fa-IR" b="1" dirty="0" smtClean="0"/>
              <a:t>آماده: </a:t>
            </a:r>
            <a:r>
              <a:rPr lang="fa-IR" dirty="0" smtClean="0"/>
              <a:t>متداول </a:t>
            </a:r>
            <a:r>
              <a:rPr lang="fa-IR" dirty="0"/>
              <a:t>ترين دليل براي اين تغيير حالت اين است كه فرآيند از حداكثر زمان مجاز براي اجرا استفاده كرده است. تمام سيستم عامل چندبرنامه اي اين نظام زماني را اِعمال مي كنند.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6334125"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607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right)">
                                      <p:cBhvr>
                                        <p:cTn id="7" dur="500"/>
                                        <p:tgtEl>
                                          <p:spTgt spid="3">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10" end="10"/>
                                            </p:txEl>
                                          </p:spTgt>
                                        </p:tgtEl>
                                        <p:attrNameLst>
                                          <p:attrName>style.visibility</p:attrName>
                                        </p:attrNameLst>
                                      </p:cBhvr>
                                      <p:to>
                                        <p:strVal val="visible"/>
                                      </p:to>
                                    </p:set>
                                    <p:animEffect transition="in" filter="wipe(up)">
                                      <p:cBhvr>
                                        <p:cTn id="12" dur="500"/>
                                        <p:tgtEl>
                                          <p:spTgt spid="3">
                                            <p:txEl>
                                              <p:pRg st="1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11" end="11"/>
                                            </p:txEl>
                                          </p:spTgt>
                                        </p:tgtEl>
                                        <p:attrNameLst>
                                          <p:attrName>style.visibility</p:attrName>
                                        </p:attrNameLst>
                                      </p:cBhvr>
                                      <p:to>
                                        <p:strVal val="visible"/>
                                      </p:to>
                                    </p:set>
                                    <p:animEffect transition="in" filter="wipe(up)">
                                      <p:cBhvr>
                                        <p:cTn id="17" dur="500"/>
                                        <p:tgtEl>
                                          <p:spTgt spid="3">
                                            <p:txEl>
                                              <p:pRg st="11" end="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
                                            <p:txEl>
                                              <p:pRg st="12" end="12"/>
                                            </p:txEl>
                                          </p:spTgt>
                                        </p:tgtEl>
                                        <p:attrNameLst>
                                          <p:attrName>style.visibility</p:attrName>
                                        </p:attrNameLst>
                                      </p:cBhvr>
                                      <p:to>
                                        <p:strVal val="visible"/>
                                      </p:to>
                                    </p:set>
                                    <p:animEffect transition="in" filter="fade">
                                      <p:cBhvr>
                                        <p:cTn id="22" dur="1000"/>
                                        <p:tgtEl>
                                          <p:spTgt spid="3">
                                            <p:txEl>
                                              <p:pRg st="12" end="12"/>
                                            </p:txEl>
                                          </p:spTgt>
                                        </p:tgtEl>
                                      </p:cBhvr>
                                    </p:animEffect>
                                    <p:anim calcmode="lin" valueType="num">
                                      <p:cBhvr>
                                        <p:cTn id="23"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animEffect transition="in" filter="fade">
                                      <p:cBhvr>
                                        <p:cTn id="29" dur="1000"/>
                                        <p:tgtEl>
                                          <p:spTgt spid="3">
                                            <p:txEl>
                                              <p:pRg st="13" end="13"/>
                                            </p:txEl>
                                          </p:spTgt>
                                        </p:tgtEl>
                                      </p:cBhvr>
                                    </p:animEffect>
                                    <p:anim calcmode="lin" valueType="num">
                                      <p:cBhvr>
                                        <p:cTn id="30"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458200" cy="5562600"/>
          </a:xfrm>
        </p:spPr>
        <p:txBody>
          <a:bodyPr>
            <a:normAutofit fontScale="77500" lnSpcReduction="20000"/>
          </a:bodyPr>
          <a:lstStyle/>
          <a:p>
            <a:pPr marL="0" indent="0" algn="just">
              <a:buNone/>
            </a:pPr>
            <a:r>
              <a:rPr lang="fa-IR" dirty="0"/>
              <a:t>تغيير حالت هاي ممكن عبارت اند از</a:t>
            </a:r>
            <a:r>
              <a:rPr lang="fa-IR" dirty="0" smtClean="0"/>
              <a:t>: (ادامه)</a:t>
            </a:r>
            <a:endParaRPr lang="fa-IR" dirty="0"/>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a:p>
          <a:p>
            <a:pPr marL="0" indent="0" algn="just">
              <a:buNone/>
            </a:pPr>
            <a:endParaRPr lang="fa-IR" dirty="0" smtClean="0"/>
          </a:p>
          <a:p>
            <a:pPr marL="0" indent="0" algn="just">
              <a:buNone/>
            </a:pPr>
            <a:endParaRPr lang="fa-IR" dirty="0" smtClean="0"/>
          </a:p>
          <a:p>
            <a:pPr marL="0" indent="0" algn="just">
              <a:buNone/>
            </a:pPr>
            <a:endParaRPr lang="fa-IR" dirty="0" smtClean="0"/>
          </a:p>
          <a:p>
            <a:pPr marL="0" indent="0" algn="just">
              <a:lnSpc>
                <a:spcPct val="110000"/>
              </a:lnSpc>
              <a:spcBef>
                <a:spcPct val="50000"/>
              </a:spcBef>
              <a:buNone/>
              <a:defRPr/>
            </a:pPr>
            <a:r>
              <a:rPr lang="fa-IR" b="1" dirty="0"/>
              <a:t> اجرا</a:t>
            </a:r>
            <a:r>
              <a:rPr lang="fa-IR" dirty="0"/>
              <a:t> </a:t>
            </a:r>
            <a:r>
              <a:rPr lang="en-US" dirty="0">
                <a:sym typeface="Wingdings 3" pitchFamily="18" charset="2"/>
              </a:rPr>
              <a:t></a:t>
            </a:r>
            <a:r>
              <a:rPr lang="fa-IR" b="1" dirty="0"/>
              <a:t> </a:t>
            </a:r>
            <a:r>
              <a:rPr lang="fa-IR" b="1" dirty="0" smtClean="0"/>
              <a:t>مسدود:  </a:t>
            </a:r>
            <a:r>
              <a:rPr lang="fa-IR" dirty="0"/>
              <a:t>اگر فرآيندي چيزي را درخواست كند كه براي به دست آوردن آن بايد منتظر بماند، به حالت مسدود مي رود</a:t>
            </a:r>
            <a:r>
              <a:rPr lang="fa-IR" dirty="0" smtClean="0"/>
              <a:t>.</a:t>
            </a:r>
          </a:p>
          <a:p>
            <a:pPr marL="0" indent="0" algn="just">
              <a:lnSpc>
                <a:spcPct val="110000"/>
              </a:lnSpc>
              <a:spcBef>
                <a:spcPct val="50000"/>
              </a:spcBef>
              <a:buNone/>
              <a:defRPr/>
            </a:pPr>
            <a:r>
              <a:rPr lang="fa-IR" b="1" dirty="0"/>
              <a:t> مسدود</a:t>
            </a:r>
            <a:r>
              <a:rPr lang="fa-IR" dirty="0"/>
              <a:t> </a:t>
            </a:r>
            <a:r>
              <a:rPr lang="en-US" dirty="0">
                <a:sym typeface="Wingdings 3" pitchFamily="18" charset="2"/>
              </a:rPr>
              <a:t></a:t>
            </a:r>
            <a:r>
              <a:rPr lang="en-US" b="1" dirty="0"/>
              <a:t> </a:t>
            </a:r>
            <a:r>
              <a:rPr lang="fa-IR" b="1" dirty="0" smtClean="0"/>
              <a:t>آماده: </a:t>
            </a:r>
            <a:r>
              <a:rPr lang="fa-IR" dirty="0"/>
              <a:t>اگر رويداد مورد انتظار فرآيندي كه در حالت مسدود است رخ دهد، به حالت آماده مي رود. </a:t>
            </a:r>
            <a:endParaRPr lang="en-US" dirty="0"/>
          </a:p>
          <a:p>
            <a:pPr marL="0" indent="0" algn="just">
              <a:lnSpc>
                <a:spcPct val="110000"/>
              </a:lnSpc>
              <a:spcBef>
                <a:spcPct val="50000"/>
              </a:spcBef>
              <a:buNone/>
              <a:defRPr/>
            </a:pPr>
            <a:r>
              <a:rPr lang="fa-IR" b="1" dirty="0"/>
              <a:t> آماده</a:t>
            </a:r>
            <a:r>
              <a:rPr lang="fa-IR" dirty="0"/>
              <a:t> </a:t>
            </a:r>
            <a:r>
              <a:rPr lang="en-US" dirty="0">
                <a:sym typeface="Wingdings 3" pitchFamily="18" charset="2"/>
              </a:rPr>
              <a:t></a:t>
            </a:r>
            <a:r>
              <a:rPr lang="fa-IR" b="1" dirty="0"/>
              <a:t> </a:t>
            </a:r>
            <a:r>
              <a:rPr lang="fa-IR" b="1" dirty="0" smtClean="0"/>
              <a:t>خروج: </a:t>
            </a:r>
            <a:r>
              <a:rPr lang="fa-IR" dirty="0"/>
              <a:t>براي وضوح</a:t>
            </a:r>
            <a:r>
              <a:rPr lang="fa-IR" dirty="0" smtClean="0"/>
              <a:t>، اين تغيیر </a:t>
            </a:r>
            <a:r>
              <a:rPr lang="fa-IR" dirty="0"/>
              <a:t>حالت </a:t>
            </a:r>
            <a:r>
              <a:rPr lang="fa-IR" dirty="0" smtClean="0"/>
              <a:t>در نمودار </a:t>
            </a:r>
            <a:r>
              <a:rPr lang="fa-IR" dirty="0"/>
              <a:t>نشان داده نشده است</a:t>
            </a:r>
            <a:r>
              <a:rPr lang="fa-IR" dirty="0" smtClean="0"/>
              <a:t>. در </a:t>
            </a:r>
            <a:r>
              <a:rPr lang="fa-IR" dirty="0"/>
              <a:t>بعضي سيستم ها، فرآيند والد در هر زمان مي تواند فرآيند فرزند را به پايان برساند. همچنين</a:t>
            </a:r>
            <a:r>
              <a:rPr lang="fa-IR" dirty="0" smtClean="0"/>
              <a:t>، اگر </a:t>
            </a:r>
            <a:r>
              <a:rPr lang="fa-IR" dirty="0"/>
              <a:t>والدي به پايان برسد، تمام فرزندان آن والد ممكن است به پايان برسند.</a:t>
            </a:r>
            <a:endParaRPr lang="en-US" dirty="0"/>
          </a:p>
          <a:p>
            <a:pPr marL="0" indent="0" algn="just">
              <a:lnSpc>
                <a:spcPct val="110000"/>
              </a:lnSpc>
              <a:spcBef>
                <a:spcPct val="50000"/>
              </a:spcBef>
              <a:buNone/>
              <a:defRPr/>
            </a:pPr>
            <a:r>
              <a:rPr lang="fa-IR" b="1" dirty="0"/>
              <a:t> مسدود</a:t>
            </a:r>
            <a:r>
              <a:rPr lang="fa-IR" dirty="0"/>
              <a:t> </a:t>
            </a:r>
            <a:r>
              <a:rPr lang="en-US" dirty="0">
                <a:sym typeface="Wingdings 3" pitchFamily="18" charset="2"/>
              </a:rPr>
              <a:t></a:t>
            </a:r>
            <a:r>
              <a:rPr lang="fa-IR" b="1" dirty="0"/>
              <a:t> </a:t>
            </a:r>
            <a:r>
              <a:rPr lang="fa-IR" b="1" dirty="0" smtClean="0"/>
              <a:t>خروج: </a:t>
            </a:r>
            <a:r>
              <a:rPr lang="fa-IR" dirty="0"/>
              <a:t>توضيحات مربوط به تغيير حالت آماده </a:t>
            </a:r>
            <a:r>
              <a:rPr lang="en-US" dirty="0">
                <a:sym typeface="Wingdings 3" pitchFamily="18" charset="2"/>
              </a:rPr>
              <a:t></a:t>
            </a:r>
            <a:r>
              <a:rPr lang="fa-IR" dirty="0"/>
              <a:t> خروج</a:t>
            </a:r>
            <a:r>
              <a:rPr lang="fa-IR" b="1" dirty="0"/>
              <a:t> </a:t>
            </a:r>
            <a:r>
              <a:rPr lang="fa-IR" dirty="0"/>
              <a:t>در اين جا نيز مطرح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 y="1031421"/>
            <a:ext cx="6334125"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Curved Connector 6"/>
          <p:cNvCxnSpPr/>
          <p:nvPr/>
        </p:nvCxnSpPr>
        <p:spPr bwMode="auto">
          <a:xfrm flipV="1">
            <a:off x="2819400" y="1752600"/>
            <a:ext cx="2590800" cy="1447800"/>
          </a:xfrm>
          <a:prstGeom prst="curvedConnector3">
            <a:avLst>
              <a:gd name="adj1" fmla="val 50000"/>
            </a:avLst>
          </a:prstGeom>
          <a:ln>
            <a:prstDash val="dash"/>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 name="Curved Connector 7"/>
          <p:cNvCxnSpPr/>
          <p:nvPr/>
        </p:nvCxnSpPr>
        <p:spPr bwMode="auto">
          <a:xfrm>
            <a:off x="2209800" y="1031421"/>
            <a:ext cx="3276600" cy="1"/>
          </a:xfrm>
          <a:prstGeom prst="curvedConnector3">
            <a:avLst>
              <a:gd name="adj1" fmla="val 50000"/>
            </a:avLst>
          </a:prstGeom>
          <a:ln>
            <a:prstDash val="dash"/>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2761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7" dur="500"/>
                                        <p:tgtEl>
                                          <p:spTgt spid="3">
                                            <p:txEl>
                                              <p:pRg st="1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1" end="11"/>
                                            </p:txEl>
                                          </p:spTgt>
                                        </p:tgtEl>
                                        <p:attrNameLst>
                                          <p:attrName>style.visibility</p:attrName>
                                        </p:attrNameLst>
                                      </p:cBhvr>
                                      <p:to>
                                        <p:strVal val="visible"/>
                                      </p:to>
                                    </p:set>
                                    <p:animEffect transition="in" filter="barn(inVertical)">
                                      <p:cBhvr>
                                        <p:cTn id="12" dur="500"/>
                                        <p:tgtEl>
                                          <p:spTgt spid="3">
                                            <p:txEl>
                                              <p:pRg st="11" end="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animEffect transition="in" filter="fade">
                                      <p:cBhvr>
                                        <p:cTn id="17" dur="1000"/>
                                        <p:tgtEl>
                                          <p:spTgt spid="3">
                                            <p:txEl>
                                              <p:pRg st="12" end="12"/>
                                            </p:txEl>
                                          </p:spTgt>
                                        </p:tgtEl>
                                      </p:cBhvr>
                                    </p:animEffect>
                                    <p:anim calcmode="lin" valueType="num">
                                      <p:cBhvr>
                                        <p:cTn id="1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13" end="13"/>
                                            </p:txEl>
                                          </p:spTgt>
                                        </p:tgtEl>
                                        <p:attrNameLst>
                                          <p:attrName>style.visibility</p:attrName>
                                        </p:attrNameLst>
                                      </p:cBhvr>
                                      <p:to>
                                        <p:strVal val="visible"/>
                                      </p:to>
                                    </p:set>
                                    <p:anim calcmode="lin" valueType="num">
                                      <p:cBhvr additive="base">
                                        <p:cTn id="28"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67400" y="6019800"/>
            <a:ext cx="2590800" cy="228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762000" y="1676400"/>
            <a:ext cx="8077200" cy="4419600"/>
          </a:xfrm>
        </p:spPr>
        <p:txBody>
          <a:bodyPr/>
          <a:lstStyle/>
          <a:p>
            <a:pPr marL="0" indent="0">
              <a:buNone/>
            </a:pPr>
            <a:r>
              <a:rPr lang="fa-IR" dirty="0" smtClean="0"/>
              <a:t>شکل زیر حركت </a:t>
            </a:r>
            <a:r>
              <a:rPr lang="fa-IR" dirty="0"/>
              <a:t>هر فرآيند را در بين حالت ها نشان مي دهد</a:t>
            </a:r>
            <a:r>
              <a:rPr lang="fa-IR" dirty="0" smtClean="0"/>
              <a:t>.</a:t>
            </a:r>
          </a:p>
          <a:p>
            <a:pPr marL="0" indent="0">
              <a:buNone/>
            </a:pPr>
            <a:endParaRPr lang="fa-IR" dirty="0" smtClean="0"/>
          </a:p>
          <a:p>
            <a:pPr marL="0" indent="0">
              <a:buNone/>
            </a:pPr>
            <a:endParaRPr lang="fa-IR" dirty="0" smtClean="0"/>
          </a:p>
          <a:p>
            <a:pPr marL="0" indent="0">
              <a:buNone/>
            </a:pPr>
            <a:endParaRPr lang="fa-IR" dirty="0"/>
          </a:p>
          <a:p>
            <a:pPr marL="0" indent="0">
              <a:buNone/>
            </a:pPr>
            <a:endParaRPr lang="en-US" dirty="0" smtClean="0"/>
          </a:p>
          <a:p>
            <a:pPr marL="0" indent="0">
              <a:buNone/>
            </a:pPr>
            <a:endParaRPr lang="fa-IR" dirty="0" smtClean="0"/>
          </a:p>
          <a:p>
            <a:pPr marL="0" indent="0">
              <a:buNone/>
            </a:pPr>
            <a:endParaRPr lang="en-US" dirty="0" smtClean="0"/>
          </a:p>
          <a:p>
            <a:pPr marL="0" indent="0">
              <a:buNone/>
            </a:pPr>
            <a:endParaRPr lang="en-US" dirty="0" smtClean="0"/>
          </a:p>
          <a:p>
            <a:pPr marL="0" indent="0">
              <a:buNone/>
            </a:pPr>
            <a:r>
              <a:rPr lang="fa-IR" dirty="0" smtClean="0"/>
              <a:t>شکل زیر روش </a:t>
            </a:r>
            <a:r>
              <a:rPr lang="fa-IR" dirty="0"/>
              <a:t>پياده سازي نظام صف بندي را پيشنهاد مي كند</a:t>
            </a:r>
            <a:r>
              <a:rPr lang="fa-IR" dirty="0" smtClean="0"/>
              <a:t>.</a:t>
            </a:r>
          </a:p>
          <a:p>
            <a:pPr marL="0" indent="0">
              <a:buNone/>
            </a:pPr>
            <a:endParaRPr lang="fa-IR" dirty="0"/>
          </a:p>
          <a:p>
            <a:pPr marL="0" indent="0">
              <a:buNone/>
            </a:pPr>
            <a:endParaRPr lang="en-US" dirty="0" smtClean="0"/>
          </a:p>
          <a:p>
            <a:pPr marL="0" indent="0">
              <a:buNone/>
            </a:pPr>
            <a:endParaRPr lang="en-US" dirty="0"/>
          </a:p>
          <a:p>
            <a:pPr marL="0" indent="0">
              <a:buNone/>
            </a:pPr>
            <a:endParaRPr lang="fa-IR" dirty="0" smtClean="0"/>
          </a:p>
          <a:p>
            <a:pPr marL="0" indent="0">
              <a:buNone/>
            </a:pPr>
            <a:endParaRPr lang="fa-IR" dirty="0"/>
          </a:p>
          <a:p>
            <a:pPr marL="0" indent="0">
              <a:buNone/>
            </a:pPr>
            <a:endParaRPr lang="fa-IR"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41186"/>
            <a:ext cx="4800600" cy="2183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09600" y="4684143"/>
            <a:ext cx="5486400" cy="2173857"/>
          </a:xfrm>
          <a:prstGeom prst="rect">
            <a:avLst/>
          </a:prstGeom>
          <a:noFill/>
        </p:spPr>
      </p:pic>
    </p:spTree>
    <p:extLst>
      <p:ext uri="{BB962C8B-B14F-4D97-AF65-F5344CB8AC3E}">
        <p14:creationId xmlns:p14="http://schemas.microsoft.com/office/powerpoint/2010/main" val="13119557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077200" cy="1905000"/>
          </a:xfrm>
        </p:spPr>
        <p:txBody>
          <a:bodyPr/>
          <a:lstStyle/>
          <a:p>
            <a:pPr marL="0" indent="0" algn="just">
              <a:buNone/>
            </a:pPr>
            <a:r>
              <a:rPr lang="fa-IR" dirty="0"/>
              <a:t>اگر براي هر رويداد از يك صف استفاده شود، كارايي بيشتر خواهد بود. بنابراين، وقتي آن رويداد رخ مي دهد، كل فرآيندهاي موجود در صف مربوط به آن رويداد مي توانند به حالت آماده منتقل </a:t>
            </a:r>
            <a:r>
              <a:rPr lang="fa-IR" dirty="0" smtClean="0"/>
              <a:t>شوند.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362200"/>
            <a:ext cx="5486400" cy="4352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867400" y="6019800"/>
            <a:ext cx="2590800" cy="2286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48136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839200" cy="762000"/>
          </a:xfrm>
        </p:spPr>
        <p:txBody>
          <a:bodyPr/>
          <a:lstStyle/>
          <a:p>
            <a:r>
              <a:rPr lang="fa-IR" sz="2800" dirty="0" smtClean="0"/>
              <a:t>روش پیشنهادی اخیر نیز ممکن است کارایی قابل قبولی نداشته باشد.</a:t>
            </a:r>
            <a:endParaRPr lang="en-US" sz="2800" dirty="0"/>
          </a:p>
        </p:txBody>
      </p:sp>
      <p:sp>
        <p:nvSpPr>
          <p:cNvPr id="3" name="Content Placeholder 2"/>
          <p:cNvSpPr>
            <a:spLocks noGrp="1"/>
          </p:cNvSpPr>
          <p:nvPr>
            <p:ph idx="1"/>
          </p:nvPr>
        </p:nvSpPr>
        <p:spPr>
          <a:xfrm>
            <a:off x="228600" y="1676400"/>
            <a:ext cx="8763000" cy="1295400"/>
          </a:xfrm>
        </p:spPr>
        <p:txBody>
          <a:bodyPr>
            <a:normAutofit/>
          </a:bodyPr>
          <a:lstStyle/>
          <a:p>
            <a:pPr algn="just"/>
            <a:r>
              <a:rPr lang="fa-IR" dirty="0"/>
              <a:t>سه حالت اصلي كه شرح آن ها گذشت (آماده، </a:t>
            </a:r>
            <a:r>
              <a:rPr lang="fa-IR" dirty="0" smtClean="0"/>
              <a:t>اجرا و </a:t>
            </a:r>
            <a:r>
              <a:rPr lang="fa-IR" dirty="0"/>
              <a:t>مسدود)، روش منظمي را براي مدل سازي </a:t>
            </a:r>
            <a:r>
              <a:rPr lang="fa-IR" dirty="0" smtClean="0"/>
              <a:t>رفتار فرآيندها </a:t>
            </a:r>
            <a:r>
              <a:rPr lang="fa-IR" dirty="0"/>
              <a:t>و راهنمايي براي پياده سازي سيستم عامل فراهم مي كنند. </a:t>
            </a:r>
          </a:p>
          <a:p>
            <a:pPr algn="just"/>
            <a:r>
              <a:rPr lang="fa-IR" dirty="0" smtClean="0"/>
              <a:t>اغلب سيستم هاي عامل فقط با استفاده از اين سه حالت ساخته مي شوند.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971800"/>
            <a:ext cx="3962400" cy="3143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4114800" y="2971800"/>
            <a:ext cx="4876800" cy="3048000"/>
          </a:xfrm>
          <a:prstGeom prst="rect">
            <a:avLst/>
          </a:prstGeom>
        </p:spPr>
        <p:txBody>
          <a:bodyPr vert="horz" lIns="91440" tIns="45720" rIns="91440" bIns="45720" rtlCol="0" anchor="ctr" anchorCtr="0">
            <a:norm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algn="just"/>
            <a:r>
              <a:rPr lang="fa-IR" dirty="0" smtClean="0"/>
              <a:t>اما، افزودن حالت هاي ديگر به اين مدل قابل توجيه است. براي مشاهده فوايد اين حالت، سيستمي را درنظر بگيرد كه از حافظه مجازي استفاده نمي كند. هر فرآيند براي اجرا بايد به طور كامل در حافظه اصلي قرار گيرد. لذا، تمام فرآيندهاي موجود در تمام صف ها بايد در حافظه باشند.</a:t>
            </a:r>
            <a:endParaRPr lang="fa-IR" dirty="0"/>
          </a:p>
        </p:txBody>
      </p:sp>
    </p:spTree>
    <p:extLst>
      <p:ext uri="{BB962C8B-B14F-4D97-AF65-F5344CB8AC3E}">
        <p14:creationId xmlns:p14="http://schemas.microsoft.com/office/powerpoint/2010/main" val="328635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76400"/>
            <a:ext cx="7772400" cy="4419600"/>
          </a:xfrm>
        </p:spPr>
        <p:txBody>
          <a:bodyPr>
            <a:normAutofit/>
          </a:bodyPr>
          <a:lstStyle/>
          <a:p>
            <a:pPr marL="0" indent="0" algn="just">
              <a:buNone/>
            </a:pPr>
            <a:r>
              <a:rPr lang="fa-IR" sz="4000" b="1" u="sng" dirty="0" smtClean="0"/>
              <a:t>دلیل:</a:t>
            </a:r>
          </a:p>
          <a:p>
            <a:pPr algn="just"/>
            <a:r>
              <a:rPr lang="fa-IR" dirty="0" smtClean="0"/>
              <a:t>علت </a:t>
            </a:r>
            <a:r>
              <a:rPr lang="fa-IR" dirty="0"/>
              <a:t>اين كارها اين است كه عمليات </a:t>
            </a:r>
            <a:r>
              <a:rPr lang="en-US" sz="2000" dirty="0" smtClean="0"/>
              <a:t>I/O</a:t>
            </a:r>
            <a:r>
              <a:rPr lang="fa-IR" dirty="0" smtClean="0"/>
              <a:t> خيلي </a:t>
            </a:r>
            <a:r>
              <a:rPr lang="fa-IR" dirty="0"/>
              <a:t>كندتر از محاسبات هستند و درنتيجه در سيستم تك برنامه اي</a:t>
            </a:r>
            <a:r>
              <a:rPr lang="fa-IR" dirty="0" smtClean="0"/>
              <a:t>، پردازنده </a:t>
            </a:r>
            <a:r>
              <a:rPr lang="fa-IR" dirty="0"/>
              <a:t>اغلب بيكار است. اما </a:t>
            </a:r>
            <a:r>
              <a:rPr lang="fa-IR" dirty="0" smtClean="0"/>
              <a:t>راه حل فعلی اين </a:t>
            </a:r>
            <a:r>
              <a:rPr lang="fa-IR" dirty="0"/>
              <a:t>مسئله را به طور كامل حل نمي كند</a:t>
            </a:r>
            <a:r>
              <a:rPr lang="fa-IR" dirty="0" smtClean="0"/>
              <a:t>.</a:t>
            </a:r>
          </a:p>
          <a:p>
            <a:pPr algn="just"/>
            <a:r>
              <a:rPr lang="fa-IR" dirty="0" smtClean="0"/>
              <a:t>دقت </a:t>
            </a:r>
            <a:r>
              <a:rPr lang="fa-IR" dirty="0"/>
              <a:t>داشته باشيد كه در اين مورد چندين فرآيند در حافظه قرار دارند و در صورت </a:t>
            </a:r>
            <a:r>
              <a:rPr lang="fa-IR" dirty="0" smtClean="0"/>
              <a:t>منتظر بودن </a:t>
            </a:r>
            <a:r>
              <a:rPr lang="fa-IR" dirty="0"/>
              <a:t>يك فرآيند</a:t>
            </a:r>
            <a:r>
              <a:rPr lang="fa-IR" dirty="0" smtClean="0"/>
              <a:t>، پردازنده </a:t>
            </a:r>
            <a:r>
              <a:rPr lang="fa-IR" dirty="0"/>
              <a:t>به فرآيند ديگري مي پردازد. اما چون پردازنده خيلي سريع تر </a:t>
            </a:r>
            <a:r>
              <a:rPr lang="fa-IR" dirty="0" smtClean="0"/>
              <a:t>از </a:t>
            </a:r>
            <a:r>
              <a:rPr lang="en-US" sz="2000" dirty="0" smtClean="0"/>
              <a:t>I/O</a:t>
            </a:r>
            <a:r>
              <a:rPr lang="fa-IR" dirty="0" smtClean="0"/>
              <a:t> است، منتظر ماندن </a:t>
            </a:r>
            <a:r>
              <a:rPr lang="fa-IR" dirty="0"/>
              <a:t>فرآيندها براي </a:t>
            </a:r>
            <a:r>
              <a:rPr lang="en-US" sz="2000" dirty="0"/>
              <a:t>I/O</a:t>
            </a:r>
            <a:r>
              <a:rPr lang="fa-IR" dirty="0" smtClean="0"/>
              <a:t>، اجتناب </a:t>
            </a:r>
            <a:r>
              <a:rPr lang="fa-IR" dirty="0"/>
              <a:t>ناپذير است. </a:t>
            </a:r>
            <a:endParaRPr lang="fa-IR" dirty="0" smtClean="0"/>
          </a:p>
          <a:p>
            <a:pPr marL="0" indent="0" algn="ctr">
              <a:buNone/>
            </a:pPr>
            <a:r>
              <a:rPr lang="fa-IR" b="1" dirty="0" smtClean="0">
                <a:solidFill>
                  <a:schemeClr val="accent1">
                    <a:lumMod val="50000"/>
                  </a:schemeClr>
                </a:solidFill>
              </a:rPr>
              <a:t>بنابراين</a:t>
            </a:r>
            <a:r>
              <a:rPr lang="fa-IR" b="1" dirty="0">
                <a:solidFill>
                  <a:schemeClr val="accent1">
                    <a:lumMod val="50000"/>
                  </a:schemeClr>
                </a:solidFill>
              </a:rPr>
              <a:t>، حتي در سيستم چندبرنامه اي نيز پردازنده ممكن است در اغلب اوقات بيكار باشد</a:t>
            </a:r>
            <a:r>
              <a:rPr lang="fa-IR" b="1" dirty="0" smtClean="0">
                <a:solidFill>
                  <a:schemeClr val="accent1">
                    <a:lumMod val="50000"/>
                  </a:schemeClr>
                </a:solidFill>
              </a:rPr>
              <a:t>.</a:t>
            </a:r>
            <a:endParaRPr lang="en-US" b="1"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
        <p:nvSpPr>
          <p:cNvPr id="5" name="Title 1"/>
          <p:cNvSpPr txBox="1">
            <a:spLocks/>
          </p:cNvSpPr>
          <p:nvPr/>
        </p:nvSpPr>
        <p:spPr>
          <a:xfrm>
            <a:off x="152400" y="457200"/>
            <a:ext cx="8839200" cy="762000"/>
          </a:xfrm>
          <a:prstGeom prst="rect">
            <a:avLst/>
          </a:prstGeom>
        </p:spPr>
        <p:txBody>
          <a:bodyPr vert="horz" lIns="91440" tIns="45720" rIns="91440" bIns="45720" rtlCol="0" anchor="b" anchorCtr="0">
            <a:noAutofit/>
          </a:bodyPr>
          <a:lstStyle>
            <a:lvl1pPr algn="r" defTabSz="914400" rtl="1" eaLnBrk="1" latinLnBrk="0" hangingPunct="1">
              <a:spcBef>
                <a:spcPct val="0"/>
              </a:spcBef>
              <a:buNone/>
              <a:defRPr sz="4800" b="1" kern="1200">
                <a:solidFill>
                  <a:schemeClr val="tx1">
                    <a:lumMod val="85000"/>
                    <a:lumOff val="15000"/>
                  </a:schemeClr>
                </a:solidFill>
                <a:latin typeface="+mn-lt"/>
                <a:ea typeface="+mj-ea"/>
                <a:cs typeface="B Nazanin" pitchFamily="2"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2800" dirty="0" smtClean="0"/>
              <a:t>روش پیشنهادی اخیر نیز ممکن است کارایی قابل قبولی نداشته باشد.</a:t>
            </a:r>
            <a:endParaRPr lang="en-US" sz="2800" dirty="0"/>
          </a:p>
        </p:txBody>
      </p:sp>
    </p:spTree>
    <p:extLst>
      <p:ext uri="{BB962C8B-B14F-4D97-AF65-F5344CB8AC3E}">
        <p14:creationId xmlns:p14="http://schemas.microsoft.com/office/powerpoint/2010/main" val="284679795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76400"/>
            <a:ext cx="7772400" cy="4419600"/>
          </a:xfrm>
        </p:spPr>
        <p:txBody>
          <a:bodyPr>
            <a:normAutofit/>
          </a:bodyPr>
          <a:lstStyle/>
          <a:p>
            <a:pPr marL="0" indent="0" algn="just">
              <a:buNone/>
            </a:pPr>
            <a:r>
              <a:rPr lang="fa-IR" sz="4000" b="1" u="sng" dirty="0" smtClean="0"/>
              <a:t>ایده:</a:t>
            </a:r>
          </a:p>
          <a:p>
            <a:pPr marL="0" indent="0" algn="ctr">
              <a:spcBef>
                <a:spcPct val="50000"/>
              </a:spcBef>
              <a:buNone/>
              <a:defRPr/>
            </a:pPr>
            <a:r>
              <a:rPr lang="fa-IR" sz="4400" dirty="0"/>
              <a:t>نياز به </a:t>
            </a:r>
            <a:r>
              <a:rPr lang="fa-IR" sz="4400" dirty="0" smtClean="0"/>
              <a:t>مبادله</a:t>
            </a:r>
          </a:p>
          <a:p>
            <a:pPr marL="0" indent="0">
              <a:spcBef>
                <a:spcPct val="50000"/>
              </a:spcBef>
              <a:buNone/>
              <a:defRPr/>
            </a:pPr>
            <a:r>
              <a:rPr lang="fa-IR" sz="4000" b="1" u="sng" dirty="0"/>
              <a:t>راه حل:</a:t>
            </a:r>
          </a:p>
          <a:p>
            <a:pPr marL="0" indent="0" algn="ctr">
              <a:spcBef>
                <a:spcPct val="50000"/>
              </a:spcBef>
              <a:buNone/>
              <a:defRPr/>
            </a:pPr>
            <a:r>
              <a:rPr lang="fa-IR" sz="4400" dirty="0"/>
              <a:t> فرآيندهاي معلق</a:t>
            </a:r>
            <a:endParaRPr lang="en-US" sz="4400" dirty="0"/>
          </a:p>
          <a:p>
            <a:pPr lvl="8" algn="just"/>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
        <p:nvSpPr>
          <p:cNvPr id="5" name="Title 1"/>
          <p:cNvSpPr txBox="1">
            <a:spLocks/>
          </p:cNvSpPr>
          <p:nvPr/>
        </p:nvSpPr>
        <p:spPr>
          <a:xfrm>
            <a:off x="152400" y="457200"/>
            <a:ext cx="8839200" cy="762000"/>
          </a:xfrm>
          <a:prstGeom prst="rect">
            <a:avLst/>
          </a:prstGeom>
        </p:spPr>
        <p:txBody>
          <a:bodyPr vert="horz" lIns="91440" tIns="45720" rIns="91440" bIns="45720" rtlCol="0" anchor="b" anchorCtr="0">
            <a:noAutofit/>
          </a:bodyPr>
          <a:lstStyle>
            <a:lvl1pPr algn="r" defTabSz="914400" rtl="1" eaLnBrk="1" latinLnBrk="0" hangingPunct="1">
              <a:spcBef>
                <a:spcPct val="0"/>
              </a:spcBef>
              <a:buNone/>
              <a:defRPr sz="4800" b="1" kern="1200">
                <a:solidFill>
                  <a:schemeClr val="tx1">
                    <a:lumMod val="85000"/>
                    <a:lumOff val="15000"/>
                  </a:schemeClr>
                </a:solidFill>
                <a:latin typeface="+mn-lt"/>
                <a:ea typeface="+mj-ea"/>
                <a:cs typeface="B Nazanin" pitchFamily="2"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2800" dirty="0" smtClean="0"/>
              <a:t>روش پیشنهادی اخیر نیز ممکن است کارایی قابل قبولی نداشته باشد.</a:t>
            </a:r>
            <a:endParaRPr lang="en-US" sz="2800" dirty="0"/>
          </a:p>
        </p:txBody>
      </p:sp>
    </p:spTree>
    <p:extLst>
      <p:ext uri="{BB962C8B-B14F-4D97-AF65-F5344CB8AC3E}">
        <p14:creationId xmlns:p14="http://schemas.microsoft.com/office/powerpoint/2010/main" val="9241126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فرآيندهاي </a:t>
            </a:r>
            <a:r>
              <a:rPr lang="fa-IR" dirty="0" smtClean="0"/>
              <a:t>معلق</a:t>
            </a:r>
            <a:endParaRPr lang="en-US" dirty="0"/>
          </a:p>
        </p:txBody>
      </p:sp>
      <p:sp>
        <p:nvSpPr>
          <p:cNvPr id="3" name="Content Placeholder 2"/>
          <p:cNvSpPr>
            <a:spLocks noGrp="1"/>
          </p:cNvSpPr>
          <p:nvPr>
            <p:ph idx="1"/>
          </p:nvPr>
        </p:nvSpPr>
        <p:spPr>
          <a:xfrm>
            <a:off x="381000" y="1676400"/>
            <a:ext cx="8305800" cy="4419600"/>
          </a:xfrm>
        </p:spPr>
        <p:txBody>
          <a:bodyPr>
            <a:normAutofit fontScale="92500" lnSpcReduction="20000"/>
          </a:bodyPr>
          <a:lstStyle/>
          <a:p>
            <a:pPr algn="just">
              <a:lnSpc>
                <a:spcPct val="170000"/>
              </a:lnSpc>
            </a:pPr>
            <a:r>
              <a:rPr lang="fa-IR" dirty="0"/>
              <a:t>راه </a:t>
            </a:r>
            <a:r>
              <a:rPr lang="fa-IR" dirty="0" smtClean="0"/>
              <a:t>حل، </a:t>
            </a:r>
            <a:r>
              <a:rPr lang="fa-IR" dirty="0"/>
              <a:t>مبادله است. </a:t>
            </a:r>
            <a:endParaRPr lang="fa-IR" dirty="0" smtClean="0"/>
          </a:p>
          <a:p>
            <a:pPr algn="just">
              <a:lnSpc>
                <a:spcPct val="170000"/>
              </a:lnSpc>
            </a:pPr>
            <a:r>
              <a:rPr lang="fa-IR" dirty="0" smtClean="0"/>
              <a:t>در اين </a:t>
            </a:r>
            <a:r>
              <a:rPr lang="fa-IR" dirty="0"/>
              <a:t>راه حل، تمام يا بخشي از فرآيند از حافظه اصلي </a:t>
            </a:r>
            <a:r>
              <a:rPr lang="fa-IR" dirty="0" smtClean="0"/>
              <a:t>به خارج منتقل </a:t>
            </a:r>
            <a:r>
              <a:rPr lang="fa-IR" dirty="0"/>
              <a:t>مي شود. اگر هيچ كدام از فرآيندهاي موجود در حافظه در حالت آماده نباشند، سيستم عامل يكي </a:t>
            </a:r>
            <a:r>
              <a:rPr lang="fa-IR" dirty="0" smtClean="0"/>
              <a:t>از فرآيندهاي </a:t>
            </a:r>
            <a:r>
              <a:rPr lang="fa-IR" dirty="0"/>
              <a:t>مسدود را به صف معلق بر روي ديسك انتقال مي دهد(مبادله به خارج). </a:t>
            </a:r>
            <a:endParaRPr lang="fa-IR" dirty="0" smtClean="0"/>
          </a:p>
          <a:p>
            <a:pPr algn="just">
              <a:lnSpc>
                <a:spcPct val="170000"/>
              </a:lnSpc>
            </a:pPr>
            <a:r>
              <a:rPr lang="fa-IR" dirty="0" smtClean="0"/>
              <a:t>اين </a:t>
            </a:r>
            <a:r>
              <a:rPr lang="fa-IR" dirty="0"/>
              <a:t>صف، حاوي فرآيندهايي است كه موقتاً از حافظه اصلي خارج يا معلق شدند. </a:t>
            </a:r>
            <a:endParaRPr lang="fa-IR" dirty="0" smtClean="0"/>
          </a:p>
          <a:p>
            <a:pPr algn="just">
              <a:lnSpc>
                <a:spcPct val="170000"/>
              </a:lnSpc>
            </a:pPr>
            <a:r>
              <a:rPr lang="fa-IR" dirty="0" smtClean="0"/>
              <a:t>سپس </a:t>
            </a:r>
            <a:r>
              <a:rPr lang="fa-IR" dirty="0"/>
              <a:t>سيستم عامل فرآيند ديگري را از صف معلق وارد حافظه مي كند يا درخواست فرآيند جديد را مي پذيرد (مبادله به داخل). </a:t>
            </a:r>
            <a:endParaRPr lang="fa-IR" dirty="0" smtClean="0"/>
          </a:p>
          <a:p>
            <a:pPr algn="just">
              <a:lnSpc>
                <a:spcPct val="170000"/>
              </a:lnSpc>
            </a:pPr>
            <a:r>
              <a:rPr lang="fa-IR" dirty="0" smtClean="0"/>
              <a:t>فرآيند </a:t>
            </a:r>
            <a:r>
              <a:rPr lang="fa-IR" dirty="0"/>
              <a:t>تازه وارد اجرا مي شود</a:t>
            </a:r>
            <a:r>
              <a:rPr lang="fa-IR" dirty="0" smtClean="0"/>
              <a:t>.</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354219012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فرآيندهاي معلق</a:t>
            </a:r>
            <a:endParaRPr lang="en-US" dirty="0"/>
          </a:p>
        </p:txBody>
      </p:sp>
      <p:sp>
        <p:nvSpPr>
          <p:cNvPr id="3" name="Content Placeholder 2"/>
          <p:cNvSpPr>
            <a:spLocks noGrp="1"/>
          </p:cNvSpPr>
          <p:nvPr>
            <p:ph idx="1"/>
          </p:nvPr>
        </p:nvSpPr>
        <p:spPr>
          <a:xfrm>
            <a:off x="304800" y="1676400"/>
            <a:ext cx="8534400" cy="2514600"/>
          </a:xfrm>
        </p:spPr>
        <p:txBody>
          <a:bodyPr>
            <a:normAutofit lnSpcReduction="10000"/>
          </a:bodyPr>
          <a:lstStyle/>
          <a:p>
            <a:pPr algn="just">
              <a:lnSpc>
                <a:spcPct val="130000"/>
              </a:lnSpc>
              <a:defRPr/>
            </a:pPr>
            <a:r>
              <a:rPr lang="fa-IR" dirty="0"/>
              <a:t>بنابراین</a:t>
            </a:r>
            <a:r>
              <a:rPr lang="fa-IR" dirty="0" smtClean="0"/>
              <a:t>، حالت </a:t>
            </a:r>
            <a:r>
              <a:rPr lang="fa-IR" dirty="0"/>
              <a:t>معلق نيز بايد به مدل رفتار فرآيند اضافه </a:t>
            </a:r>
            <a:r>
              <a:rPr lang="fa-IR" dirty="0" smtClean="0"/>
              <a:t>شود.</a:t>
            </a:r>
          </a:p>
          <a:p>
            <a:pPr algn="just">
              <a:lnSpc>
                <a:spcPct val="130000"/>
              </a:lnSpc>
              <a:defRPr/>
            </a:pPr>
            <a:r>
              <a:rPr lang="fa-IR" dirty="0" smtClean="0"/>
              <a:t>وقتي </a:t>
            </a:r>
            <a:r>
              <a:rPr lang="fa-IR" dirty="0"/>
              <a:t>تمام فرآيندهاي موجود در حافظه در حالت مسدود باشند، سيستم عامل مي تواند فرآيندي را به تعليق درآورد. براي اين منظور، آن را در حالت معلق قرار مي دهد و به ديسك منتقل مي كند. با خروج فرآيند از حافظه اصلي، مي تواند فرآيند جديدي را در حافظه قرار داد</a:t>
            </a:r>
            <a:r>
              <a:rPr lang="fa-IR" dirty="0" smtClean="0"/>
              <a:t>.</a:t>
            </a:r>
          </a:p>
        </p:txBody>
      </p:sp>
      <p:sp>
        <p:nvSpPr>
          <p:cNvPr id="4" name="Slide Number Placeholder 3"/>
          <p:cNvSpPr>
            <a:spLocks noGrp="1"/>
          </p:cNvSpPr>
          <p:nvPr>
            <p:ph type="sldNum" sz="quarter" idx="12"/>
          </p:nvPr>
        </p:nvSpPr>
        <p:spPr>
          <a:xfrm>
            <a:off x="7677717" y="6322042"/>
            <a:ext cx="762000" cy="365125"/>
          </a:xfrm>
        </p:spPr>
        <p:txBody>
          <a:bodyPr/>
          <a:lstStyle/>
          <a:p>
            <a:fld id="{B6F15528-21DE-4FAA-801E-634DDDAF4B2B}" type="slidenum">
              <a:rPr lang="en-US" smtClean="0"/>
              <a:pPr/>
              <a:t>29</a:t>
            </a:fld>
            <a:endParaRPr lang="en-US" dirty="0"/>
          </a:p>
        </p:txBody>
      </p:sp>
      <p:sp>
        <p:nvSpPr>
          <p:cNvPr id="6" name="Rectangle 5"/>
          <p:cNvSpPr/>
          <p:nvPr/>
        </p:nvSpPr>
        <p:spPr>
          <a:xfrm>
            <a:off x="228600" y="6019800"/>
            <a:ext cx="8229600" cy="339004"/>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21011" y="4223266"/>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9" name="Oval 8"/>
          <p:cNvSpPr/>
          <p:nvPr/>
        </p:nvSpPr>
        <p:spPr>
          <a:xfrm>
            <a:off x="2590800" y="4256705"/>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10" name="Oval 9"/>
          <p:cNvSpPr/>
          <p:nvPr/>
        </p:nvSpPr>
        <p:spPr>
          <a:xfrm>
            <a:off x="4800600" y="4256705"/>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11" name="Oval 10"/>
          <p:cNvSpPr/>
          <p:nvPr/>
        </p:nvSpPr>
        <p:spPr>
          <a:xfrm>
            <a:off x="6994298" y="4256705"/>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2" name="Oval 11"/>
          <p:cNvSpPr/>
          <p:nvPr/>
        </p:nvSpPr>
        <p:spPr>
          <a:xfrm>
            <a:off x="2743200" y="5971205"/>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3" name="Oval 12"/>
          <p:cNvSpPr/>
          <p:nvPr/>
        </p:nvSpPr>
        <p:spPr>
          <a:xfrm>
            <a:off x="457200" y="5971205"/>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معلق</a:t>
            </a:r>
            <a:endParaRPr lang="en-US" dirty="0">
              <a:solidFill>
                <a:schemeClr val="tx1"/>
              </a:solidFill>
              <a:cs typeface="B Nazanin" pitchFamily="2" charset="-78"/>
            </a:endParaRPr>
          </a:p>
        </p:txBody>
      </p:sp>
      <p:cxnSp>
        <p:nvCxnSpPr>
          <p:cNvPr id="14" name="Straight Arrow Connector 13"/>
          <p:cNvCxnSpPr/>
          <p:nvPr/>
        </p:nvCxnSpPr>
        <p:spPr>
          <a:xfrm>
            <a:off x="3935867" y="4441371"/>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147028" y="4501634"/>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472633" y="4904404"/>
            <a:ext cx="1270567" cy="107756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912279" y="4599605"/>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676401" y="6352205"/>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810000" y="4724791"/>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234758" y="4790105"/>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147028" y="4120634"/>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8" name="TextBox 27"/>
          <p:cNvSpPr txBox="1"/>
          <p:nvPr/>
        </p:nvSpPr>
        <p:spPr>
          <a:xfrm>
            <a:off x="3921095" y="4087994"/>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30" name="TextBox 29"/>
          <p:cNvSpPr txBox="1"/>
          <p:nvPr/>
        </p:nvSpPr>
        <p:spPr>
          <a:xfrm>
            <a:off x="3937853" y="4535073"/>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32" name="TextBox 31"/>
          <p:cNvSpPr txBox="1"/>
          <p:nvPr/>
        </p:nvSpPr>
        <p:spPr>
          <a:xfrm rot="19285451">
            <a:off x="1819507" y="5379359"/>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3" name="TextBox 32"/>
          <p:cNvSpPr txBox="1"/>
          <p:nvPr/>
        </p:nvSpPr>
        <p:spPr>
          <a:xfrm>
            <a:off x="1966895" y="6358804"/>
            <a:ext cx="580608" cy="369332"/>
          </a:xfrm>
          <a:prstGeom prst="rect">
            <a:avLst/>
          </a:prstGeom>
          <a:noFill/>
          <a:ln>
            <a:noFill/>
          </a:ln>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4" name="TextBox 33"/>
          <p:cNvSpPr txBox="1"/>
          <p:nvPr/>
        </p:nvSpPr>
        <p:spPr>
          <a:xfrm rot="18971766">
            <a:off x="4096386" y="5231494"/>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5" name="TextBox 34"/>
          <p:cNvSpPr txBox="1"/>
          <p:nvPr/>
        </p:nvSpPr>
        <p:spPr>
          <a:xfrm>
            <a:off x="1807759" y="4038600"/>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8" name="TextBox 37"/>
          <p:cNvSpPr txBox="1"/>
          <p:nvPr/>
        </p:nvSpPr>
        <p:spPr>
          <a:xfrm rot="5400000">
            <a:off x="2762194" y="5082378"/>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42" name="Straight Arrow Connector 41"/>
          <p:cNvCxnSpPr/>
          <p:nvPr/>
        </p:nvCxnSpPr>
        <p:spPr>
          <a:xfrm>
            <a:off x="1777433" y="4457326"/>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612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فرآيند چيست</a:t>
            </a:r>
            <a:r>
              <a:rPr lang="fa-IR" dirty="0" smtClean="0"/>
              <a:t>؟</a:t>
            </a:r>
            <a:endParaRPr lang="en-US" dirty="0"/>
          </a:p>
        </p:txBody>
      </p:sp>
      <p:sp>
        <p:nvSpPr>
          <p:cNvPr id="3" name="Content Placeholder 2"/>
          <p:cNvSpPr>
            <a:spLocks noGrp="1"/>
          </p:cNvSpPr>
          <p:nvPr>
            <p:ph idx="1"/>
          </p:nvPr>
        </p:nvSpPr>
        <p:spPr>
          <a:xfrm>
            <a:off x="152400" y="1676400"/>
            <a:ext cx="8610600" cy="4419600"/>
          </a:xfrm>
        </p:spPr>
        <p:txBody>
          <a:bodyPr>
            <a:normAutofit fontScale="92500"/>
          </a:bodyPr>
          <a:lstStyle/>
          <a:p>
            <a:pPr>
              <a:lnSpc>
                <a:spcPct val="150000"/>
              </a:lnSpc>
            </a:pPr>
            <a:r>
              <a:rPr lang="fa-IR" sz="2000" dirty="0"/>
              <a:t>قبل از تعريف واژه فرآيند، لازم است بعضي از مفاهيم مطرح شده در فصل هاي 1 و 2 به طور خلاصه بيان شوند:</a:t>
            </a:r>
            <a:endParaRPr lang="en-US" sz="2000" dirty="0"/>
          </a:p>
          <a:p>
            <a:pPr>
              <a:lnSpc>
                <a:spcPct val="150000"/>
              </a:lnSpc>
            </a:pPr>
            <a:r>
              <a:rPr lang="fa-IR" sz="2000" dirty="0" smtClean="0">
                <a:latin typeface="Tahoma" pitchFamily="34" charset="0"/>
              </a:rPr>
              <a:t>كامپيوتر </a:t>
            </a:r>
            <a:r>
              <a:rPr lang="fa-IR" sz="2000" dirty="0">
                <a:latin typeface="Tahoma" pitchFamily="34" charset="0"/>
              </a:rPr>
              <a:t>شامل مجموعه اي ازمنابع سخت افزاري مثل پردازنده</a:t>
            </a:r>
            <a:r>
              <a:rPr lang="fa-IR" sz="2000" dirty="0" smtClean="0">
                <a:latin typeface="Tahoma" pitchFamily="34" charset="0"/>
              </a:rPr>
              <a:t>،</a:t>
            </a:r>
            <a:r>
              <a:rPr lang="en-US" sz="2000" dirty="0" smtClean="0">
                <a:latin typeface="Tahoma" pitchFamily="34" charset="0"/>
              </a:rPr>
              <a:t> </a:t>
            </a:r>
            <a:r>
              <a:rPr lang="fa-IR" sz="2000" dirty="0" smtClean="0">
                <a:latin typeface="Tahoma" pitchFamily="34" charset="0"/>
              </a:rPr>
              <a:t>حافظه </a:t>
            </a:r>
            <a:r>
              <a:rPr lang="fa-IR" sz="2000" dirty="0">
                <a:latin typeface="Tahoma" pitchFamily="34" charset="0"/>
              </a:rPr>
              <a:t>اصلي، مولفه هاي </a:t>
            </a:r>
            <a:r>
              <a:rPr lang="en-US" sz="1600" dirty="0">
                <a:latin typeface="Tahoma" pitchFamily="34" charset="0"/>
              </a:rPr>
              <a:t>I/O</a:t>
            </a:r>
            <a:r>
              <a:rPr lang="fa-IR" sz="2000" dirty="0">
                <a:latin typeface="Tahoma" pitchFamily="34" charset="0"/>
              </a:rPr>
              <a:t>، تايمرها، گرداننده هاي ديسك، و غيره است.</a:t>
            </a:r>
            <a:endParaRPr lang="en-US" sz="2000" dirty="0">
              <a:latin typeface="Tahoma" pitchFamily="34" charset="0"/>
            </a:endParaRPr>
          </a:p>
          <a:p>
            <a:pPr>
              <a:lnSpc>
                <a:spcPct val="150000"/>
              </a:lnSpc>
            </a:pPr>
            <a:r>
              <a:rPr lang="fa-IR" sz="2000" dirty="0">
                <a:latin typeface="Tahoma" pitchFamily="34" charset="0"/>
              </a:rPr>
              <a:t>برنامه هاي كاربردي كامپيوتر توسعه يافتند </a:t>
            </a:r>
            <a:r>
              <a:rPr lang="fa-IR" sz="2000" dirty="0" smtClean="0">
                <a:latin typeface="Tahoma" pitchFamily="34" charset="0"/>
              </a:rPr>
              <a:t>تا </a:t>
            </a:r>
            <a:r>
              <a:rPr lang="fa-IR" sz="2000" dirty="0">
                <a:latin typeface="Tahoma" pitchFamily="34" charset="0"/>
              </a:rPr>
              <a:t>وظايفي را انجام دهند. معمولاً اين برنامه ها داده ها را از دنياي خارج مي گيرند، پردازش هايي را انجام مي دهند، و خروجي توليد مي كنند.</a:t>
            </a:r>
          </a:p>
          <a:p>
            <a:pPr>
              <a:lnSpc>
                <a:spcPct val="150000"/>
              </a:lnSpc>
            </a:pPr>
            <a:r>
              <a:rPr lang="fa-IR" sz="2000" dirty="0">
                <a:latin typeface="Tahoma" pitchFamily="34" charset="0"/>
              </a:rPr>
              <a:t>سيستم عامل توسعه يافت تا واسط آسان</a:t>
            </a:r>
            <a:r>
              <a:rPr lang="fa-IR" sz="2000" dirty="0" smtClean="0">
                <a:latin typeface="Tahoma" pitchFamily="34" charset="0"/>
              </a:rPr>
              <a:t>، غني، امن </a:t>
            </a:r>
            <a:r>
              <a:rPr lang="fa-IR" sz="2000" dirty="0">
                <a:latin typeface="Tahoma" pitchFamily="34" charset="0"/>
              </a:rPr>
              <a:t>و سازگار </a:t>
            </a:r>
            <a:r>
              <a:rPr lang="fa-IR" sz="2000" dirty="0" smtClean="0">
                <a:latin typeface="Tahoma" pitchFamily="34" charset="0"/>
              </a:rPr>
              <a:t>را براي استفاده ی برنامه </a:t>
            </a:r>
            <a:r>
              <a:rPr lang="fa-IR" sz="2000" dirty="0">
                <a:latin typeface="Tahoma" pitchFamily="34" charset="0"/>
              </a:rPr>
              <a:t>هاي كاربردي ارائه كند.</a:t>
            </a:r>
            <a:endParaRPr lang="en-US" sz="2000" dirty="0">
              <a:latin typeface="Tahoma" pitchFamily="34" charset="0"/>
            </a:endParaRPr>
          </a:p>
          <a:p>
            <a:pPr>
              <a:lnSpc>
                <a:spcPct val="150000"/>
              </a:lnSpc>
            </a:pPr>
            <a:r>
              <a:rPr lang="fa-IR" sz="2000" dirty="0">
                <a:latin typeface="Tahoma" pitchFamily="34" charset="0"/>
              </a:rPr>
              <a:t>سيستم عامل، نمايش يكپارچه از منابع را فراهم مي كند كه برنامه هاي كاربردي مي توانند آن ها را درخواست كنند و به آن ها دستيابي داشته باشند</a:t>
            </a:r>
            <a:r>
              <a:rPr lang="fa-IR" sz="2000" dirty="0" smtClean="0">
                <a:latin typeface="Tahoma" pitchFamily="34" charset="0"/>
              </a:rPr>
              <a:t>.</a:t>
            </a:r>
            <a:endParaRPr lang="en-US" sz="2000" dirty="0">
              <a:latin typeface="Tahom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6574045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فرآيندهاي معلق</a:t>
            </a:r>
            <a:endParaRPr lang="en-US" dirty="0"/>
          </a:p>
        </p:txBody>
      </p:sp>
      <p:sp>
        <p:nvSpPr>
          <p:cNvPr id="3" name="Content Placeholder 2"/>
          <p:cNvSpPr>
            <a:spLocks noGrp="1"/>
          </p:cNvSpPr>
          <p:nvPr>
            <p:ph idx="1"/>
          </p:nvPr>
        </p:nvSpPr>
        <p:spPr>
          <a:xfrm>
            <a:off x="304800" y="4114800"/>
            <a:ext cx="8534400" cy="1981200"/>
          </a:xfrm>
        </p:spPr>
        <p:txBody>
          <a:bodyPr>
            <a:normAutofit fontScale="85000" lnSpcReduction="10000"/>
          </a:bodyPr>
          <a:lstStyle/>
          <a:p>
            <a:pPr algn="just">
              <a:lnSpc>
                <a:spcPct val="130000"/>
              </a:lnSpc>
              <a:defRPr/>
            </a:pPr>
            <a:r>
              <a:rPr lang="fa-IR" dirty="0" smtClean="0"/>
              <a:t>وقتي </a:t>
            </a:r>
            <a:r>
              <a:rPr lang="fa-IR" dirty="0"/>
              <a:t>سيستم عامل يك عمل مبادله به خارج </a:t>
            </a:r>
            <a:r>
              <a:rPr lang="fa-IR" dirty="0" smtClean="0"/>
              <a:t>را انجام </a:t>
            </a:r>
            <a:r>
              <a:rPr lang="fa-IR" dirty="0"/>
              <a:t>داد</a:t>
            </a:r>
            <a:r>
              <a:rPr lang="fa-IR" dirty="0" smtClean="0"/>
              <a:t>، براي </a:t>
            </a:r>
            <a:r>
              <a:rPr lang="fa-IR" dirty="0"/>
              <a:t>واردكردن فرآيندي به حافظه، دو انتخاب در پيش دارد. يك انتخاب پذيرش فرآيندي است كه جديداً ايجاد شد و انتخاب ديگر پذيرش فرآيندي است كه قبلاً معلق شده است</a:t>
            </a:r>
            <a:r>
              <a:rPr lang="fa-IR" dirty="0" smtClean="0"/>
              <a:t>.</a:t>
            </a:r>
          </a:p>
          <a:p>
            <a:pPr algn="just">
              <a:lnSpc>
                <a:spcPct val="130000"/>
              </a:lnSpc>
              <a:defRPr/>
            </a:pPr>
            <a:r>
              <a:rPr lang="fa-IR" dirty="0" smtClean="0"/>
              <a:t>به </a:t>
            </a:r>
            <a:r>
              <a:rPr lang="fa-IR" dirty="0"/>
              <a:t>نظر مي رسد كه </a:t>
            </a:r>
            <a:r>
              <a:rPr lang="fa-IR" dirty="0" smtClean="0"/>
              <a:t>بهتر است </a:t>
            </a:r>
            <a:r>
              <a:rPr lang="fa-IR" dirty="0"/>
              <a:t>فرآيند معلق به حافظه آورده شود، زيرا واردكردن فرآيند جديد به سيستم، بار آن را افزايش مي دهد</a:t>
            </a:r>
            <a:r>
              <a:rPr lang="fa-IR" dirty="0" smtClean="0"/>
              <a:t>.</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81000" y="1676399"/>
            <a:ext cx="5395913" cy="2410853"/>
          </a:xfrm>
          <a:prstGeom prst="rect">
            <a:avLst/>
          </a:prstGeom>
          <a:noFill/>
        </p:spPr>
      </p:pic>
    </p:spTree>
    <p:extLst>
      <p:ext uri="{BB962C8B-B14F-4D97-AF65-F5344CB8AC3E}">
        <p14:creationId xmlns:p14="http://schemas.microsoft.com/office/powerpoint/2010/main" val="21188593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فرآيندهاي معلق</a:t>
            </a:r>
            <a:endParaRPr lang="en-US" dirty="0"/>
          </a:p>
        </p:txBody>
      </p:sp>
      <p:sp>
        <p:nvSpPr>
          <p:cNvPr id="3" name="Content Placeholder 2"/>
          <p:cNvSpPr>
            <a:spLocks noGrp="1"/>
          </p:cNvSpPr>
          <p:nvPr>
            <p:ph idx="1"/>
          </p:nvPr>
        </p:nvSpPr>
        <p:spPr>
          <a:xfrm>
            <a:off x="152400" y="1676400"/>
            <a:ext cx="8839200" cy="4419600"/>
          </a:xfrm>
        </p:spPr>
        <p:txBody>
          <a:bodyPr>
            <a:normAutofit fontScale="92500"/>
          </a:bodyPr>
          <a:lstStyle/>
          <a:p>
            <a:pPr marL="0" indent="0">
              <a:buNone/>
            </a:pPr>
            <a:r>
              <a:rPr lang="fa-IR" dirty="0"/>
              <a:t>بنابراين، لازم است در مورد اين جنبه از طراحي دوباره فكر كنيم، دراين جا دو مفهوم وجود دارد: </a:t>
            </a:r>
            <a:endParaRPr lang="fa-IR" dirty="0" smtClean="0"/>
          </a:p>
          <a:p>
            <a:pPr marL="777240" lvl="1" indent="-457200">
              <a:buFont typeface="+mj-lt"/>
              <a:buAutoNum type="arabicPeriod"/>
            </a:pPr>
            <a:r>
              <a:rPr lang="fa-IR" dirty="0" smtClean="0"/>
              <a:t>آيا </a:t>
            </a:r>
            <a:r>
              <a:rPr lang="fa-IR" dirty="0"/>
              <a:t>فرآيندي منتظر رويدادي است (مسدود است يا خير</a:t>
            </a:r>
            <a:r>
              <a:rPr lang="fa-IR" dirty="0" smtClean="0"/>
              <a:t>)؟</a:t>
            </a:r>
          </a:p>
          <a:p>
            <a:pPr marL="777240" lvl="1" indent="-457200">
              <a:buFont typeface="+mj-lt"/>
              <a:buAutoNum type="arabicPeriod"/>
            </a:pPr>
            <a:r>
              <a:rPr lang="fa-IR" dirty="0" smtClean="0"/>
              <a:t>آيا </a:t>
            </a:r>
            <a:r>
              <a:rPr lang="fa-IR" dirty="0"/>
              <a:t>فرآيندي از حافظه خارج شده </a:t>
            </a:r>
            <a:r>
              <a:rPr lang="fa-IR" dirty="0" smtClean="0"/>
              <a:t>است (</a:t>
            </a:r>
            <a:r>
              <a:rPr lang="fa-IR" dirty="0"/>
              <a:t>معلق است ياخير</a:t>
            </a:r>
            <a:r>
              <a:rPr lang="fa-IR" dirty="0" smtClean="0"/>
              <a:t>)؟</a:t>
            </a:r>
          </a:p>
          <a:p>
            <a:pPr marL="777240" lvl="1" indent="-457200">
              <a:buFont typeface="+mj-lt"/>
              <a:buAutoNum type="arabicPeriod"/>
            </a:pPr>
            <a:endParaRPr lang="fa-IR" dirty="0" smtClean="0"/>
          </a:p>
          <a:p>
            <a:pPr marL="0" indent="0">
              <a:buNone/>
            </a:pPr>
            <a:r>
              <a:rPr lang="fa-IR" dirty="0" smtClean="0"/>
              <a:t>براي </a:t>
            </a:r>
            <a:r>
              <a:rPr lang="fa-IR" dirty="0"/>
              <a:t>سازگاري با اين تركيب به چهار حالت نياز داريم</a:t>
            </a:r>
            <a:r>
              <a:rPr lang="fa-IR" dirty="0" smtClean="0"/>
              <a:t>:</a:t>
            </a:r>
          </a:p>
          <a:p>
            <a:pPr marL="0" indent="0">
              <a:buNone/>
            </a:pPr>
            <a:endParaRPr lang="en-US" dirty="0"/>
          </a:p>
          <a:p>
            <a:pPr marL="834390" lvl="1" indent="-514350">
              <a:buFont typeface="+mj-lt"/>
              <a:buAutoNum type="romanUcPeriod"/>
            </a:pPr>
            <a:r>
              <a:rPr lang="fa-IR" b="1" dirty="0"/>
              <a:t> </a:t>
            </a:r>
            <a:r>
              <a:rPr lang="fa-IR" b="1" dirty="0" smtClean="0"/>
              <a:t>آماده: </a:t>
            </a:r>
            <a:r>
              <a:rPr lang="fa-IR" dirty="0" smtClean="0"/>
              <a:t>فرآيند </a:t>
            </a:r>
            <a:r>
              <a:rPr lang="fa-IR" dirty="0"/>
              <a:t>در حافظه اصلي و آماده اجرا است.</a:t>
            </a:r>
            <a:endParaRPr lang="en-US" dirty="0"/>
          </a:p>
          <a:p>
            <a:pPr marL="834390" lvl="1" indent="-514350">
              <a:buFont typeface="+mj-lt"/>
              <a:buAutoNum type="romanUcPeriod"/>
            </a:pPr>
            <a:r>
              <a:rPr lang="fa-IR" b="1" dirty="0"/>
              <a:t> </a:t>
            </a:r>
            <a:r>
              <a:rPr lang="fa-IR" b="1" dirty="0" smtClean="0"/>
              <a:t>مسدود: </a:t>
            </a:r>
            <a:r>
              <a:rPr lang="fa-IR" dirty="0" smtClean="0"/>
              <a:t>فرآيند </a:t>
            </a:r>
            <a:r>
              <a:rPr lang="fa-IR" dirty="0"/>
              <a:t>در حافظه اصلي و منتظر رويدادي است.</a:t>
            </a:r>
            <a:endParaRPr lang="en-US" dirty="0"/>
          </a:p>
          <a:p>
            <a:pPr marL="834390" lvl="1" indent="-514350">
              <a:buFont typeface="+mj-lt"/>
              <a:buAutoNum type="romanUcPeriod"/>
            </a:pPr>
            <a:r>
              <a:rPr lang="fa-IR" b="1" dirty="0"/>
              <a:t> </a:t>
            </a:r>
            <a:r>
              <a:rPr lang="fa-IR" b="1" dirty="0" smtClean="0"/>
              <a:t>مسدود/معلق: </a:t>
            </a:r>
            <a:r>
              <a:rPr lang="fa-IR" dirty="0" smtClean="0"/>
              <a:t>فرآيند </a:t>
            </a:r>
            <a:r>
              <a:rPr lang="fa-IR" dirty="0"/>
              <a:t>در حافظه ثانويه و منتظر رويدادي است.</a:t>
            </a:r>
            <a:endParaRPr lang="en-US" dirty="0"/>
          </a:p>
          <a:p>
            <a:pPr marL="834390" lvl="1" indent="-514350">
              <a:buFont typeface="+mj-lt"/>
              <a:buAutoNum type="romanUcPeriod"/>
            </a:pPr>
            <a:r>
              <a:rPr lang="fa-IR" b="1" dirty="0"/>
              <a:t> آماده /</a:t>
            </a:r>
            <a:r>
              <a:rPr lang="fa-IR" b="1" dirty="0" smtClean="0"/>
              <a:t>معلق: </a:t>
            </a:r>
            <a:r>
              <a:rPr lang="fa-IR" dirty="0" smtClean="0"/>
              <a:t>فرآيند </a:t>
            </a:r>
            <a:r>
              <a:rPr lang="fa-IR" dirty="0"/>
              <a:t>در حافظه ثانويه است ولي به محض بارشدن به حافظه اصلي آماده اجرا مي شود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27939578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Effect transition="in" filter="wipe(down)">
                                      <p:cBhvr>
                                        <p:cTn id="11" dur="500"/>
                                        <p:tgtEl>
                                          <p:spTgt spid="3">
                                            <p:txEl>
                                              <p:pRg st="7" end="7"/>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wipe(down)">
                                      <p:cBhvr>
                                        <p:cTn id="15" dur="500"/>
                                        <p:tgtEl>
                                          <p:spTgt spid="3">
                                            <p:txEl>
                                              <p:pRg st="8" end="8"/>
                                            </p:txEl>
                                          </p:spTgt>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Effect transition="in" filter="wipe(down)">
                                      <p:cBhvr>
                                        <p:cTn id="1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839686"/>
            <a:ext cx="7277100"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81000" y="533400"/>
            <a:ext cx="8458200" cy="3048000"/>
          </a:xfrm>
        </p:spPr>
        <p:txBody>
          <a:bodyPr>
            <a:normAutofit/>
          </a:bodyPr>
          <a:lstStyle/>
          <a:p>
            <a:pPr marL="0" indent="0">
              <a:buNone/>
            </a:pPr>
            <a:r>
              <a:rPr lang="fa-IR" dirty="0" smtClean="0"/>
              <a:t>شکل زیر نمودار </a:t>
            </a:r>
            <a:r>
              <a:rPr lang="fa-IR" dirty="0"/>
              <a:t>تغييرحالت را با </a:t>
            </a:r>
            <a:r>
              <a:rPr lang="fa-IR" dirty="0" smtClean="0"/>
              <a:t>دو حالت </a:t>
            </a:r>
            <a:r>
              <a:rPr lang="fa-IR" dirty="0"/>
              <a:t>معلق نشان مي دهد. مهم ترين تغيير حالت ها عبارت اند از:</a:t>
            </a:r>
            <a:endParaRPr lang="en-US" dirty="0"/>
          </a:p>
          <a:p>
            <a:pPr lvl="1">
              <a:buFont typeface="Wingdings" pitchFamily="2" charset="2"/>
              <a:buChar char="Ø"/>
            </a:pPr>
            <a:r>
              <a:rPr lang="fa-IR" b="1" dirty="0"/>
              <a:t> مسدود</a:t>
            </a:r>
            <a:r>
              <a:rPr lang="fa-IR" dirty="0"/>
              <a:t> </a:t>
            </a:r>
            <a:r>
              <a:rPr lang="en-US" dirty="0">
                <a:sym typeface="Wingdings 3" pitchFamily="18" charset="2"/>
              </a:rPr>
              <a:t></a:t>
            </a:r>
            <a:r>
              <a:rPr lang="fa-IR" b="1" dirty="0"/>
              <a:t> مسدود/معلق </a:t>
            </a:r>
            <a:endParaRPr lang="fa-IR" b="1" dirty="0" smtClean="0"/>
          </a:p>
          <a:p>
            <a:pPr lvl="1">
              <a:buFont typeface="Wingdings" pitchFamily="2" charset="2"/>
              <a:buChar char="Ø"/>
            </a:pPr>
            <a:r>
              <a:rPr lang="fa-IR" b="1" dirty="0" smtClean="0"/>
              <a:t>مسدود/معلق</a:t>
            </a:r>
            <a:r>
              <a:rPr lang="fa-IR" dirty="0" smtClean="0"/>
              <a:t> </a:t>
            </a:r>
            <a:r>
              <a:rPr lang="en-US" dirty="0">
                <a:sym typeface="Wingdings 3" pitchFamily="18" charset="2"/>
              </a:rPr>
              <a:t></a:t>
            </a:r>
            <a:r>
              <a:rPr lang="en-US" b="1" dirty="0"/>
              <a:t> </a:t>
            </a:r>
            <a:r>
              <a:rPr lang="fa-IR" b="1" dirty="0"/>
              <a:t>آماده /</a:t>
            </a:r>
            <a:r>
              <a:rPr lang="fa-IR" b="1" dirty="0" smtClean="0"/>
              <a:t>معلق</a:t>
            </a:r>
            <a:endParaRPr lang="en-US" dirty="0"/>
          </a:p>
          <a:p>
            <a:pPr lvl="1">
              <a:buFont typeface="Wingdings" pitchFamily="2" charset="2"/>
              <a:buChar char="Ø"/>
            </a:pPr>
            <a:r>
              <a:rPr lang="fa-IR" b="1" dirty="0"/>
              <a:t> آماده /معلق</a:t>
            </a:r>
            <a:r>
              <a:rPr lang="fa-IR" dirty="0"/>
              <a:t> </a:t>
            </a:r>
            <a:r>
              <a:rPr lang="en-US" dirty="0">
                <a:sym typeface="Wingdings 3" pitchFamily="18" charset="2"/>
              </a:rPr>
              <a:t></a:t>
            </a:r>
            <a:r>
              <a:rPr lang="en-US" b="1" dirty="0"/>
              <a:t> </a:t>
            </a:r>
            <a:r>
              <a:rPr lang="fa-IR" b="1" dirty="0" smtClean="0"/>
              <a:t>آماده</a:t>
            </a:r>
            <a:endParaRPr lang="en-US" dirty="0"/>
          </a:p>
          <a:p>
            <a:pPr lvl="1">
              <a:buFont typeface="Wingdings" pitchFamily="2" charset="2"/>
              <a:buChar char="Ø"/>
            </a:pPr>
            <a:r>
              <a:rPr lang="fa-IR" b="1" dirty="0"/>
              <a:t> آماده</a:t>
            </a:r>
            <a:r>
              <a:rPr lang="fa-IR" dirty="0"/>
              <a:t> </a:t>
            </a:r>
            <a:r>
              <a:rPr lang="en-US" dirty="0">
                <a:sym typeface="Wingdings 3" pitchFamily="18" charset="2"/>
              </a:rPr>
              <a:t></a:t>
            </a:r>
            <a:r>
              <a:rPr lang="en-US" b="1" dirty="0"/>
              <a:t> </a:t>
            </a:r>
            <a:r>
              <a:rPr lang="fa-IR" b="1" dirty="0"/>
              <a:t>آماده /</a:t>
            </a:r>
            <a:r>
              <a:rPr lang="fa-IR" b="1" dirty="0" smtClean="0"/>
              <a:t>معلق</a:t>
            </a:r>
            <a:endParaRPr lang="en-US" dirty="0"/>
          </a:p>
        </p:txBody>
      </p:sp>
      <p:sp>
        <p:nvSpPr>
          <p:cNvPr id="4" name="Slide Number Placeholder 3"/>
          <p:cNvSpPr>
            <a:spLocks noGrp="1"/>
          </p:cNvSpPr>
          <p:nvPr>
            <p:ph type="sldNum" sz="quarter" idx="12"/>
          </p:nvPr>
        </p:nvSpPr>
        <p:spPr>
          <a:xfrm>
            <a:off x="7717971" y="6358804"/>
            <a:ext cx="762000" cy="365125"/>
          </a:xfrm>
        </p:spPr>
        <p:txBody>
          <a:bodyPr/>
          <a:lstStyle/>
          <a:p>
            <a:fld id="{B6F15528-21DE-4FAA-801E-634DDDAF4B2B}" type="slidenum">
              <a:rPr lang="en-US" smtClean="0"/>
              <a:pPr/>
              <a:t>32</a:t>
            </a:fld>
            <a:endParaRPr lang="en-US" dirty="0"/>
          </a:p>
        </p:txBody>
      </p:sp>
      <p:sp>
        <p:nvSpPr>
          <p:cNvPr id="5" name="Rectangle 4"/>
          <p:cNvSpPr/>
          <p:nvPr/>
        </p:nvSpPr>
        <p:spPr>
          <a:xfrm>
            <a:off x="5867399" y="5851845"/>
            <a:ext cx="2492829" cy="339004"/>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9066988"/>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10600" cy="1337209"/>
          </a:xfrm>
        </p:spPr>
        <p:txBody>
          <a:bodyPr>
            <a:normAutofit/>
          </a:bodyPr>
          <a:lstStyle/>
          <a:p>
            <a:pPr marL="0" indent="0">
              <a:buNone/>
            </a:pPr>
            <a:r>
              <a:rPr lang="fa-IR" b="1" dirty="0" smtClean="0"/>
              <a:t>مسدود</a:t>
            </a:r>
            <a:r>
              <a:rPr lang="fa-IR" dirty="0" smtClean="0"/>
              <a:t> </a:t>
            </a:r>
            <a:r>
              <a:rPr lang="en-US" dirty="0">
                <a:sym typeface="Wingdings 3" pitchFamily="18" charset="2"/>
              </a:rPr>
              <a:t></a:t>
            </a:r>
            <a:r>
              <a:rPr lang="fa-IR" b="1" dirty="0"/>
              <a:t> </a:t>
            </a:r>
            <a:r>
              <a:rPr lang="fa-IR" b="1" dirty="0" smtClean="0"/>
              <a:t>مسدود/معلق:</a:t>
            </a:r>
          </a:p>
          <a:p>
            <a:pPr marL="320040" lvl="1" indent="0">
              <a:buNone/>
            </a:pPr>
            <a:r>
              <a:rPr lang="fa-IR" b="1" dirty="0" smtClean="0"/>
              <a:t> </a:t>
            </a:r>
            <a:r>
              <a:rPr lang="fa-IR" dirty="0"/>
              <a:t>اگر فرآيند آماده اي وجود نداشته باشد، حداقل يك فرآيند </a:t>
            </a:r>
            <a:r>
              <a:rPr lang="fa-IR" dirty="0" smtClean="0"/>
              <a:t>مسدود </a:t>
            </a:r>
            <a:r>
              <a:rPr lang="fa-IR" dirty="0"/>
              <a:t>ازحافظه اصلي خارج مي شود </a:t>
            </a:r>
            <a:r>
              <a:rPr lang="fa-IR" dirty="0" smtClean="0"/>
              <a:t>تا فرآيند </a:t>
            </a:r>
            <a:r>
              <a:rPr lang="fa-IR" dirty="0"/>
              <a:t>ديگري كه مسدود نيست به جاي آن قرار گيرد.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
        <p:nvSpPr>
          <p:cNvPr id="5" name="Oval 4"/>
          <p:cNvSpPr/>
          <p:nvPr/>
        </p:nvSpPr>
        <p:spPr>
          <a:xfrm>
            <a:off x="5334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21095" y="3455858"/>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a:ln>
            <a:noFill/>
          </a:ln>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7496647"/>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924800" cy="1447800"/>
          </a:xfrm>
        </p:spPr>
        <p:txBody>
          <a:bodyPr>
            <a:normAutofit/>
          </a:bodyPr>
          <a:lstStyle/>
          <a:p>
            <a:pPr marL="0" indent="0">
              <a:buNone/>
            </a:pPr>
            <a:r>
              <a:rPr lang="fa-IR" b="1" dirty="0" smtClean="0"/>
              <a:t>مسدود/معلق</a:t>
            </a:r>
            <a:r>
              <a:rPr lang="fa-IR" dirty="0" smtClean="0"/>
              <a:t> </a:t>
            </a:r>
            <a:r>
              <a:rPr lang="en-US" dirty="0">
                <a:sym typeface="Wingdings 3" pitchFamily="18" charset="2"/>
              </a:rPr>
              <a:t></a:t>
            </a:r>
            <a:r>
              <a:rPr lang="en-US" b="1" dirty="0"/>
              <a:t> </a:t>
            </a:r>
            <a:r>
              <a:rPr lang="fa-IR" b="1" dirty="0"/>
              <a:t>آماده /</a:t>
            </a:r>
            <a:r>
              <a:rPr lang="fa-IR" b="1" dirty="0" smtClean="0"/>
              <a:t>معلق:</a:t>
            </a:r>
          </a:p>
          <a:p>
            <a:pPr marL="320040" lvl="1" indent="0">
              <a:buNone/>
            </a:pPr>
            <a:r>
              <a:rPr lang="fa-IR" b="1" dirty="0" smtClean="0"/>
              <a:t> </a:t>
            </a:r>
            <a:r>
              <a:rPr lang="fa-IR" dirty="0"/>
              <a:t>فرآيندي كه در حالت مسدود/معلق قرار دارد، با وقوع رويدادي كه منتظر آن است به حالت آماده </a:t>
            </a:r>
            <a:r>
              <a:rPr lang="fa-IR" dirty="0" smtClean="0"/>
              <a:t>/ معلق </a:t>
            </a:r>
            <a:r>
              <a:rPr lang="fa-IR" dirty="0"/>
              <a:t>مي رود.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
        <p:nvSpPr>
          <p:cNvPr id="5" name="Oval 4"/>
          <p:cNvSpPr/>
          <p:nvPr/>
        </p:nvSpPr>
        <p:spPr>
          <a:xfrm>
            <a:off x="5334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77922" y="380341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05088"/>
            <a:ext cx="24834" cy="1233981"/>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4001267" y="3439903"/>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337770"/>
      </p:ext>
    </p:extLst>
  </p:cSld>
  <p:clrMapOvr>
    <a:masterClrMapping/>
  </p:clrMapOvr>
  <p:transition spd="slow">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382000" cy="1603909"/>
          </a:xfrm>
        </p:spPr>
        <p:txBody>
          <a:bodyPr>
            <a:normAutofit/>
          </a:bodyPr>
          <a:lstStyle/>
          <a:p>
            <a:pPr marL="0" indent="0">
              <a:buNone/>
            </a:pPr>
            <a:r>
              <a:rPr lang="fa-IR" b="1" dirty="0" smtClean="0"/>
              <a:t>آماده </a:t>
            </a:r>
            <a:r>
              <a:rPr lang="fa-IR" b="1" dirty="0"/>
              <a:t>/معلق</a:t>
            </a:r>
            <a:r>
              <a:rPr lang="fa-IR" dirty="0"/>
              <a:t> </a:t>
            </a:r>
            <a:r>
              <a:rPr lang="en-US" dirty="0">
                <a:sym typeface="Wingdings 3" pitchFamily="18" charset="2"/>
              </a:rPr>
              <a:t></a:t>
            </a:r>
            <a:r>
              <a:rPr lang="en-US" b="1" dirty="0"/>
              <a:t> </a:t>
            </a:r>
            <a:r>
              <a:rPr lang="fa-IR" b="1" dirty="0" smtClean="0"/>
              <a:t>آماده:</a:t>
            </a:r>
          </a:p>
          <a:p>
            <a:pPr marL="320040" lvl="1" indent="0">
              <a:buNone/>
            </a:pPr>
            <a:r>
              <a:rPr lang="fa-IR" dirty="0" smtClean="0"/>
              <a:t>اگر </a:t>
            </a:r>
            <a:r>
              <a:rPr lang="fa-IR" dirty="0"/>
              <a:t>هيچ فرآيند آماده اي در حافظه اصلي نباشد</a:t>
            </a:r>
            <a:r>
              <a:rPr lang="fa-IR" dirty="0" smtClean="0"/>
              <a:t>، سيستم </a:t>
            </a:r>
            <a:r>
              <a:rPr lang="fa-IR" dirty="0"/>
              <a:t>عامل بايد يك فرآيند را به حافظه منتقل كند و به اجرا ادامه دهد.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
        <p:nvSpPr>
          <p:cNvPr id="5" name="Oval 4"/>
          <p:cNvSpPr/>
          <p:nvPr/>
        </p:nvSpPr>
        <p:spPr>
          <a:xfrm>
            <a:off x="5334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160504"/>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4758" y="533400"/>
            <a:ext cx="5452042" cy="2290780"/>
          </a:xfrm>
        </p:spPr>
        <p:txBody>
          <a:bodyPr>
            <a:normAutofit fontScale="92500" lnSpcReduction="10000"/>
          </a:bodyPr>
          <a:lstStyle/>
          <a:p>
            <a:pPr marL="0" indent="0" algn="just">
              <a:buNone/>
            </a:pPr>
            <a:r>
              <a:rPr lang="fa-IR" b="1" dirty="0" smtClean="0"/>
              <a:t>آماده</a:t>
            </a:r>
            <a:r>
              <a:rPr lang="fa-IR" dirty="0" smtClean="0"/>
              <a:t> </a:t>
            </a:r>
            <a:r>
              <a:rPr lang="en-US" dirty="0">
                <a:sym typeface="Wingdings 3" pitchFamily="18" charset="2"/>
              </a:rPr>
              <a:t></a:t>
            </a:r>
            <a:r>
              <a:rPr lang="en-US" b="1" dirty="0"/>
              <a:t> </a:t>
            </a:r>
            <a:r>
              <a:rPr lang="fa-IR" b="1" dirty="0"/>
              <a:t>آماده /</a:t>
            </a:r>
            <a:r>
              <a:rPr lang="fa-IR" b="1" dirty="0" smtClean="0"/>
              <a:t>معلق:</a:t>
            </a:r>
          </a:p>
          <a:p>
            <a:pPr marL="320040" lvl="1" indent="0" algn="just">
              <a:buNone/>
            </a:pPr>
            <a:r>
              <a:rPr lang="fa-IR" dirty="0" smtClean="0"/>
              <a:t>در </a:t>
            </a:r>
            <a:r>
              <a:rPr lang="fa-IR" dirty="0"/>
              <a:t>حالت عادي، سيستم عامل ترجيح مي دهد به جاي فرآيند هاي آماده، فرآيندهاي مسدود را به حالت تعليق درآورد، زيرا فرآيند آماده اكنون مي تواند اجرا شود</a:t>
            </a:r>
            <a:r>
              <a:rPr lang="fa-IR" dirty="0" smtClean="0"/>
              <a:t>. ولی ممکن است سیستم عامل یک فرایند آماده ولی با اولویت کم را به جای فرایند مسدودی که اولویتش بیشتر است (و گمان می کند به زودی آماده می شود) برای به حالت معلق بردن انتخاب کند.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
        <p:nvSpPr>
          <p:cNvPr id="5" name="Oval 4"/>
          <p:cNvSpPr/>
          <p:nvPr/>
        </p:nvSpPr>
        <p:spPr>
          <a:xfrm>
            <a:off x="5334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606521"/>
      </p:ext>
    </p:extLst>
  </p:cSld>
  <p:clrMapOvr>
    <a:masterClrMapping/>
  </p:clrMapOvr>
  <p:transition spd="slow">
    <p:push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4758" y="533400"/>
            <a:ext cx="5452042" cy="1337209"/>
          </a:xfrm>
        </p:spPr>
        <p:txBody>
          <a:bodyPr>
            <a:normAutofit/>
          </a:bodyPr>
          <a:lstStyle/>
          <a:p>
            <a:pPr marL="0" indent="0" algn="just">
              <a:buNone/>
            </a:pPr>
            <a:r>
              <a:rPr lang="fa-IR" b="1" dirty="0" smtClean="0"/>
              <a:t>جدید</a:t>
            </a:r>
            <a:r>
              <a:rPr lang="fa-IR" dirty="0" smtClean="0"/>
              <a:t> </a:t>
            </a:r>
            <a:r>
              <a:rPr lang="en-US" dirty="0">
                <a:sym typeface="Wingdings 3" pitchFamily="18" charset="2"/>
              </a:rPr>
              <a:t></a:t>
            </a:r>
            <a:r>
              <a:rPr lang="en-US" b="1" dirty="0"/>
              <a:t> </a:t>
            </a:r>
            <a:r>
              <a:rPr lang="fa-IR" b="1" dirty="0"/>
              <a:t>آماده /</a:t>
            </a:r>
            <a:r>
              <a:rPr lang="fa-IR" b="1" dirty="0" smtClean="0"/>
              <a:t>معلق    </a:t>
            </a:r>
            <a:r>
              <a:rPr lang="fa-IR" b="1" dirty="0"/>
              <a:t>و </a:t>
            </a:r>
            <a:r>
              <a:rPr lang="fa-IR" b="1" dirty="0" smtClean="0"/>
              <a:t>       جدید</a:t>
            </a:r>
            <a:r>
              <a:rPr lang="fa-IR" dirty="0" smtClean="0"/>
              <a:t> </a:t>
            </a:r>
            <a:r>
              <a:rPr lang="en-US" dirty="0">
                <a:sym typeface="Wingdings 3" pitchFamily="18" charset="2"/>
              </a:rPr>
              <a:t></a:t>
            </a:r>
            <a:r>
              <a:rPr lang="en-US" b="1" dirty="0"/>
              <a:t> </a:t>
            </a:r>
            <a:r>
              <a:rPr lang="fa-IR" b="1" dirty="0"/>
              <a:t>آماده  </a:t>
            </a:r>
            <a:endParaRPr lang="fa-IR" b="1" dirty="0" smtClean="0"/>
          </a:p>
          <a:p>
            <a:pPr marL="320040" lvl="1" indent="0" algn="just">
              <a:buNone/>
            </a:pPr>
            <a:r>
              <a:rPr lang="fa-IR" dirty="0" smtClean="0"/>
              <a:t>وقتی فرایند جدیدی ایجاد می شود، می تواند به صف آماده یا به صف آماده و معلق اضافه شود.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
        <p:nvSpPr>
          <p:cNvPr id="5" name="Oval 4"/>
          <p:cNvSpPr/>
          <p:nvPr/>
        </p:nvSpPr>
        <p:spPr>
          <a:xfrm>
            <a:off x="5334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accent1">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766215"/>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458200" cy="1447800"/>
          </a:xfrm>
        </p:spPr>
        <p:txBody>
          <a:bodyPr>
            <a:normAutofit fontScale="85000" lnSpcReduction="10000"/>
          </a:bodyPr>
          <a:lstStyle/>
          <a:p>
            <a:pPr marL="0" indent="0">
              <a:buNone/>
            </a:pPr>
            <a:r>
              <a:rPr lang="fa-IR" b="1" dirty="0" smtClean="0"/>
              <a:t>مسدود/معلق</a:t>
            </a:r>
            <a:r>
              <a:rPr lang="fa-IR" dirty="0" smtClean="0"/>
              <a:t> </a:t>
            </a:r>
            <a:r>
              <a:rPr lang="en-US" dirty="0">
                <a:sym typeface="Wingdings 3" pitchFamily="18" charset="2"/>
              </a:rPr>
              <a:t></a:t>
            </a:r>
            <a:r>
              <a:rPr lang="en-US" b="1" dirty="0"/>
              <a:t> </a:t>
            </a:r>
            <a:r>
              <a:rPr lang="fa-IR" b="1" dirty="0" smtClean="0"/>
              <a:t>مسدود:</a:t>
            </a:r>
          </a:p>
          <a:p>
            <a:pPr marL="320040" lvl="1" indent="0">
              <a:buNone/>
            </a:pPr>
            <a:r>
              <a:rPr lang="fa-IR" sz="2400" dirty="0"/>
              <a:t>ممکن است فرایندی پایان یابد و مقداری از حافظه آزاد شود. همچنین فرایندی در صف مسدود و معلق وجود داشته باشد که اولویتش از تمام فرایند های صف آماده و معلق بیشتر باشد و سیستم عامل به دلایلی گمان کند که حادثه ای به زودی رخ خواهد داد که این فرایند را از حالت مسدود خارج کند. </a:t>
            </a:r>
            <a:endParaRPr lang="en-US"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
        <p:nvSpPr>
          <p:cNvPr id="5" name="Oval 4"/>
          <p:cNvSpPr/>
          <p:nvPr/>
        </p:nvSpPr>
        <p:spPr>
          <a:xfrm>
            <a:off x="533400" y="3624569"/>
            <a:ext cx="1345067"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05088"/>
            <a:ext cx="24834" cy="123398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031971"/>
      </p:ext>
    </p:extLst>
  </p:cSld>
  <p:clrMapOvr>
    <a:masterClrMapping/>
  </p:clrMapOvr>
  <p:transition spd="slow">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4758" y="533401"/>
            <a:ext cx="5452042" cy="2057400"/>
          </a:xfrm>
        </p:spPr>
        <p:txBody>
          <a:bodyPr>
            <a:normAutofit fontScale="92500" lnSpcReduction="10000"/>
          </a:bodyPr>
          <a:lstStyle/>
          <a:p>
            <a:pPr marL="0" indent="0" algn="just">
              <a:buNone/>
            </a:pPr>
            <a:r>
              <a:rPr lang="fa-IR" b="1" dirty="0" smtClean="0"/>
              <a:t>اجرا</a:t>
            </a:r>
            <a:r>
              <a:rPr lang="fa-IR" dirty="0" smtClean="0"/>
              <a:t> </a:t>
            </a:r>
            <a:r>
              <a:rPr lang="en-US" dirty="0">
                <a:sym typeface="Wingdings 3" pitchFamily="18" charset="2"/>
              </a:rPr>
              <a:t></a:t>
            </a:r>
            <a:r>
              <a:rPr lang="en-US" b="1" dirty="0"/>
              <a:t> </a:t>
            </a:r>
            <a:r>
              <a:rPr lang="fa-IR" b="1" dirty="0"/>
              <a:t>آماده /</a:t>
            </a:r>
            <a:r>
              <a:rPr lang="fa-IR" b="1" dirty="0" smtClean="0"/>
              <a:t>معلق:</a:t>
            </a:r>
          </a:p>
          <a:p>
            <a:pPr marL="320040" lvl="1" indent="0" algn="just">
              <a:buNone/>
            </a:pPr>
            <a:r>
              <a:rPr lang="fa-IR" dirty="0" smtClean="0"/>
              <a:t>معمولاً وقتی زمان منظور شده برای فرایند جاری تمام می شود، این فرایند به حالت آماده منتقل می گردد.</a:t>
            </a:r>
          </a:p>
          <a:p>
            <a:pPr marL="320040" lvl="1" indent="0" algn="just">
              <a:buNone/>
            </a:pPr>
            <a:r>
              <a:rPr lang="fa-IR" dirty="0" smtClean="0"/>
              <a:t>با این وجود سیستم عامل فرایند جاری را می تواند به علت وجود فرایند با اولویت بالاتری به صف اماده و معلق انتقال دهد تا فضایی از حافظه اصلی را برای فرایند با اولویت تر آزاد نماید.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
        <p:nvSpPr>
          <p:cNvPr id="5" name="Oval 4"/>
          <p:cNvSpPr/>
          <p:nvPr/>
        </p:nvSpPr>
        <p:spPr>
          <a:xfrm>
            <a:off x="533400" y="3624569"/>
            <a:ext cx="1345067" cy="533400"/>
          </a:xfrm>
          <a:prstGeom prst="ellipse">
            <a:avLst/>
          </a:prstGeom>
          <a:solidFill>
            <a:schemeClr val="accent6">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w="38100">
            <a:solidFill>
              <a:schemeClr val="accent1">
                <a:lumMod val="75000"/>
              </a:schemeClr>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5109781"/>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t>سيستم عامل چگونه برنامه هاي كاربردي رامديريت مي </a:t>
            </a:r>
            <a:r>
              <a:rPr lang="fa-IR" sz="2800" dirty="0" smtClean="0"/>
              <a:t>كند؟</a:t>
            </a:r>
            <a:endParaRPr lang="en-US" sz="2800" dirty="0"/>
          </a:p>
        </p:txBody>
      </p:sp>
      <p:sp>
        <p:nvSpPr>
          <p:cNvPr id="3" name="Content Placeholder 2"/>
          <p:cNvSpPr>
            <a:spLocks noGrp="1"/>
          </p:cNvSpPr>
          <p:nvPr>
            <p:ph idx="1"/>
          </p:nvPr>
        </p:nvSpPr>
        <p:spPr>
          <a:xfrm>
            <a:off x="457200" y="1905000"/>
            <a:ext cx="8153400" cy="4191000"/>
          </a:xfrm>
        </p:spPr>
        <p:txBody>
          <a:bodyPr/>
          <a:lstStyle/>
          <a:p>
            <a:pPr algn="just">
              <a:lnSpc>
                <a:spcPct val="150000"/>
              </a:lnSpc>
              <a:buFont typeface="Wingdings" pitchFamily="2" charset="2"/>
              <a:buChar char="ü"/>
            </a:pPr>
            <a:r>
              <a:rPr lang="fa-IR" dirty="0"/>
              <a:t> منابع در اختيار چندين برنامه كاربردي قرار مي گيرند.</a:t>
            </a:r>
            <a:endParaRPr lang="en-US" dirty="0"/>
          </a:p>
          <a:p>
            <a:pPr algn="just">
              <a:lnSpc>
                <a:spcPct val="150000"/>
              </a:lnSpc>
              <a:buFont typeface="Wingdings" pitchFamily="2" charset="2"/>
              <a:buChar char="ü"/>
            </a:pPr>
            <a:r>
              <a:rPr lang="fa-IR" dirty="0"/>
              <a:t> پردازنده فيزيكي بين چندين برنامه كاربردي تعويض مي شود، به طوري كه به نظر مي رسد همه به طور همزمان در حال اجرا هستند.</a:t>
            </a:r>
            <a:endParaRPr lang="en-US" dirty="0"/>
          </a:p>
          <a:p>
            <a:pPr algn="just">
              <a:lnSpc>
                <a:spcPct val="150000"/>
              </a:lnSpc>
              <a:buFont typeface="Wingdings" pitchFamily="2" charset="2"/>
              <a:buChar char="ü"/>
            </a:pPr>
            <a:r>
              <a:rPr lang="fa-IR" dirty="0"/>
              <a:t> پردازنده و دستگاه هاي </a:t>
            </a:r>
            <a:r>
              <a:rPr lang="en-US" sz="2000" dirty="0"/>
              <a:t>I/O</a:t>
            </a:r>
            <a:r>
              <a:rPr lang="fa-IR" dirty="0"/>
              <a:t> مي توانند به طور كارآمد مورد استفاده قرار گيرند.</a:t>
            </a:r>
            <a:endParaRPr lang="en-US" dirty="0"/>
          </a:p>
          <a:p>
            <a:pPr algn="just">
              <a:lnSpc>
                <a:spcPct val="150000"/>
              </a:lnSpc>
              <a:buFont typeface="Wingdings" pitchFamily="2" charset="2"/>
              <a:buChar char="ü"/>
            </a:pPr>
            <a:r>
              <a:rPr lang="fa-IR" dirty="0"/>
              <a:t>روشي كه سيستم هاي عامل جديد در پيش گرفته اند، مبتني بر مدلي است كه در آن، اجراي يك برنامه كاربردي متناظر با وجود يك يا چند فرآيند است. </a:t>
            </a:r>
            <a:endParaRPr lang="en-US" dirty="0"/>
          </a:p>
          <a:p>
            <a:pPr algn="just">
              <a:lnSpc>
                <a:spcPct val="150000"/>
              </a:lnSpc>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94065141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1" dur="500"/>
                                        <p:tgtEl>
                                          <p:spTgt spid="3">
                                            <p:txEl>
                                              <p:pRg st="1" end="1"/>
                                            </p:txEl>
                                          </p:spTgt>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5" dur="500"/>
                                        <p:tgtEl>
                                          <p:spTgt spid="3">
                                            <p:txEl>
                                              <p:pRg st="2" end="2"/>
                                            </p:txEl>
                                          </p:spTgt>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4200" y="533400"/>
            <a:ext cx="5562600" cy="2210303"/>
          </a:xfrm>
        </p:spPr>
        <p:txBody>
          <a:bodyPr>
            <a:normAutofit fontScale="92500" lnSpcReduction="10000"/>
          </a:bodyPr>
          <a:lstStyle/>
          <a:p>
            <a:pPr marL="0" indent="0" algn="just">
              <a:buNone/>
            </a:pPr>
            <a:r>
              <a:rPr lang="fa-IR" b="1" dirty="0" smtClean="0"/>
              <a:t>مختلف</a:t>
            </a:r>
            <a:r>
              <a:rPr lang="fa-IR" dirty="0" smtClean="0"/>
              <a:t> </a:t>
            </a:r>
            <a:r>
              <a:rPr lang="en-US" dirty="0">
                <a:sym typeface="Wingdings 3" pitchFamily="18" charset="2"/>
              </a:rPr>
              <a:t></a:t>
            </a:r>
            <a:r>
              <a:rPr lang="en-US" b="1" dirty="0"/>
              <a:t> </a:t>
            </a:r>
            <a:r>
              <a:rPr lang="fa-IR" b="1" dirty="0" smtClean="0"/>
              <a:t>خروج:</a:t>
            </a:r>
          </a:p>
          <a:p>
            <a:pPr marL="320040" lvl="1" indent="0" algn="just">
              <a:buNone/>
            </a:pPr>
            <a:r>
              <a:rPr lang="fa-IR" dirty="0" smtClean="0"/>
              <a:t>یک فرایند در حال اجرا معمولاً به علت تکمیل یا بروز یک عیب، پایان می یابد.</a:t>
            </a:r>
          </a:p>
          <a:p>
            <a:pPr marL="320040" lvl="1" indent="0" algn="just">
              <a:buNone/>
            </a:pPr>
            <a:r>
              <a:rPr lang="fa-IR" dirty="0" smtClean="0"/>
              <a:t>در بعضی از سیستم عامل ها ممکن است فرایندی به وسیله فرایند دیگری که آن را ایجاد کرده است، یا به دلیل پایان فرایند پدر، پایان یابد. پس ممکن است یک فرایند از هر حالتی به حالت خروج منتقل گردد.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
        <p:nvSpPr>
          <p:cNvPr id="5" name="Oval 4"/>
          <p:cNvSpPr/>
          <p:nvPr/>
        </p:nvSpPr>
        <p:spPr>
          <a:xfrm>
            <a:off x="5334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 معلق</a:t>
            </a:r>
            <a:endParaRPr lang="en-US" dirty="0">
              <a:solidFill>
                <a:schemeClr val="tx1"/>
              </a:solidFill>
              <a:cs typeface="B Nazanin" pitchFamily="2" charset="-78"/>
            </a:endParaRPr>
          </a:p>
        </p:txBody>
      </p:sp>
      <p:sp>
        <p:nvSpPr>
          <p:cNvPr id="6" name="Oval 5"/>
          <p:cNvSpPr/>
          <p:nvPr/>
        </p:nvSpPr>
        <p:spPr>
          <a:xfrm>
            <a:off x="1524000" y="187060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جدید</a:t>
            </a:r>
            <a:endParaRPr lang="en-US" dirty="0">
              <a:solidFill>
                <a:schemeClr val="tx1"/>
              </a:solidFill>
              <a:cs typeface="B Nazanin" pitchFamily="2" charset="-78"/>
            </a:endParaRPr>
          </a:p>
        </p:txBody>
      </p:sp>
      <p:sp>
        <p:nvSpPr>
          <p:cNvPr id="7" name="Oval 6"/>
          <p:cNvSpPr/>
          <p:nvPr/>
        </p:nvSpPr>
        <p:spPr>
          <a:xfrm>
            <a:off x="2590800" y="3624569"/>
            <a:ext cx="1345067" cy="533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آماده</a:t>
            </a:r>
            <a:endParaRPr lang="en-US" dirty="0">
              <a:solidFill>
                <a:schemeClr val="tx1"/>
              </a:solidFill>
              <a:cs typeface="B Nazanin" pitchFamily="2" charset="-78"/>
            </a:endParaRPr>
          </a:p>
        </p:txBody>
      </p:sp>
      <p:sp>
        <p:nvSpPr>
          <p:cNvPr id="8" name="Oval 7"/>
          <p:cNvSpPr/>
          <p:nvPr/>
        </p:nvSpPr>
        <p:spPr>
          <a:xfrm>
            <a:off x="4800600" y="36245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اجرا</a:t>
            </a:r>
            <a:endParaRPr lang="en-US" dirty="0">
              <a:solidFill>
                <a:schemeClr val="tx1"/>
              </a:solidFill>
              <a:cs typeface="B Nazanin" pitchFamily="2" charset="-78"/>
            </a:endParaRPr>
          </a:p>
        </p:txBody>
      </p:sp>
      <p:sp>
        <p:nvSpPr>
          <p:cNvPr id="9" name="Oval 8"/>
          <p:cNvSpPr/>
          <p:nvPr/>
        </p:nvSpPr>
        <p:spPr>
          <a:xfrm>
            <a:off x="6994298" y="3624569"/>
            <a:ext cx="1345067" cy="533400"/>
          </a:xfrm>
          <a:prstGeom prst="ellips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خروج</a:t>
            </a:r>
            <a:endParaRPr lang="en-US" dirty="0">
              <a:solidFill>
                <a:schemeClr val="tx1"/>
              </a:solidFill>
              <a:cs typeface="B Nazanin" pitchFamily="2" charset="-78"/>
            </a:endParaRPr>
          </a:p>
        </p:txBody>
      </p:sp>
      <p:sp>
        <p:nvSpPr>
          <p:cNvPr id="10" name="Oval 9"/>
          <p:cNvSpPr/>
          <p:nvPr/>
        </p:nvSpPr>
        <p:spPr>
          <a:xfrm>
            <a:off x="2743200" y="5339069"/>
            <a:ext cx="1345067" cy="533400"/>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a:t>
            </a:r>
            <a:endParaRPr lang="en-US" dirty="0">
              <a:solidFill>
                <a:schemeClr val="tx1"/>
              </a:solidFill>
              <a:cs typeface="B Nazanin" pitchFamily="2" charset="-78"/>
            </a:endParaRPr>
          </a:p>
        </p:txBody>
      </p:sp>
      <p:sp>
        <p:nvSpPr>
          <p:cNvPr id="11" name="Oval 10"/>
          <p:cNvSpPr/>
          <p:nvPr/>
        </p:nvSpPr>
        <p:spPr>
          <a:xfrm>
            <a:off x="457200" y="5339069"/>
            <a:ext cx="1219200" cy="621166"/>
          </a:xfrm>
          <a:prstGeom prst="ellips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itchFamily="2" charset="-78"/>
              </a:rPr>
              <a:t>مسدود و معلق</a:t>
            </a:r>
            <a:endParaRPr lang="en-US" dirty="0">
              <a:solidFill>
                <a:schemeClr val="tx1"/>
              </a:solidFill>
              <a:cs typeface="B Nazanin" pitchFamily="2" charset="-78"/>
            </a:endParaRPr>
          </a:p>
        </p:txBody>
      </p:sp>
      <p:cxnSp>
        <p:nvCxnSpPr>
          <p:cNvPr id="12" name="Straight Arrow Connector 11"/>
          <p:cNvCxnSpPr/>
          <p:nvPr/>
        </p:nvCxnSpPr>
        <p:spPr>
          <a:xfrm>
            <a:off x="3935867" y="3738869"/>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147028" y="3869498"/>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764166" y="5573112"/>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3912279" y="3967469"/>
            <a:ext cx="8717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878467" y="3967469"/>
            <a:ext cx="757465"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676401" y="5720069"/>
            <a:ext cx="106679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10000" y="4092655"/>
            <a:ext cx="1266826"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066800" y="2378155"/>
            <a:ext cx="811667" cy="12464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1066800" y="4157969"/>
            <a:ext cx="24833" cy="11811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34758" y="4157969"/>
            <a:ext cx="0" cy="12137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7" idx="0"/>
          </p:cNvCxnSpPr>
          <p:nvPr/>
        </p:nvCxnSpPr>
        <p:spPr>
          <a:xfrm>
            <a:off x="2453031" y="2393123"/>
            <a:ext cx="810303" cy="1231446"/>
          </a:xfrm>
          <a:prstGeom prst="straightConnector1">
            <a:avLst/>
          </a:prstGeom>
          <a:ln w="381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1524000" y="3129269"/>
            <a:ext cx="3494314" cy="566057"/>
          </a:xfrm>
          <a:custGeom>
            <a:avLst/>
            <a:gdLst>
              <a:gd name="connsiteX0" fmla="*/ 3494314 w 3494314"/>
              <a:gd name="connsiteY0" fmla="*/ 566057 h 566057"/>
              <a:gd name="connsiteX1" fmla="*/ 3145971 w 3494314"/>
              <a:gd name="connsiteY1" fmla="*/ 391886 h 566057"/>
              <a:gd name="connsiteX2" fmla="*/ 2536371 w 3494314"/>
              <a:gd name="connsiteY2" fmla="*/ 141514 h 566057"/>
              <a:gd name="connsiteX3" fmla="*/ 2046514 w 3494314"/>
              <a:gd name="connsiteY3" fmla="*/ 43543 h 566057"/>
              <a:gd name="connsiteX4" fmla="*/ 1578429 w 3494314"/>
              <a:gd name="connsiteY4" fmla="*/ 0 h 566057"/>
              <a:gd name="connsiteX5" fmla="*/ 1164771 w 3494314"/>
              <a:gd name="connsiteY5" fmla="*/ 43543 h 566057"/>
              <a:gd name="connsiteX6" fmla="*/ 566057 w 3494314"/>
              <a:gd name="connsiteY6" fmla="*/ 152400 h 566057"/>
              <a:gd name="connsiteX7" fmla="*/ 163286 w 3494314"/>
              <a:gd name="connsiteY7" fmla="*/ 381000 h 566057"/>
              <a:gd name="connsiteX8" fmla="*/ 0 w 3494314"/>
              <a:gd name="connsiteY8" fmla="*/ 500743 h 56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314" h="566057">
                <a:moveTo>
                  <a:pt x="3494314" y="566057"/>
                </a:moveTo>
                <a:cubicBezTo>
                  <a:pt x="3399971" y="514350"/>
                  <a:pt x="3305628" y="462643"/>
                  <a:pt x="3145971" y="391886"/>
                </a:cubicBezTo>
                <a:cubicBezTo>
                  <a:pt x="2986314" y="321129"/>
                  <a:pt x="2719614" y="199571"/>
                  <a:pt x="2536371" y="141514"/>
                </a:cubicBezTo>
                <a:cubicBezTo>
                  <a:pt x="2353128" y="83457"/>
                  <a:pt x="2206171" y="67129"/>
                  <a:pt x="2046514" y="43543"/>
                </a:cubicBezTo>
                <a:cubicBezTo>
                  <a:pt x="1886857" y="19957"/>
                  <a:pt x="1725386" y="0"/>
                  <a:pt x="1578429" y="0"/>
                </a:cubicBezTo>
                <a:cubicBezTo>
                  <a:pt x="1431472" y="0"/>
                  <a:pt x="1333500" y="18143"/>
                  <a:pt x="1164771" y="43543"/>
                </a:cubicBezTo>
                <a:cubicBezTo>
                  <a:pt x="996042" y="68943"/>
                  <a:pt x="732971" y="96157"/>
                  <a:pt x="566057" y="152400"/>
                </a:cubicBezTo>
                <a:cubicBezTo>
                  <a:pt x="399143" y="208643"/>
                  <a:pt x="257629" y="322943"/>
                  <a:pt x="163286" y="381000"/>
                </a:cubicBezTo>
                <a:cubicBezTo>
                  <a:pt x="68943" y="439057"/>
                  <a:pt x="34471" y="469900"/>
                  <a:pt x="0" y="500743"/>
                </a:cubicBezTo>
              </a:path>
            </a:pathLst>
          </a:custGeom>
          <a:noFill/>
          <a:ln w="38100">
            <a:solidFill>
              <a:schemeClr val="tx1"/>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47028" y="3488498"/>
            <a:ext cx="598241" cy="369332"/>
          </a:xfrm>
          <a:prstGeom prst="rect">
            <a:avLst/>
          </a:prstGeom>
          <a:noFill/>
        </p:spPr>
        <p:txBody>
          <a:bodyPr wrap="none" rtlCol="0">
            <a:spAutoFit/>
          </a:bodyPr>
          <a:lstStyle/>
          <a:p>
            <a:pPr algn="r" rtl="1"/>
            <a:r>
              <a:rPr lang="fa-IR" dirty="0" smtClean="0">
                <a:cs typeface="B Nazanin" pitchFamily="2" charset="-78"/>
              </a:rPr>
              <a:t>رهایی</a:t>
            </a:r>
            <a:endParaRPr lang="en-US" dirty="0">
              <a:cs typeface="B Nazanin" pitchFamily="2" charset="-78"/>
            </a:endParaRPr>
          </a:p>
        </p:txBody>
      </p:sp>
      <p:sp>
        <p:nvSpPr>
          <p:cNvPr id="25" name="TextBox 24"/>
          <p:cNvSpPr txBox="1"/>
          <p:nvPr/>
        </p:nvSpPr>
        <p:spPr>
          <a:xfrm>
            <a:off x="3621975" y="2824180"/>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6" name="TextBox 25"/>
          <p:cNvSpPr txBox="1"/>
          <p:nvPr/>
        </p:nvSpPr>
        <p:spPr>
          <a:xfrm>
            <a:off x="3937853" y="3379351"/>
            <a:ext cx="562975" cy="369332"/>
          </a:xfrm>
          <a:prstGeom prst="rect">
            <a:avLst/>
          </a:prstGeom>
          <a:noFill/>
        </p:spPr>
        <p:txBody>
          <a:bodyPr wrap="none" rtlCol="0">
            <a:spAutoFit/>
          </a:bodyPr>
          <a:lstStyle/>
          <a:p>
            <a:pPr algn="r" rtl="1"/>
            <a:r>
              <a:rPr lang="fa-IR" dirty="0" smtClean="0">
                <a:cs typeface="B Nazanin" pitchFamily="2" charset="-78"/>
              </a:rPr>
              <a:t>توزیع</a:t>
            </a:r>
            <a:endParaRPr lang="en-US" dirty="0">
              <a:cs typeface="B Nazanin" pitchFamily="2" charset="-78"/>
            </a:endParaRPr>
          </a:p>
        </p:txBody>
      </p:sp>
      <p:sp>
        <p:nvSpPr>
          <p:cNvPr id="27" name="TextBox 26"/>
          <p:cNvSpPr txBox="1"/>
          <p:nvPr/>
        </p:nvSpPr>
        <p:spPr>
          <a:xfrm>
            <a:off x="2003052" y="3920422"/>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28" name="TextBox 27"/>
          <p:cNvSpPr txBox="1"/>
          <p:nvPr/>
        </p:nvSpPr>
        <p:spPr>
          <a:xfrm>
            <a:off x="3937853" y="3902937"/>
            <a:ext cx="960519" cy="369332"/>
          </a:xfrm>
          <a:prstGeom prst="rect">
            <a:avLst/>
          </a:prstGeom>
          <a:noFill/>
        </p:spPr>
        <p:txBody>
          <a:bodyPr wrap="none" rtlCol="0">
            <a:spAutoFit/>
          </a:bodyPr>
          <a:lstStyle/>
          <a:p>
            <a:pPr algn="r" rtl="1"/>
            <a:r>
              <a:rPr lang="fa-IR" dirty="0" smtClean="0">
                <a:cs typeface="B Nazanin" pitchFamily="2" charset="-78"/>
              </a:rPr>
              <a:t>اتمام مهلت</a:t>
            </a:r>
            <a:endParaRPr lang="en-US" dirty="0">
              <a:cs typeface="B Nazanin" pitchFamily="2" charset="-78"/>
            </a:endParaRPr>
          </a:p>
        </p:txBody>
      </p:sp>
      <p:sp>
        <p:nvSpPr>
          <p:cNvPr id="29" name="TextBox 28"/>
          <p:cNvSpPr txBox="1"/>
          <p:nvPr/>
        </p:nvSpPr>
        <p:spPr>
          <a:xfrm>
            <a:off x="1599808" y="34399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0" name="TextBox 29"/>
          <p:cNvSpPr txBox="1"/>
          <p:nvPr/>
        </p:nvSpPr>
        <p:spPr>
          <a:xfrm>
            <a:off x="1643105" y="5154403"/>
            <a:ext cx="947695" cy="369332"/>
          </a:xfrm>
          <a:prstGeom prst="rect">
            <a:avLst/>
          </a:prstGeom>
          <a:noFill/>
        </p:spPr>
        <p:txBody>
          <a:bodyPr wrap="none" rtlCol="0">
            <a:spAutoFit/>
          </a:bodyPr>
          <a:lstStyle/>
          <a:p>
            <a:pPr algn="r" rtl="1"/>
            <a:r>
              <a:rPr lang="fa-IR" dirty="0" smtClean="0">
                <a:cs typeface="B Nazanin" pitchFamily="2" charset="-78"/>
              </a:rPr>
              <a:t>فعال کردن</a:t>
            </a:r>
            <a:endParaRPr lang="en-US" dirty="0">
              <a:cs typeface="B Nazanin" pitchFamily="2" charset="-78"/>
            </a:endParaRPr>
          </a:p>
        </p:txBody>
      </p:sp>
      <p:sp>
        <p:nvSpPr>
          <p:cNvPr id="31" name="TextBox 30"/>
          <p:cNvSpPr txBox="1"/>
          <p:nvPr/>
        </p:nvSpPr>
        <p:spPr>
          <a:xfrm>
            <a:off x="1966895" y="5726668"/>
            <a:ext cx="580608" cy="369332"/>
          </a:xfrm>
          <a:prstGeom prst="rect">
            <a:avLst/>
          </a:prstGeom>
          <a:noFill/>
        </p:spPr>
        <p:txBody>
          <a:bodyPr wrap="none" rtlCol="0">
            <a:spAutoFit/>
          </a:bodyPr>
          <a:lstStyle/>
          <a:p>
            <a:pPr algn="r" rtl="1"/>
            <a:r>
              <a:rPr lang="fa-IR" dirty="0" smtClean="0">
                <a:cs typeface="B Nazanin" pitchFamily="2" charset="-78"/>
              </a:rPr>
              <a:t>تعلیق</a:t>
            </a:r>
            <a:endParaRPr lang="en-US" dirty="0">
              <a:cs typeface="B Nazanin" pitchFamily="2" charset="-78"/>
            </a:endParaRPr>
          </a:p>
        </p:txBody>
      </p:sp>
      <p:sp>
        <p:nvSpPr>
          <p:cNvPr id="32" name="TextBox 31"/>
          <p:cNvSpPr txBox="1"/>
          <p:nvPr/>
        </p:nvSpPr>
        <p:spPr>
          <a:xfrm rot="18971766">
            <a:off x="4096386" y="4599358"/>
            <a:ext cx="1093569" cy="369332"/>
          </a:xfrm>
          <a:prstGeom prst="rect">
            <a:avLst/>
          </a:prstGeom>
          <a:noFill/>
        </p:spPr>
        <p:txBody>
          <a:bodyPr wrap="none" rtlCol="0">
            <a:spAutoFit/>
          </a:bodyPr>
          <a:lstStyle/>
          <a:p>
            <a:pPr algn="r" rtl="1"/>
            <a:r>
              <a:rPr lang="fa-IR" dirty="0" smtClean="0">
                <a:cs typeface="B Nazanin" pitchFamily="2" charset="-78"/>
              </a:rPr>
              <a:t>منتظر رویداد</a:t>
            </a:r>
            <a:endParaRPr lang="en-US" dirty="0">
              <a:cs typeface="B Nazanin" pitchFamily="2" charset="-78"/>
            </a:endParaRPr>
          </a:p>
        </p:txBody>
      </p:sp>
      <p:sp>
        <p:nvSpPr>
          <p:cNvPr id="33" name="TextBox 32"/>
          <p:cNvSpPr txBox="1"/>
          <p:nvPr/>
        </p:nvSpPr>
        <p:spPr>
          <a:xfrm rot="18425893">
            <a:off x="965020" y="2682929"/>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4" name="TextBox 33"/>
          <p:cNvSpPr txBox="1"/>
          <p:nvPr/>
        </p:nvSpPr>
        <p:spPr>
          <a:xfrm rot="3286590">
            <a:off x="2568167" y="2559037"/>
            <a:ext cx="683200" cy="369332"/>
          </a:xfrm>
          <a:prstGeom prst="rect">
            <a:avLst/>
          </a:prstGeom>
          <a:noFill/>
        </p:spPr>
        <p:txBody>
          <a:bodyPr wrap="none" rtlCol="0">
            <a:spAutoFit/>
          </a:bodyPr>
          <a:lstStyle/>
          <a:p>
            <a:pPr algn="r" rtl="1"/>
            <a:r>
              <a:rPr lang="fa-IR" dirty="0" smtClean="0">
                <a:cs typeface="B Nazanin" pitchFamily="2" charset="-78"/>
              </a:rPr>
              <a:t>پذیرش</a:t>
            </a:r>
            <a:endParaRPr lang="en-US" dirty="0">
              <a:cs typeface="B Nazanin" pitchFamily="2" charset="-78"/>
            </a:endParaRPr>
          </a:p>
        </p:txBody>
      </p:sp>
      <p:sp>
        <p:nvSpPr>
          <p:cNvPr id="35" name="TextBox 34"/>
          <p:cNvSpPr txBox="1"/>
          <p:nvPr/>
        </p:nvSpPr>
        <p:spPr>
          <a:xfrm rot="5400000">
            <a:off x="650697" y="4437685"/>
            <a:ext cx="963965"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sp>
        <p:nvSpPr>
          <p:cNvPr id="36" name="TextBox 35"/>
          <p:cNvSpPr txBox="1"/>
          <p:nvPr/>
        </p:nvSpPr>
        <p:spPr>
          <a:xfrm rot="5400000">
            <a:off x="2762194" y="4450242"/>
            <a:ext cx="1002276" cy="646331"/>
          </a:xfrm>
          <a:prstGeom prst="rect">
            <a:avLst/>
          </a:prstGeom>
          <a:noFill/>
        </p:spPr>
        <p:txBody>
          <a:bodyPr wrap="square" rtlCol="0">
            <a:spAutoFit/>
          </a:bodyPr>
          <a:lstStyle/>
          <a:p>
            <a:pPr algn="r" rtl="1"/>
            <a:r>
              <a:rPr lang="fa-IR" dirty="0" smtClean="0">
                <a:cs typeface="B Nazanin" pitchFamily="2" charset="-78"/>
              </a:rPr>
              <a:t>رویداد رخ می دهد</a:t>
            </a:r>
            <a:endParaRPr lang="en-US" dirty="0">
              <a:cs typeface="B Nazanin" pitchFamily="2" charset="-78"/>
            </a:endParaRPr>
          </a:p>
        </p:txBody>
      </p:sp>
      <p:cxnSp>
        <p:nvCxnSpPr>
          <p:cNvPr id="37" name="Straight Arrow Connector 36"/>
          <p:cNvCxnSpPr/>
          <p:nvPr/>
        </p:nvCxnSpPr>
        <p:spPr>
          <a:xfrm>
            <a:off x="1824832" y="3809235"/>
            <a:ext cx="86473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6215140"/>
      </p:ext>
    </p:extLst>
  </p:cSld>
  <p:clrMapOvr>
    <a:masterClrMapping/>
  </p:clrMapOvr>
  <p:transition spd="slow">
    <p:push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14400"/>
          </a:xfrm>
        </p:spPr>
        <p:txBody>
          <a:bodyPr/>
          <a:lstStyle/>
          <a:p>
            <a:r>
              <a:rPr lang="fa-IR" dirty="0"/>
              <a:t>بعضي از دلايل تعليق فرآيند</a:t>
            </a:r>
            <a:endParaRPr lang="en-US" dirty="0"/>
          </a:p>
        </p:txBody>
      </p:sp>
      <p:sp>
        <p:nvSpPr>
          <p:cNvPr id="3" name="Content Placeholder 2"/>
          <p:cNvSpPr>
            <a:spLocks noGrp="1"/>
          </p:cNvSpPr>
          <p:nvPr>
            <p:ph idx="1"/>
          </p:nvPr>
        </p:nvSpPr>
        <p:spPr>
          <a:xfrm>
            <a:off x="76200" y="1447800"/>
            <a:ext cx="8991600" cy="4648200"/>
          </a:xfrm>
        </p:spPr>
        <p:txBody>
          <a:bodyPr>
            <a:normAutofit fontScale="70000" lnSpcReduction="20000"/>
          </a:bodyPr>
          <a:lstStyle/>
          <a:p>
            <a:pPr marL="0" indent="0">
              <a:lnSpc>
                <a:spcPct val="120000"/>
              </a:lnSpc>
              <a:buNone/>
            </a:pPr>
            <a:r>
              <a:rPr lang="fa-IR" b="1" u="sng" dirty="0" smtClean="0"/>
              <a:t>مبادله</a:t>
            </a:r>
            <a:r>
              <a:rPr lang="en-US" b="1" u="sng" dirty="0" smtClean="0"/>
              <a:t>:</a:t>
            </a:r>
          </a:p>
          <a:p>
            <a:pPr marL="320040" lvl="1" indent="0" algn="just">
              <a:lnSpc>
                <a:spcPct val="120000"/>
              </a:lnSpc>
              <a:buNone/>
            </a:pPr>
            <a:r>
              <a:rPr lang="fa-IR" dirty="0" smtClean="0"/>
              <a:t>سيستم </a:t>
            </a:r>
            <a:r>
              <a:rPr lang="fa-IR" dirty="0"/>
              <a:t>عامل بايد بخشي از حافظه اصلي را خالي كند تا </a:t>
            </a:r>
            <a:r>
              <a:rPr lang="fa-IR" dirty="0" smtClean="0"/>
              <a:t> </a:t>
            </a:r>
            <a:r>
              <a:rPr lang="fa-IR" dirty="0"/>
              <a:t>فرآيند آماده اجرا را به حافظه بياورد.   </a:t>
            </a:r>
            <a:endParaRPr lang="fa-IR" dirty="0" smtClean="0"/>
          </a:p>
          <a:p>
            <a:pPr marL="320040" lvl="1" indent="0" algn="just">
              <a:lnSpc>
                <a:spcPct val="120000"/>
              </a:lnSpc>
              <a:buNone/>
            </a:pPr>
            <a:endParaRPr lang="fa-IR" dirty="0"/>
          </a:p>
          <a:p>
            <a:pPr marL="0" indent="0">
              <a:lnSpc>
                <a:spcPct val="120000"/>
              </a:lnSpc>
              <a:buNone/>
            </a:pPr>
            <a:r>
              <a:rPr lang="fa-IR" b="1" u="sng" dirty="0"/>
              <a:t>دلايل ديگر سيستم </a:t>
            </a:r>
            <a:r>
              <a:rPr lang="fa-IR" b="1" u="sng" dirty="0" smtClean="0"/>
              <a:t>عامل</a:t>
            </a:r>
            <a:r>
              <a:rPr lang="en-US" b="1" u="sng" dirty="0" smtClean="0"/>
              <a:t>:</a:t>
            </a:r>
          </a:p>
          <a:p>
            <a:pPr marL="320040" lvl="1" indent="0" algn="just">
              <a:lnSpc>
                <a:spcPct val="120000"/>
              </a:lnSpc>
              <a:buNone/>
            </a:pPr>
            <a:r>
              <a:rPr lang="fa-IR" dirty="0" smtClean="0"/>
              <a:t>سيستم </a:t>
            </a:r>
            <a:r>
              <a:rPr lang="fa-IR" dirty="0"/>
              <a:t>عامل ممكن است فرآيند پس زمينه يا سودمند </a:t>
            </a:r>
            <a:r>
              <a:rPr lang="fa-IR" dirty="0" smtClean="0"/>
              <a:t>يا </a:t>
            </a:r>
            <a:r>
              <a:rPr lang="fa-IR" dirty="0"/>
              <a:t>فرآيند مشكوك به خطا را معلق كند. </a:t>
            </a:r>
            <a:endParaRPr lang="fa-IR" dirty="0" smtClean="0"/>
          </a:p>
          <a:p>
            <a:pPr marL="320040" lvl="1" indent="0" algn="just">
              <a:lnSpc>
                <a:spcPct val="120000"/>
              </a:lnSpc>
              <a:buNone/>
            </a:pPr>
            <a:endParaRPr lang="fa-IR" dirty="0"/>
          </a:p>
          <a:p>
            <a:pPr marL="0" indent="0">
              <a:lnSpc>
                <a:spcPct val="120000"/>
              </a:lnSpc>
              <a:buNone/>
            </a:pPr>
            <a:r>
              <a:rPr lang="fa-IR" b="1" u="sng" dirty="0"/>
              <a:t>درخواست كاربر محاوره </a:t>
            </a:r>
            <a:r>
              <a:rPr lang="fa-IR" b="1" u="sng" dirty="0" smtClean="0"/>
              <a:t>اي</a:t>
            </a:r>
            <a:r>
              <a:rPr lang="en-US" b="1" u="sng" dirty="0" smtClean="0"/>
              <a:t>:</a:t>
            </a:r>
          </a:p>
          <a:p>
            <a:pPr marL="320040" lvl="1" indent="0" algn="just">
              <a:lnSpc>
                <a:spcPct val="120000"/>
              </a:lnSpc>
              <a:buNone/>
            </a:pPr>
            <a:r>
              <a:rPr lang="fa-IR" dirty="0" smtClean="0"/>
              <a:t>ممكن </a:t>
            </a:r>
            <a:r>
              <a:rPr lang="fa-IR" dirty="0"/>
              <a:t>است كاربر بخواهد به دلايل اشكال زدايي يا استفاده از </a:t>
            </a:r>
            <a:r>
              <a:rPr lang="fa-IR" dirty="0" smtClean="0"/>
              <a:t>منبع</a:t>
            </a:r>
            <a:r>
              <a:rPr lang="fa-IR" dirty="0"/>
              <a:t>، اجراي برنامه اي را به تعليق اندازد.   </a:t>
            </a:r>
            <a:endParaRPr lang="fa-IR" dirty="0" smtClean="0"/>
          </a:p>
          <a:p>
            <a:pPr marL="320040" lvl="1" indent="0" algn="just">
              <a:lnSpc>
                <a:spcPct val="120000"/>
              </a:lnSpc>
              <a:buNone/>
            </a:pPr>
            <a:endParaRPr lang="fa-IR" dirty="0"/>
          </a:p>
          <a:p>
            <a:pPr marL="0" indent="0">
              <a:lnSpc>
                <a:spcPct val="120000"/>
              </a:lnSpc>
              <a:buNone/>
            </a:pPr>
            <a:r>
              <a:rPr lang="fa-IR" b="1" u="sng" dirty="0"/>
              <a:t>زمان </a:t>
            </a:r>
            <a:r>
              <a:rPr lang="fa-IR" b="1" u="sng" dirty="0" smtClean="0"/>
              <a:t>بندي:</a:t>
            </a:r>
          </a:p>
          <a:p>
            <a:pPr marL="320040" lvl="1" indent="0" algn="just">
              <a:lnSpc>
                <a:spcPct val="120000"/>
              </a:lnSpc>
              <a:buNone/>
            </a:pPr>
            <a:r>
              <a:rPr lang="fa-IR" dirty="0" smtClean="0"/>
              <a:t>فرآيند </a:t>
            </a:r>
            <a:r>
              <a:rPr lang="fa-IR" dirty="0"/>
              <a:t>ممكن است به طور دوره اي اجرا شود (مثل فرآيند </a:t>
            </a:r>
            <a:r>
              <a:rPr lang="fa-IR" dirty="0" smtClean="0"/>
              <a:t>حسابداري </a:t>
            </a:r>
            <a:r>
              <a:rPr lang="fa-IR" dirty="0"/>
              <a:t>و ناظر سيستم) و در حالي كه منتظر فاصله زماني </a:t>
            </a:r>
            <a:r>
              <a:rPr lang="fa-IR" dirty="0" smtClean="0"/>
              <a:t>بعدي </a:t>
            </a:r>
            <a:r>
              <a:rPr lang="fa-IR" dirty="0"/>
              <a:t>است، به تعليق افتد.   </a:t>
            </a:r>
            <a:endParaRPr lang="fa-IR" dirty="0" smtClean="0"/>
          </a:p>
          <a:p>
            <a:pPr marL="320040" lvl="1" indent="0" algn="just">
              <a:lnSpc>
                <a:spcPct val="120000"/>
              </a:lnSpc>
              <a:buNone/>
            </a:pPr>
            <a:endParaRPr lang="fa-IR" dirty="0"/>
          </a:p>
          <a:p>
            <a:pPr marL="0" indent="0">
              <a:lnSpc>
                <a:spcPct val="120000"/>
              </a:lnSpc>
              <a:buNone/>
            </a:pPr>
            <a:r>
              <a:rPr lang="fa-IR" b="1" u="sng" dirty="0"/>
              <a:t>درخواست فرآيند </a:t>
            </a:r>
            <a:r>
              <a:rPr lang="fa-IR" b="1" u="sng" dirty="0" smtClean="0"/>
              <a:t>والد:</a:t>
            </a:r>
          </a:p>
          <a:p>
            <a:pPr marL="320040" lvl="1" indent="0" algn="just">
              <a:lnSpc>
                <a:spcPct val="120000"/>
              </a:lnSpc>
              <a:buNone/>
            </a:pPr>
            <a:r>
              <a:rPr lang="fa-IR" dirty="0" smtClean="0"/>
              <a:t>ممكن </a:t>
            </a:r>
            <a:r>
              <a:rPr lang="fa-IR" dirty="0"/>
              <a:t>است فرآيند والد بخواهد اجراي فرآيند فرزند به تعليق </a:t>
            </a:r>
            <a:r>
              <a:rPr lang="fa-IR" dirty="0" smtClean="0"/>
              <a:t>افتد </a:t>
            </a:r>
            <a:r>
              <a:rPr lang="fa-IR" dirty="0"/>
              <a:t>تا مورد بررسي و اصلاح قرار گيرد يا فعاليت </a:t>
            </a:r>
            <a:r>
              <a:rPr lang="fa-IR" dirty="0" smtClean="0"/>
              <a:t>فرزندان </a:t>
            </a:r>
            <a:r>
              <a:rPr lang="fa-IR" dirty="0"/>
              <a:t>مختلف را هماهنگ كند.                       </a:t>
            </a:r>
            <a:r>
              <a:rPr lang="en-US" dirty="0"/>
              <a:t>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595294231"/>
      </p:ext>
    </p:extLst>
  </p:cSld>
  <p:clrMapOvr>
    <a:masterClrMapping/>
  </p:clrMapOvr>
  <p:transition spd="slow">
    <p:wheel spokes="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dirty="0" smtClean="0"/>
              <a:t>شرح فرایند</a:t>
            </a:r>
            <a:endParaRPr lang="en-US" dirty="0"/>
          </a:p>
        </p:txBody>
      </p:sp>
      <p:sp>
        <p:nvSpPr>
          <p:cNvPr id="3" name="Content Placeholder 2"/>
          <p:cNvSpPr>
            <a:spLocks noGrp="1"/>
          </p:cNvSpPr>
          <p:nvPr>
            <p:ph idx="1"/>
          </p:nvPr>
        </p:nvSpPr>
        <p:spPr>
          <a:xfrm>
            <a:off x="304800" y="1219200"/>
            <a:ext cx="8534400" cy="4876800"/>
          </a:xfrm>
        </p:spPr>
        <p:txBody>
          <a:bodyPr>
            <a:normAutofit/>
          </a:bodyPr>
          <a:lstStyle/>
          <a:p>
            <a:pPr algn="just"/>
            <a:r>
              <a:rPr lang="fa-IR" sz="2000" dirty="0" smtClean="0"/>
              <a:t>سيستم عامل رويدادهای داخل سيستم كامپيوتري را كنترل مي كند، فرآيند </a:t>
            </a:r>
            <a:r>
              <a:rPr lang="fa-IR" sz="2000" dirty="0"/>
              <a:t>ها </a:t>
            </a:r>
            <a:r>
              <a:rPr lang="fa-IR" sz="2000" dirty="0" smtClean="0"/>
              <a:t>را براي </a:t>
            </a:r>
            <a:r>
              <a:rPr lang="fa-IR" sz="2000" dirty="0"/>
              <a:t>اجرا توسط پردازنده</a:t>
            </a:r>
            <a:r>
              <a:rPr lang="fa-IR" sz="2000" dirty="0" smtClean="0"/>
              <a:t>، زمان </a:t>
            </a:r>
            <a:r>
              <a:rPr lang="fa-IR" sz="2000" dirty="0"/>
              <a:t>بندي و توزيع مي كند</a:t>
            </a:r>
            <a:r>
              <a:rPr lang="fa-IR" sz="2000" dirty="0" smtClean="0"/>
              <a:t>، منابع را به </a:t>
            </a:r>
            <a:r>
              <a:rPr lang="fa-IR" sz="2000" dirty="0"/>
              <a:t>فرآيندها تخصيص مي دهد</a:t>
            </a:r>
            <a:r>
              <a:rPr lang="fa-IR" sz="2000" dirty="0" smtClean="0"/>
              <a:t>، و به </a:t>
            </a:r>
            <a:r>
              <a:rPr lang="fa-IR" sz="2000" dirty="0"/>
              <a:t>درخواست هاي برنامه ها براي سرويس هاي اساسي پاسخ مي دهد. </a:t>
            </a:r>
            <a:endParaRPr lang="fa-IR" sz="2000" dirty="0" smtClean="0"/>
          </a:p>
          <a:p>
            <a:pPr algn="just"/>
            <a:r>
              <a:rPr lang="fa-IR" sz="2000" dirty="0" smtClean="0"/>
              <a:t>اين </a:t>
            </a:r>
            <a:r>
              <a:rPr lang="fa-IR" sz="2000" dirty="0"/>
              <a:t>مفهوم </a:t>
            </a:r>
            <a:r>
              <a:rPr lang="fa-IR" sz="2000" dirty="0" smtClean="0"/>
              <a:t>در شکل زیر تشريح </a:t>
            </a:r>
            <a:r>
              <a:rPr lang="fa-IR" sz="2000" dirty="0"/>
              <a:t>شده است. </a:t>
            </a:r>
            <a:endParaRPr lang="fa-IR" sz="2000" dirty="0" smtClean="0"/>
          </a:p>
          <a:p>
            <a:pPr algn="just"/>
            <a:endParaRPr lang="fa-IR" dirty="0"/>
          </a:p>
          <a:p>
            <a:pPr algn="just"/>
            <a:endParaRPr lang="fa-IR" dirty="0" smtClean="0"/>
          </a:p>
          <a:p>
            <a:pPr algn="just"/>
            <a:endParaRPr lang="fa-IR" dirty="0" smtClean="0"/>
          </a:p>
          <a:p>
            <a:pPr algn="just"/>
            <a:endParaRPr lang="fa-IR" dirty="0"/>
          </a:p>
          <a:p>
            <a:pPr algn="just"/>
            <a:endParaRPr lang="fa-IR" dirty="0" smtClean="0"/>
          </a:p>
          <a:p>
            <a:pPr algn="just"/>
            <a:endParaRPr lang="fa-IR" dirty="0" smtClean="0"/>
          </a:p>
          <a:p>
            <a:pPr marL="0" indent="0" algn="just">
              <a:buNone/>
            </a:pPr>
            <a:r>
              <a:rPr lang="fa-IR" sz="2000" dirty="0" smtClean="0"/>
              <a:t>در</a:t>
            </a:r>
            <a:r>
              <a:rPr lang="en-US" sz="2000" dirty="0" smtClean="0"/>
              <a:t> </a:t>
            </a:r>
            <a:r>
              <a:rPr lang="fa-IR" sz="2000" dirty="0" smtClean="0"/>
              <a:t>محيط </a:t>
            </a:r>
            <a:r>
              <a:rPr lang="fa-IR" sz="2000" dirty="0"/>
              <a:t>چندبرنامه اي، فرآيندهاي </a:t>
            </a:r>
            <a:r>
              <a:rPr lang="fa-IR" sz="2000" dirty="0" smtClean="0"/>
              <a:t>متعدد </a:t>
            </a:r>
            <a:r>
              <a:rPr lang="en-US" sz="1800" dirty="0" smtClean="0"/>
              <a:t>P1, P2, … </a:t>
            </a:r>
            <a:r>
              <a:rPr lang="en-US" sz="1800" dirty="0" err="1" smtClean="0"/>
              <a:t>Pn</a:t>
            </a:r>
            <a:r>
              <a:rPr lang="fa-IR" sz="1800" dirty="0" smtClean="0"/>
              <a:t> </a:t>
            </a:r>
            <a:r>
              <a:rPr lang="fa-IR" sz="2000" dirty="0" smtClean="0"/>
              <a:t>ایجاد شده اند و در حافظه مجازي وجود دارند. </a:t>
            </a:r>
            <a:endParaRPr lang="en-US" sz="20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047998"/>
            <a:ext cx="5429250" cy="201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56584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dirty="0" smtClean="0"/>
              <a:t>شرح فرایند</a:t>
            </a:r>
            <a:endParaRPr lang="en-US" dirty="0"/>
          </a:p>
        </p:txBody>
      </p:sp>
      <p:sp>
        <p:nvSpPr>
          <p:cNvPr id="3" name="Content Placeholder 2"/>
          <p:cNvSpPr>
            <a:spLocks noGrp="1"/>
          </p:cNvSpPr>
          <p:nvPr>
            <p:ph idx="1"/>
          </p:nvPr>
        </p:nvSpPr>
        <p:spPr>
          <a:xfrm>
            <a:off x="304800" y="3048000"/>
            <a:ext cx="8534400" cy="3048000"/>
          </a:xfrm>
        </p:spPr>
        <p:txBody>
          <a:bodyPr>
            <a:normAutofit/>
          </a:bodyPr>
          <a:lstStyle/>
          <a:p>
            <a:pPr algn="just">
              <a:lnSpc>
                <a:spcPct val="150000"/>
              </a:lnSpc>
            </a:pPr>
            <a:r>
              <a:rPr lang="fa-IR" sz="2000" dirty="0" smtClean="0"/>
              <a:t>هر فرآيند در اثناي اجراي خود، </a:t>
            </a:r>
            <a:r>
              <a:rPr lang="fa-IR" sz="2000" dirty="0"/>
              <a:t>به منابعي مثل پردازنده</a:t>
            </a:r>
            <a:r>
              <a:rPr lang="fa-IR" sz="2000" dirty="0" smtClean="0"/>
              <a:t>، دستگاه </a:t>
            </a:r>
            <a:r>
              <a:rPr lang="fa-IR" sz="2000" dirty="0"/>
              <a:t>هاي </a:t>
            </a:r>
            <a:r>
              <a:rPr lang="en-US" sz="1800" dirty="0"/>
              <a:t>I/O</a:t>
            </a:r>
            <a:r>
              <a:rPr lang="fa-IR" sz="2000" dirty="0"/>
              <a:t>، و حافظه اصلي نياز دارد. </a:t>
            </a:r>
            <a:endParaRPr lang="fa-IR" sz="2000" dirty="0" smtClean="0"/>
          </a:p>
          <a:p>
            <a:pPr algn="just">
              <a:lnSpc>
                <a:spcPct val="150000"/>
              </a:lnSpc>
            </a:pPr>
            <a:r>
              <a:rPr lang="fa-IR" sz="2000" dirty="0" smtClean="0"/>
              <a:t>در </a:t>
            </a:r>
            <a:r>
              <a:rPr lang="fa-IR" sz="2000" dirty="0"/>
              <a:t>اين شكل، </a:t>
            </a:r>
            <a:r>
              <a:rPr lang="fa-IR" sz="2000" dirty="0" smtClean="0"/>
              <a:t>فرآيند </a:t>
            </a:r>
            <a:r>
              <a:rPr lang="en-US" sz="1800" dirty="0"/>
              <a:t>P1</a:t>
            </a:r>
            <a:r>
              <a:rPr lang="fa-IR" sz="2000" dirty="0" smtClean="0"/>
              <a:t> </a:t>
            </a:r>
            <a:r>
              <a:rPr lang="fa-IR" sz="2000" dirty="0"/>
              <a:t>در حال اجرا </a:t>
            </a:r>
            <a:r>
              <a:rPr lang="fa-IR" sz="2000" dirty="0" smtClean="0"/>
              <a:t>است؛ </a:t>
            </a:r>
            <a:r>
              <a:rPr lang="fa-IR" sz="2000" dirty="0"/>
              <a:t>حداقل، بخشي از اين فرآيند در حافظه اصلي قرار دارد و كنترل دو دستگاه </a:t>
            </a:r>
            <a:r>
              <a:rPr lang="fa-IR" sz="2000" dirty="0" smtClean="0"/>
              <a:t> </a:t>
            </a:r>
            <a:r>
              <a:rPr lang="en-US" sz="1800" dirty="0" smtClean="0"/>
              <a:t>I/O</a:t>
            </a:r>
            <a:r>
              <a:rPr lang="fa-IR" sz="2000" dirty="0" smtClean="0"/>
              <a:t> را </a:t>
            </a:r>
            <a:r>
              <a:rPr lang="fa-IR" sz="2000" dirty="0"/>
              <a:t>در اختيار دارد</a:t>
            </a:r>
            <a:r>
              <a:rPr lang="fa-IR" sz="2000" dirty="0" smtClean="0"/>
              <a:t>. </a:t>
            </a:r>
          </a:p>
          <a:p>
            <a:pPr algn="just">
              <a:lnSpc>
                <a:spcPct val="150000"/>
              </a:lnSpc>
            </a:pPr>
            <a:r>
              <a:rPr lang="fa-IR" sz="2000" dirty="0" smtClean="0"/>
              <a:t>فرآيند </a:t>
            </a:r>
            <a:r>
              <a:rPr lang="en-US" sz="1800" dirty="0" smtClean="0"/>
              <a:t>P</a:t>
            </a:r>
            <a:r>
              <a:rPr lang="en-US" sz="1800" dirty="0"/>
              <a:t>2</a:t>
            </a:r>
            <a:r>
              <a:rPr lang="fa-IR" sz="2000" dirty="0" smtClean="0"/>
              <a:t> </a:t>
            </a:r>
            <a:r>
              <a:rPr lang="fa-IR" sz="2000" dirty="0"/>
              <a:t>نيز درحافظه اصلي قرار دارد</a:t>
            </a:r>
            <a:r>
              <a:rPr lang="fa-IR" sz="2000" dirty="0" smtClean="0"/>
              <a:t>،</a:t>
            </a:r>
            <a:r>
              <a:rPr lang="en-US" sz="2000" dirty="0" smtClean="0"/>
              <a:t> </a:t>
            </a:r>
            <a:r>
              <a:rPr lang="fa-IR" sz="2000" dirty="0" smtClean="0"/>
              <a:t>ولي </a:t>
            </a:r>
            <a:r>
              <a:rPr lang="fa-IR" sz="2000" dirty="0"/>
              <a:t>به انتظار </a:t>
            </a:r>
            <a:r>
              <a:rPr lang="fa-IR" sz="2000" dirty="0" smtClean="0"/>
              <a:t>دستگاه </a:t>
            </a:r>
            <a:r>
              <a:rPr lang="en-US" sz="2000" dirty="0" smtClean="0"/>
              <a:t> </a:t>
            </a:r>
            <a:r>
              <a:rPr lang="en-US" sz="1800" dirty="0"/>
              <a:t>I/O</a:t>
            </a:r>
            <a:r>
              <a:rPr lang="fa-IR" sz="2000" dirty="0"/>
              <a:t> كه در اختيار </a:t>
            </a:r>
            <a:r>
              <a:rPr lang="fa-IR" sz="2000" dirty="0" smtClean="0"/>
              <a:t>فرآيند </a:t>
            </a:r>
            <a:r>
              <a:rPr lang="en-US" sz="2000" dirty="0"/>
              <a:t>P1</a:t>
            </a:r>
            <a:r>
              <a:rPr lang="fa-IR" sz="2000" dirty="0" smtClean="0"/>
              <a:t>  </a:t>
            </a:r>
            <a:r>
              <a:rPr lang="fa-IR" sz="2000" dirty="0"/>
              <a:t>است، مسدود شده است. </a:t>
            </a:r>
            <a:endParaRPr lang="fa-IR" sz="2000" dirty="0" smtClean="0"/>
          </a:p>
          <a:p>
            <a:pPr algn="just">
              <a:lnSpc>
                <a:spcPct val="150000"/>
              </a:lnSpc>
            </a:pPr>
            <a:r>
              <a:rPr lang="fa-IR" sz="2000" dirty="0" smtClean="0"/>
              <a:t>فرآيند </a:t>
            </a:r>
            <a:r>
              <a:rPr lang="en-US" sz="2000" dirty="0" err="1" smtClean="0"/>
              <a:t>Pn</a:t>
            </a:r>
            <a:r>
              <a:rPr lang="fa-IR" sz="2000" dirty="0" smtClean="0"/>
              <a:t> </a:t>
            </a:r>
            <a:r>
              <a:rPr lang="fa-IR" sz="2000" dirty="0"/>
              <a:t>از حافظه اصلي خارج و معلق شده است</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896389"/>
            <a:ext cx="5429250" cy="201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63481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ساختارهاي كنترل سيستم </a:t>
            </a:r>
            <a:r>
              <a:rPr lang="fa-IR" dirty="0" smtClean="0"/>
              <a:t>عامل</a:t>
            </a:r>
            <a:endParaRPr lang="en-US" dirty="0"/>
          </a:p>
        </p:txBody>
      </p:sp>
      <p:sp>
        <p:nvSpPr>
          <p:cNvPr id="3" name="Content Placeholder 2"/>
          <p:cNvSpPr>
            <a:spLocks noGrp="1"/>
          </p:cNvSpPr>
          <p:nvPr>
            <p:ph idx="1"/>
          </p:nvPr>
        </p:nvSpPr>
        <p:spPr>
          <a:xfrm>
            <a:off x="5105400" y="1676400"/>
            <a:ext cx="3581400" cy="4419600"/>
          </a:xfrm>
        </p:spPr>
        <p:txBody>
          <a:bodyPr>
            <a:normAutofit/>
          </a:bodyPr>
          <a:lstStyle/>
          <a:p>
            <a:pPr marL="0" indent="0" algn="just">
              <a:lnSpc>
                <a:spcPct val="150000"/>
              </a:lnSpc>
              <a:buNone/>
            </a:pPr>
            <a:r>
              <a:rPr lang="fa-IR" dirty="0"/>
              <a:t>سيستم عامل برای مدیریت فرآيندها و منابع جدول هايي را </a:t>
            </a:r>
            <a:r>
              <a:rPr lang="fa-IR" dirty="0" smtClean="0"/>
              <a:t>می سازد و اطلاعات </a:t>
            </a:r>
            <a:r>
              <a:rPr lang="fa-IR" dirty="0"/>
              <a:t>مربوط به هر نهاد تحت مديريت خود را در آن ها نگهداري مي </a:t>
            </a:r>
            <a:r>
              <a:rPr lang="fa-IR" dirty="0" smtClean="0"/>
              <a:t>كند.</a:t>
            </a:r>
          </a:p>
          <a:p>
            <a:pPr marL="0" indent="0" algn="just">
              <a:lnSpc>
                <a:spcPct val="150000"/>
              </a:lnSpc>
              <a:buNone/>
            </a:pP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6200" y="1905000"/>
            <a:ext cx="4876800" cy="4016043"/>
          </a:xfrm>
          <a:prstGeom prst="rect">
            <a:avLst/>
          </a:prstGeom>
          <a:noFill/>
        </p:spPr>
      </p:pic>
    </p:spTree>
    <p:extLst>
      <p:ext uri="{BB962C8B-B14F-4D97-AF65-F5344CB8AC3E}">
        <p14:creationId xmlns:p14="http://schemas.microsoft.com/office/powerpoint/2010/main" val="2530396860"/>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2590800"/>
            <a:ext cx="3657600" cy="3012032"/>
          </a:xfrm>
          <a:prstGeom prst="rect">
            <a:avLst/>
          </a:prstGeom>
          <a:noFill/>
        </p:spPr>
      </p:pic>
      <p:sp>
        <p:nvSpPr>
          <p:cNvPr id="2" name="Title 1"/>
          <p:cNvSpPr>
            <a:spLocks noGrp="1"/>
          </p:cNvSpPr>
          <p:nvPr>
            <p:ph type="title"/>
          </p:nvPr>
        </p:nvSpPr>
        <p:spPr/>
        <p:txBody>
          <a:bodyPr/>
          <a:lstStyle/>
          <a:p>
            <a:r>
              <a:rPr lang="fa-IR" dirty="0"/>
              <a:t> ساختارهاي كنترل سيستم </a:t>
            </a:r>
            <a:r>
              <a:rPr lang="fa-IR" dirty="0" smtClean="0"/>
              <a:t>عامل</a:t>
            </a:r>
            <a:endParaRPr lang="en-US" dirty="0"/>
          </a:p>
        </p:txBody>
      </p:sp>
      <p:sp>
        <p:nvSpPr>
          <p:cNvPr id="3" name="Content Placeholder 2"/>
          <p:cNvSpPr>
            <a:spLocks noGrp="1"/>
          </p:cNvSpPr>
          <p:nvPr>
            <p:ph idx="1"/>
          </p:nvPr>
        </p:nvSpPr>
        <p:spPr>
          <a:xfrm>
            <a:off x="457200" y="1676400"/>
            <a:ext cx="8382000" cy="4419600"/>
          </a:xfrm>
        </p:spPr>
        <p:txBody>
          <a:bodyPr>
            <a:normAutofit/>
          </a:bodyPr>
          <a:lstStyle/>
          <a:p>
            <a:pPr marL="0" indent="0">
              <a:buNone/>
            </a:pPr>
            <a:r>
              <a:rPr lang="fa-IR" sz="2000" dirty="0" smtClean="0"/>
              <a:t>سيستم </a:t>
            </a:r>
            <a:r>
              <a:rPr lang="fa-IR" sz="2000" dirty="0"/>
              <a:t>عامل چهار نوع جدول مختلف را نگهداري مي كند</a:t>
            </a:r>
            <a:r>
              <a:rPr lang="fa-IR" sz="2000" dirty="0" smtClean="0"/>
              <a:t>: (در فصل های آینده خواهید خواند)</a:t>
            </a:r>
          </a:p>
          <a:p>
            <a:pPr marL="0" indent="0">
              <a:buNone/>
            </a:pPr>
            <a:endParaRPr lang="fa-IR" sz="2000" b="1" dirty="0"/>
          </a:p>
          <a:p>
            <a:pPr marL="514350" indent="-514350">
              <a:buFont typeface="+mj-lt"/>
              <a:buAutoNum type="romanUcPeriod"/>
            </a:pPr>
            <a:r>
              <a:rPr lang="fa-IR" sz="2000" b="1" u="sng" dirty="0"/>
              <a:t>جدول هاي </a:t>
            </a:r>
            <a:r>
              <a:rPr lang="fa-IR" sz="2000" b="1" u="sng" dirty="0" smtClean="0"/>
              <a:t>حافظه:</a:t>
            </a:r>
          </a:p>
          <a:p>
            <a:pPr marL="0" indent="0">
              <a:buNone/>
            </a:pPr>
            <a:r>
              <a:rPr lang="fa-IR" sz="2000" dirty="0" smtClean="0"/>
              <a:t>براي </a:t>
            </a:r>
            <a:r>
              <a:rPr lang="fa-IR" sz="2000" dirty="0"/>
              <a:t>نگهداري اطلاعات مربوط به حافظه </a:t>
            </a:r>
            <a:r>
              <a:rPr lang="fa-IR" sz="2000" dirty="0" smtClean="0"/>
              <a:t> اصلي (واقعي)</a:t>
            </a:r>
          </a:p>
          <a:p>
            <a:pPr marL="0" indent="0">
              <a:buNone/>
            </a:pPr>
            <a:r>
              <a:rPr lang="fa-IR" sz="2000" dirty="0" smtClean="0"/>
              <a:t> </a:t>
            </a:r>
            <a:r>
              <a:rPr lang="fa-IR" sz="2000" dirty="0"/>
              <a:t>و </a:t>
            </a:r>
            <a:r>
              <a:rPr lang="fa-IR" sz="2000" dirty="0" smtClean="0"/>
              <a:t>حافظه جانبي </a:t>
            </a:r>
            <a:r>
              <a:rPr lang="fa-IR" sz="2000" dirty="0"/>
              <a:t>(مجازي</a:t>
            </a:r>
            <a:r>
              <a:rPr lang="fa-IR" sz="2000" dirty="0" smtClean="0"/>
              <a:t>) بکار می رود. </a:t>
            </a:r>
          </a:p>
          <a:p>
            <a:pPr marL="0" indent="0">
              <a:buNone/>
            </a:pPr>
            <a:r>
              <a:rPr lang="fa-IR" sz="2000" dirty="0" smtClean="0"/>
              <a:t>جدول </a:t>
            </a:r>
            <a:r>
              <a:rPr lang="fa-IR" sz="2000" dirty="0"/>
              <a:t>هاي حافظه بايد شامل اطلاعات زير باشند</a:t>
            </a:r>
            <a:r>
              <a:rPr lang="fa-IR" sz="2000" dirty="0" smtClean="0"/>
              <a:t>:</a:t>
            </a:r>
          </a:p>
          <a:p>
            <a:pPr marL="0" indent="0">
              <a:buNone/>
            </a:pPr>
            <a:endParaRPr lang="en-US" sz="2000" dirty="0"/>
          </a:p>
          <a:p>
            <a:pPr marL="777240" lvl="1" indent="-457200">
              <a:buFont typeface="+mj-lt"/>
              <a:buAutoNum type="arabicPeriod"/>
            </a:pPr>
            <a:r>
              <a:rPr lang="fa-IR" sz="2000" dirty="0" smtClean="0"/>
              <a:t>تخصيص </a:t>
            </a:r>
            <a:r>
              <a:rPr lang="fa-IR" sz="2000" dirty="0"/>
              <a:t>حافظه اصلي به فرآيندها</a:t>
            </a:r>
            <a:r>
              <a:rPr lang="fa-IR" sz="2000" dirty="0" smtClean="0"/>
              <a:t>.</a:t>
            </a:r>
          </a:p>
          <a:p>
            <a:pPr marL="777240" lvl="1" indent="-457200">
              <a:buFont typeface="+mj-lt"/>
              <a:buAutoNum type="arabicPeriod"/>
            </a:pPr>
            <a:r>
              <a:rPr lang="fa-IR" sz="2000" dirty="0" smtClean="0"/>
              <a:t>تخصيص </a:t>
            </a:r>
            <a:r>
              <a:rPr lang="fa-IR" sz="2000" dirty="0"/>
              <a:t>حافظه ثانويه به فرآيندها</a:t>
            </a:r>
            <a:r>
              <a:rPr lang="fa-IR" sz="2000" dirty="0" smtClean="0"/>
              <a:t>.</a:t>
            </a:r>
            <a:r>
              <a:rPr lang="fa-IR" sz="2000" dirty="0"/>
              <a:t> </a:t>
            </a:r>
            <a:endParaRPr lang="fa-IR" sz="2000" dirty="0" smtClean="0"/>
          </a:p>
          <a:p>
            <a:pPr marL="777240" lvl="1" indent="-457200">
              <a:buFont typeface="+mj-lt"/>
              <a:buAutoNum type="arabicPeriod"/>
            </a:pPr>
            <a:r>
              <a:rPr lang="fa-IR" sz="2000" dirty="0" smtClean="0"/>
              <a:t>ویژگی های حفاظتی </a:t>
            </a:r>
            <a:r>
              <a:rPr lang="fa-IR" sz="2000" dirty="0"/>
              <a:t>از بلوك هاي حافظه اصلي يا </a:t>
            </a:r>
            <a:r>
              <a:rPr lang="fa-IR" sz="2000" dirty="0" smtClean="0"/>
              <a:t>مجازي</a:t>
            </a:r>
            <a:r>
              <a:rPr lang="en-US" sz="2000" dirty="0" smtClean="0"/>
              <a:t>.</a:t>
            </a:r>
            <a:endParaRPr lang="fa-IR" sz="2000" dirty="0" smtClean="0"/>
          </a:p>
          <a:p>
            <a:pPr marL="777240" lvl="1" indent="-457200">
              <a:buFont typeface="+mj-lt"/>
              <a:buAutoNum type="arabicPeriod"/>
            </a:pPr>
            <a:r>
              <a:rPr lang="fa-IR" sz="2000" dirty="0" smtClean="0"/>
              <a:t>اطلاعات </a:t>
            </a:r>
            <a:r>
              <a:rPr lang="fa-IR" sz="2000" dirty="0"/>
              <a:t>مورد نياز براي مديريت بر حافظه مجازي.</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1873482143"/>
      </p:ext>
    </p:extLst>
  </p:cSld>
  <p:clrMapOvr>
    <a:masterClrMapping/>
  </p:clrMapOvr>
  <p:transition spd="slow">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ساختارهاي كنترل سيستم </a:t>
            </a:r>
            <a:r>
              <a:rPr lang="fa-IR" dirty="0" smtClean="0"/>
              <a:t>عامل</a:t>
            </a:r>
            <a:endParaRPr lang="en-US" dirty="0"/>
          </a:p>
        </p:txBody>
      </p:sp>
      <p:sp>
        <p:nvSpPr>
          <p:cNvPr id="3" name="Content Placeholder 2"/>
          <p:cNvSpPr>
            <a:spLocks noGrp="1"/>
          </p:cNvSpPr>
          <p:nvPr>
            <p:ph idx="1"/>
          </p:nvPr>
        </p:nvSpPr>
        <p:spPr>
          <a:xfrm>
            <a:off x="381000" y="1600200"/>
            <a:ext cx="8382000" cy="4572000"/>
          </a:xfrm>
        </p:spPr>
        <p:txBody>
          <a:bodyPr>
            <a:normAutofit/>
          </a:bodyPr>
          <a:lstStyle/>
          <a:p>
            <a:pPr marL="514350" indent="-514350">
              <a:buFont typeface="+mj-lt"/>
              <a:buAutoNum type="romanUcPeriod" startAt="2"/>
            </a:pPr>
            <a:r>
              <a:rPr lang="fa-IR" sz="2000" b="1" u="sng" dirty="0" smtClean="0"/>
              <a:t>جدول </a:t>
            </a:r>
            <a:r>
              <a:rPr lang="fa-IR" sz="2000" b="1" u="sng" dirty="0"/>
              <a:t>هاي </a:t>
            </a:r>
            <a:r>
              <a:rPr lang="en-US" sz="2000" b="1" u="sng" dirty="0"/>
              <a:t>I/O </a:t>
            </a:r>
            <a:r>
              <a:rPr lang="fa-IR" sz="2000" b="1" u="sng" dirty="0" smtClean="0"/>
              <a:t>:</a:t>
            </a:r>
          </a:p>
          <a:p>
            <a:pPr marL="0" indent="0">
              <a:lnSpc>
                <a:spcPct val="120000"/>
              </a:lnSpc>
              <a:spcBef>
                <a:spcPct val="50000"/>
              </a:spcBef>
              <a:buNone/>
              <a:defRPr/>
            </a:pPr>
            <a:r>
              <a:rPr lang="fa-IR" sz="2000" dirty="0"/>
              <a:t>سيستم عامل با استفاده از جدول هاي </a:t>
            </a:r>
            <a:r>
              <a:rPr lang="en-US" sz="2000" dirty="0"/>
              <a:t>I/O</a:t>
            </a:r>
            <a:r>
              <a:rPr lang="fa-IR" sz="2000" dirty="0"/>
              <a:t>، دستگاه هاي </a:t>
            </a:r>
            <a:r>
              <a:rPr lang="en-US" sz="2000" dirty="0"/>
              <a:t>I/O</a:t>
            </a:r>
            <a:r>
              <a:rPr lang="fa-IR" sz="2000" dirty="0"/>
              <a:t> و كانال هاي سيستم كامپيوتري را مديريت مي كند</a:t>
            </a:r>
            <a:r>
              <a:rPr lang="fa-IR" sz="2000" dirty="0" smtClean="0"/>
              <a:t>.</a:t>
            </a:r>
          </a:p>
          <a:p>
            <a:pPr marL="514350" indent="-514350">
              <a:lnSpc>
                <a:spcPct val="120000"/>
              </a:lnSpc>
              <a:spcBef>
                <a:spcPct val="50000"/>
              </a:spcBef>
              <a:buFont typeface="+mj-lt"/>
              <a:buAutoNum type="romanUcPeriod" startAt="3"/>
              <a:defRPr/>
            </a:pPr>
            <a:r>
              <a:rPr lang="fa-IR" sz="2000" b="1" u="sng" dirty="0"/>
              <a:t>جدول هاي فايل:</a:t>
            </a:r>
          </a:p>
          <a:p>
            <a:pPr marL="0" indent="0">
              <a:lnSpc>
                <a:spcPct val="120000"/>
              </a:lnSpc>
              <a:spcBef>
                <a:spcPct val="50000"/>
              </a:spcBef>
              <a:buNone/>
              <a:defRPr/>
            </a:pPr>
            <a:r>
              <a:rPr lang="fa-IR" sz="2000" dirty="0"/>
              <a:t>سيستم عامل، جدول هاي فايل را نيز نگهداري مي كند. اين جدول ها اطلاعاتي راجع به وجود فايل ها، محل آن ها در حافظه ثانويه، وضعيت فعلي آن ها، و </a:t>
            </a:r>
            <a:r>
              <a:rPr lang="fa-IR" sz="2000" dirty="0" smtClean="0"/>
              <a:t>ویژگی های ديگر آن ها را </a:t>
            </a:r>
            <a:r>
              <a:rPr lang="fa-IR" sz="2000" dirty="0"/>
              <a:t>نگهداري مي كنند</a:t>
            </a:r>
            <a:r>
              <a:rPr lang="fa-IR" sz="2000" dirty="0" smtClean="0"/>
              <a:t>.</a:t>
            </a:r>
          </a:p>
          <a:p>
            <a:pPr marL="514350" indent="-514350">
              <a:lnSpc>
                <a:spcPct val="120000"/>
              </a:lnSpc>
              <a:spcBef>
                <a:spcPct val="50000"/>
              </a:spcBef>
              <a:buFont typeface="+mj-lt"/>
              <a:buAutoNum type="romanUcPeriod" startAt="4"/>
              <a:defRPr/>
            </a:pPr>
            <a:r>
              <a:rPr lang="fa-IR" sz="2000" b="1" u="sng" dirty="0"/>
              <a:t>جدول هاي فرآيند</a:t>
            </a:r>
            <a:endParaRPr lang="en-US" sz="2000" b="1" u="sng" dirty="0"/>
          </a:p>
          <a:p>
            <a:pPr marL="0" indent="0">
              <a:lnSpc>
                <a:spcPct val="120000"/>
              </a:lnSpc>
              <a:spcBef>
                <a:spcPct val="50000"/>
              </a:spcBef>
              <a:buNone/>
              <a:defRPr/>
            </a:pPr>
            <a:r>
              <a:rPr lang="fa-IR" sz="2000" dirty="0"/>
              <a:t>سيستم عامل براي مديريت بر فرآيندها از </a:t>
            </a:r>
            <a:r>
              <a:rPr lang="fa-IR" sz="2000" dirty="0" smtClean="0"/>
              <a:t>جدول </a:t>
            </a:r>
            <a:r>
              <a:rPr lang="fa-IR" sz="2000" dirty="0"/>
              <a:t>هاي فرآيند استفاده مي </a:t>
            </a:r>
            <a:r>
              <a:rPr lang="fa-IR" sz="2000" dirty="0" smtClean="0"/>
              <a:t>كند. </a:t>
            </a:r>
            <a:r>
              <a:rPr lang="fa-IR" sz="1200" dirty="0" smtClean="0"/>
              <a:t>(ادامه این فصل به این موضوع پرداخته است.)</a:t>
            </a:r>
            <a:endParaRPr lang="en-US" sz="1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3921697567"/>
      </p:ext>
    </p:extLst>
  </p:cSld>
  <p:clrMapOvr>
    <a:masterClrMapping/>
  </p:clrMapOvr>
  <p:transition spd="slow">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ساختارهاي </a:t>
            </a:r>
            <a:r>
              <a:rPr lang="fa-IR" dirty="0" smtClean="0"/>
              <a:t>كنترلی فرآيند</a:t>
            </a:r>
            <a:endParaRPr lang="en-US" dirty="0"/>
          </a:p>
        </p:txBody>
      </p:sp>
      <p:sp>
        <p:nvSpPr>
          <p:cNvPr id="3" name="Content Placeholder 2"/>
          <p:cNvSpPr>
            <a:spLocks noGrp="1"/>
          </p:cNvSpPr>
          <p:nvPr>
            <p:ph idx="1"/>
          </p:nvPr>
        </p:nvSpPr>
        <p:spPr/>
        <p:txBody>
          <a:bodyPr>
            <a:normAutofit/>
          </a:bodyPr>
          <a:lstStyle/>
          <a:p>
            <a:pPr marL="0" indent="0" algn="just">
              <a:buNone/>
            </a:pPr>
            <a:r>
              <a:rPr lang="fa-IR" dirty="0"/>
              <a:t>اگر قرار باشد سيستم عامل فرآيندي را مديريت وكنترل كند</a:t>
            </a:r>
            <a:r>
              <a:rPr lang="fa-IR" dirty="0" smtClean="0"/>
              <a:t>، چه </a:t>
            </a:r>
            <a:r>
              <a:rPr lang="fa-IR" dirty="0"/>
              <a:t>چيزهايي را بايد بداند؟ </a:t>
            </a:r>
            <a:endParaRPr lang="fa-IR" dirty="0" smtClean="0"/>
          </a:p>
          <a:p>
            <a:pPr algn="just">
              <a:buFont typeface="Wingdings" pitchFamily="2" charset="2"/>
              <a:buChar char="ü"/>
            </a:pPr>
            <a:r>
              <a:rPr lang="fa-IR" b="1" u="sng" dirty="0"/>
              <a:t>محل فرآيند</a:t>
            </a:r>
            <a:endParaRPr lang="en-US" b="1" u="sng" dirty="0"/>
          </a:p>
          <a:p>
            <a:pPr marL="320040" lvl="1" indent="0" algn="just">
              <a:buNone/>
            </a:pPr>
            <a:r>
              <a:rPr lang="fa-IR" dirty="0" smtClean="0"/>
              <a:t>هر فرآيند </a:t>
            </a:r>
            <a:r>
              <a:rPr lang="fa-IR" dirty="0"/>
              <a:t>شامل حافظه كافي براي نگهداري برنامه ها و داده هاي خود است. علاوه </a:t>
            </a:r>
            <a:r>
              <a:rPr lang="fa-IR" dirty="0" smtClean="0"/>
              <a:t>بر اين، اجراي </a:t>
            </a:r>
            <a:r>
              <a:rPr lang="fa-IR" dirty="0"/>
              <a:t>برنامه </a:t>
            </a:r>
            <a:r>
              <a:rPr lang="fa-IR" dirty="0" smtClean="0"/>
              <a:t>مستلزم استفاده از </a:t>
            </a:r>
            <a:r>
              <a:rPr lang="fa-IR" dirty="0"/>
              <a:t>پشته اي براي رديابي فراخواني هاي رويه و تبادل پارامتر بين رويه ها است. هر فرآيند داراي </a:t>
            </a:r>
            <a:r>
              <a:rPr lang="fa-IR" dirty="0" smtClean="0"/>
              <a:t>خصوصیاتی </a:t>
            </a:r>
            <a:r>
              <a:rPr lang="fa-IR" dirty="0"/>
              <a:t>است كه سيستم عامل از آن ها براي كنترل فرآيند استفاده مي كند. </a:t>
            </a:r>
            <a:endParaRPr lang="fa-IR" dirty="0" smtClean="0"/>
          </a:p>
          <a:p>
            <a:pPr marL="320040" lvl="1" indent="0" algn="just">
              <a:buNone/>
            </a:pPr>
            <a:r>
              <a:rPr lang="fa-IR" dirty="0" smtClean="0"/>
              <a:t>معمولاً </a:t>
            </a:r>
            <a:r>
              <a:rPr lang="fa-IR" dirty="0"/>
              <a:t>مجموعه اي از </a:t>
            </a:r>
            <a:r>
              <a:rPr lang="fa-IR" dirty="0" smtClean="0"/>
              <a:t>خصوصیات </a:t>
            </a:r>
            <a:r>
              <a:rPr lang="fa-IR" dirty="0"/>
              <a:t>فرآيند را </a:t>
            </a:r>
            <a:r>
              <a:rPr lang="fa-IR" b="1" dirty="0"/>
              <a:t>بلوك كنترل فرآيند</a:t>
            </a:r>
            <a:r>
              <a:rPr lang="fa-IR" dirty="0"/>
              <a:t> مي نامند. مجموعه برنامه، داده ها، پشته و </a:t>
            </a:r>
            <a:r>
              <a:rPr lang="fa-IR" dirty="0" smtClean="0"/>
              <a:t>خصوصیات </a:t>
            </a:r>
            <a:r>
              <a:rPr lang="fa-IR" dirty="0"/>
              <a:t>فرآيند را </a:t>
            </a:r>
            <a:r>
              <a:rPr lang="fa-IR" b="1" dirty="0"/>
              <a:t>تصوير فرآيند</a:t>
            </a:r>
            <a:r>
              <a:rPr lang="fa-IR" dirty="0"/>
              <a:t> مي </a:t>
            </a:r>
            <a:r>
              <a:rPr lang="fa-IR" dirty="0" smtClean="0"/>
              <a:t>نامند.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3945696349"/>
      </p:ext>
    </p:extLst>
  </p:cSld>
  <p:clrMapOvr>
    <a:masterClrMapping/>
  </p:clrMapOvr>
  <p:transition spd="slow">
    <p:pull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ساختارهاي </a:t>
            </a:r>
            <a:r>
              <a:rPr lang="fa-IR" dirty="0" smtClean="0"/>
              <a:t>كنترلی فرآيند</a:t>
            </a:r>
            <a:endParaRPr lang="en-US" dirty="0"/>
          </a:p>
        </p:txBody>
      </p:sp>
      <p:sp>
        <p:nvSpPr>
          <p:cNvPr id="3" name="Content Placeholder 2"/>
          <p:cNvSpPr>
            <a:spLocks noGrp="1"/>
          </p:cNvSpPr>
          <p:nvPr>
            <p:ph idx="1"/>
          </p:nvPr>
        </p:nvSpPr>
        <p:spPr>
          <a:xfrm>
            <a:off x="381000" y="1676400"/>
            <a:ext cx="8229600" cy="4419600"/>
          </a:xfrm>
        </p:spPr>
        <p:txBody>
          <a:bodyPr>
            <a:normAutofit fontScale="92500" lnSpcReduction="10000"/>
          </a:bodyPr>
          <a:lstStyle/>
          <a:p>
            <a:pPr marL="0" indent="0" algn="just">
              <a:buNone/>
            </a:pPr>
            <a:r>
              <a:rPr lang="fa-IR" dirty="0" smtClean="0"/>
              <a:t>تصویر فرایند شامل:</a:t>
            </a:r>
          </a:p>
          <a:p>
            <a:pPr marL="777240" lvl="1" indent="-457200" algn="just">
              <a:lnSpc>
                <a:spcPct val="120000"/>
              </a:lnSpc>
              <a:buFont typeface="+mj-lt"/>
              <a:buAutoNum type="arabicPeriod"/>
            </a:pPr>
            <a:r>
              <a:rPr lang="fa-IR" b="1" dirty="0"/>
              <a:t>داده هاي </a:t>
            </a:r>
            <a:r>
              <a:rPr lang="fa-IR" b="1" dirty="0" smtClean="0"/>
              <a:t>كاربر.</a:t>
            </a:r>
            <a:endParaRPr lang="fa-IR" b="1" dirty="0"/>
          </a:p>
          <a:p>
            <a:pPr marL="594360" lvl="2" indent="0" algn="just">
              <a:lnSpc>
                <a:spcPct val="120000"/>
              </a:lnSpc>
              <a:buNone/>
            </a:pPr>
            <a:r>
              <a:rPr lang="fa-IR" dirty="0"/>
              <a:t>بخش قابل تغيير فضاي كاربر. ممكن است شامل داده هاي برنامه، ناحيه پشته كاربر، و برنامه هايي باشد كه بايد تغيير كنند.</a:t>
            </a:r>
          </a:p>
          <a:p>
            <a:pPr marL="777240" lvl="1" indent="-457200" algn="just">
              <a:lnSpc>
                <a:spcPct val="120000"/>
              </a:lnSpc>
              <a:buFont typeface="+mj-lt"/>
              <a:buAutoNum type="arabicPeriod"/>
            </a:pPr>
            <a:r>
              <a:rPr lang="fa-IR" b="1" dirty="0"/>
              <a:t>برنامه </a:t>
            </a:r>
            <a:r>
              <a:rPr lang="fa-IR" b="1" dirty="0" smtClean="0"/>
              <a:t>كاربر</a:t>
            </a:r>
            <a:r>
              <a:rPr lang="fa-IR" dirty="0" smtClean="0"/>
              <a:t>.</a:t>
            </a:r>
            <a:endParaRPr lang="fa-IR" dirty="0"/>
          </a:p>
          <a:p>
            <a:pPr marL="594360" lvl="2" indent="0" algn="just">
              <a:lnSpc>
                <a:spcPct val="120000"/>
              </a:lnSpc>
              <a:buNone/>
            </a:pPr>
            <a:r>
              <a:rPr lang="fa-IR" dirty="0"/>
              <a:t>برنامه اي كه بايد اجرا شود.</a:t>
            </a:r>
          </a:p>
          <a:p>
            <a:pPr marL="777240" lvl="1" indent="-457200" algn="just">
              <a:lnSpc>
                <a:spcPct val="120000"/>
              </a:lnSpc>
              <a:buFont typeface="+mj-lt"/>
              <a:buAutoNum type="arabicPeriod"/>
            </a:pPr>
            <a:r>
              <a:rPr lang="fa-IR" b="1" dirty="0"/>
              <a:t>پشته </a:t>
            </a:r>
            <a:r>
              <a:rPr lang="fa-IR" b="1" dirty="0" smtClean="0"/>
              <a:t>سيستم.</a:t>
            </a:r>
            <a:endParaRPr lang="fa-IR" b="1" dirty="0"/>
          </a:p>
          <a:p>
            <a:pPr marL="594360" lvl="2" indent="0" algn="just">
              <a:lnSpc>
                <a:spcPct val="120000"/>
              </a:lnSpc>
              <a:buNone/>
            </a:pPr>
            <a:r>
              <a:rPr lang="fa-IR" dirty="0"/>
              <a:t>همراه هر فرآيند يك يا چند پشته سيستم وجود دارد. پشته براي ذخيره </a:t>
            </a:r>
            <a:r>
              <a:rPr lang="fa-IR" dirty="0" smtClean="0"/>
              <a:t>پارامترها و </a:t>
            </a:r>
            <a:r>
              <a:rPr lang="fa-IR" dirty="0"/>
              <a:t>آدرس هاي فراخواني مربوط به رويه ها و سيستم ها استفاده مي شود.</a:t>
            </a:r>
          </a:p>
          <a:p>
            <a:pPr marL="777240" lvl="1" indent="-457200" algn="just">
              <a:lnSpc>
                <a:spcPct val="120000"/>
              </a:lnSpc>
              <a:buFont typeface="+mj-lt"/>
              <a:buAutoNum type="arabicPeriod"/>
            </a:pPr>
            <a:r>
              <a:rPr lang="fa-IR" b="1" dirty="0"/>
              <a:t>بلوك كنترل </a:t>
            </a:r>
            <a:r>
              <a:rPr lang="fa-IR" b="1" dirty="0" smtClean="0"/>
              <a:t>فرآيند</a:t>
            </a:r>
            <a:r>
              <a:rPr lang="en-US" b="1" dirty="0" smtClean="0"/>
              <a:t>(PCB) </a:t>
            </a:r>
            <a:r>
              <a:rPr lang="fa-IR" b="1" dirty="0" smtClean="0"/>
              <a:t> که شامل خصوصیات فرایند است.</a:t>
            </a:r>
            <a:endParaRPr lang="fa-IR" b="1" dirty="0"/>
          </a:p>
          <a:p>
            <a:pPr marL="594360" lvl="2" indent="0">
              <a:lnSpc>
                <a:spcPct val="120000"/>
              </a:lnSpc>
              <a:buNone/>
            </a:pPr>
            <a:r>
              <a:rPr lang="fa-IR" dirty="0"/>
              <a:t>داده هاي </a:t>
            </a:r>
            <a:r>
              <a:rPr lang="fa-IR" dirty="0" smtClean="0"/>
              <a:t>مورد نياز </a:t>
            </a:r>
            <a:r>
              <a:rPr lang="fa-IR" dirty="0"/>
              <a:t>سيستم عامل براي كنترل فرآيند </a:t>
            </a:r>
            <a:r>
              <a:rPr lang="fa-IR" dirty="0" smtClean="0"/>
              <a:t>(در ادامه بحث خواهد شد).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
        <p:nvSpPr>
          <p:cNvPr id="5" name="TextBox 4"/>
          <p:cNvSpPr txBox="1"/>
          <p:nvPr/>
        </p:nvSpPr>
        <p:spPr>
          <a:xfrm>
            <a:off x="0" y="6488668"/>
            <a:ext cx="2820003" cy="369332"/>
          </a:xfrm>
          <a:prstGeom prst="rect">
            <a:avLst/>
          </a:prstGeom>
          <a:noFill/>
        </p:spPr>
        <p:txBody>
          <a:bodyPr wrap="none" rtlCol="0">
            <a:spAutoFit/>
          </a:bodyPr>
          <a:lstStyle/>
          <a:p>
            <a:r>
              <a:rPr lang="en-US" dirty="0" smtClean="0"/>
              <a:t>PCB: Process Control Block</a:t>
            </a:r>
            <a:endParaRPr lang="en-US" dirty="0"/>
          </a:p>
        </p:txBody>
      </p:sp>
    </p:spTree>
    <p:extLst>
      <p:ext uri="{BB962C8B-B14F-4D97-AF65-F5344CB8AC3E}">
        <p14:creationId xmlns:p14="http://schemas.microsoft.com/office/powerpoint/2010/main" val="3930682308"/>
      </p:ext>
    </p:extLst>
  </p:cSld>
  <p:clrMapOvr>
    <a:masterClrMapping/>
  </p:clrMapOvr>
  <p:transition spd="slow">
    <p:pull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ساختارهاي </a:t>
            </a:r>
            <a:r>
              <a:rPr lang="fa-IR" dirty="0" smtClean="0"/>
              <a:t>كنترلی </a:t>
            </a:r>
            <a:r>
              <a:rPr lang="fa-IR" dirty="0"/>
              <a:t>فرآيند</a:t>
            </a:r>
            <a:endParaRPr lang="en-US" dirty="0"/>
          </a:p>
        </p:txBody>
      </p:sp>
      <p:sp>
        <p:nvSpPr>
          <p:cNvPr id="3" name="Content Placeholder 2"/>
          <p:cNvSpPr>
            <a:spLocks noGrp="1"/>
          </p:cNvSpPr>
          <p:nvPr>
            <p:ph idx="1"/>
          </p:nvPr>
        </p:nvSpPr>
        <p:spPr>
          <a:xfrm>
            <a:off x="838200" y="2209800"/>
            <a:ext cx="7543800" cy="3048000"/>
          </a:xfrm>
        </p:spPr>
        <p:txBody>
          <a:bodyPr>
            <a:normAutofit/>
          </a:bodyPr>
          <a:lstStyle/>
          <a:p>
            <a:pPr marL="0" indent="0">
              <a:buNone/>
            </a:pPr>
            <a:r>
              <a:rPr lang="fa-IR" dirty="0" smtClean="0"/>
              <a:t>خصوصیات فرآيند در بلوک کنترل فرایند موجود است. </a:t>
            </a:r>
            <a:r>
              <a:rPr lang="fa-IR" dirty="0"/>
              <a:t>اطلاعات بلوك كنترل </a:t>
            </a:r>
            <a:r>
              <a:rPr lang="fa-IR" dirty="0" smtClean="0"/>
              <a:t>فرآيند</a:t>
            </a:r>
            <a:r>
              <a:rPr lang="en-US" dirty="0" smtClean="0"/>
              <a:t> (PCB)</a:t>
            </a:r>
            <a:r>
              <a:rPr lang="fa-IR" dirty="0" smtClean="0"/>
              <a:t>:</a:t>
            </a:r>
            <a:endParaRPr lang="en-US" dirty="0" smtClean="0"/>
          </a:p>
          <a:p>
            <a:pPr marL="0" indent="0">
              <a:buNone/>
            </a:pPr>
            <a:endParaRPr lang="fa-IR" dirty="0" smtClean="0"/>
          </a:p>
          <a:p>
            <a:pPr marL="777240" lvl="1" indent="-457200">
              <a:lnSpc>
                <a:spcPct val="150000"/>
              </a:lnSpc>
              <a:buFont typeface="+mj-lt"/>
              <a:buAutoNum type="arabicPeriod"/>
            </a:pPr>
            <a:r>
              <a:rPr lang="fa-IR" dirty="0" smtClean="0"/>
              <a:t>شناسه </a:t>
            </a:r>
            <a:r>
              <a:rPr lang="fa-IR" dirty="0"/>
              <a:t>فرآيند</a:t>
            </a:r>
            <a:endParaRPr lang="en-US" dirty="0"/>
          </a:p>
          <a:p>
            <a:pPr marL="777240" lvl="1" indent="-457200">
              <a:lnSpc>
                <a:spcPct val="150000"/>
              </a:lnSpc>
              <a:buFont typeface="+mj-lt"/>
              <a:buAutoNum type="arabicPeriod"/>
            </a:pPr>
            <a:r>
              <a:rPr lang="fa-IR" dirty="0" smtClean="0"/>
              <a:t>اطلاعات </a:t>
            </a:r>
            <a:r>
              <a:rPr lang="fa-IR" dirty="0"/>
              <a:t>حالت </a:t>
            </a:r>
            <a:r>
              <a:rPr lang="fa-IR" dirty="0" smtClean="0"/>
              <a:t>پردازنده</a:t>
            </a:r>
          </a:p>
          <a:p>
            <a:pPr marL="777240" lvl="1" indent="-457200">
              <a:lnSpc>
                <a:spcPct val="150000"/>
              </a:lnSpc>
              <a:buFont typeface="+mj-lt"/>
              <a:buAutoNum type="arabicPeriod"/>
            </a:pPr>
            <a:r>
              <a:rPr lang="fa-IR" dirty="0" smtClean="0"/>
              <a:t>اطلاعات </a:t>
            </a:r>
            <a:r>
              <a:rPr lang="fa-IR" dirty="0"/>
              <a:t>كنترل </a:t>
            </a:r>
            <a:r>
              <a:rPr lang="fa-IR" dirty="0" smtClean="0"/>
              <a:t>فرآيند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347923472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a:t> فرآيندها و بلوك هاي كنترل </a:t>
            </a:r>
            <a:r>
              <a:rPr lang="fa-IR" sz="4400" dirty="0" smtClean="0"/>
              <a:t>فرآيند</a:t>
            </a:r>
            <a:endParaRPr lang="en-US" sz="4400" dirty="0"/>
          </a:p>
        </p:txBody>
      </p:sp>
      <p:sp>
        <p:nvSpPr>
          <p:cNvPr id="3" name="Content Placeholder 2"/>
          <p:cNvSpPr>
            <a:spLocks noGrp="1"/>
          </p:cNvSpPr>
          <p:nvPr>
            <p:ph idx="1"/>
          </p:nvPr>
        </p:nvSpPr>
        <p:spPr>
          <a:xfrm>
            <a:off x="685800" y="1676400"/>
            <a:ext cx="7848600" cy="4495800"/>
          </a:xfrm>
        </p:spPr>
        <p:txBody>
          <a:bodyPr>
            <a:normAutofit/>
          </a:bodyPr>
          <a:lstStyle/>
          <a:p>
            <a:pPr marL="0" indent="0" algn="just">
              <a:buNone/>
            </a:pPr>
            <a:r>
              <a:rPr lang="fa-IR" dirty="0"/>
              <a:t>فرآيند را مي توان به عنوان نهادي درنظر گرفت كه از تعدادي عنصر تشكيل شده است. دو عنصر اساسي هر فرآيند عبارت اند </a:t>
            </a:r>
            <a:r>
              <a:rPr lang="fa-IR" dirty="0" smtClean="0"/>
              <a:t>از:</a:t>
            </a:r>
          </a:p>
          <a:p>
            <a:pPr marL="1040130" lvl="2" indent="-400050" algn="just">
              <a:buFont typeface="+mj-lt"/>
              <a:buAutoNum type="romanUcPeriod"/>
            </a:pPr>
            <a:r>
              <a:rPr lang="fa-IR" sz="1600" b="1" dirty="0" smtClean="0"/>
              <a:t>كد برنامه</a:t>
            </a:r>
            <a:r>
              <a:rPr lang="fa-IR" dirty="0" smtClean="0"/>
              <a:t> </a:t>
            </a:r>
            <a:r>
              <a:rPr lang="fa-IR" dirty="0"/>
              <a:t>(كه ممكن است با فرآيندهاي ديگري كه همان برنامه را اجرا مي كنند مشترك باشد</a:t>
            </a:r>
            <a:r>
              <a:rPr lang="fa-IR" dirty="0" smtClean="0"/>
              <a:t>).</a:t>
            </a:r>
          </a:p>
          <a:p>
            <a:pPr marL="1040130" lvl="2" indent="-400050" algn="just">
              <a:buFont typeface="+mj-lt"/>
              <a:buAutoNum type="romanUcPeriod"/>
            </a:pPr>
            <a:r>
              <a:rPr lang="fa-IR" sz="1600" b="1" dirty="0" smtClean="0"/>
              <a:t>مجموعه </a:t>
            </a:r>
            <a:r>
              <a:rPr lang="fa-IR" sz="1600" b="1" dirty="0"/>
              <a:t>اي از داده هاي</a:t>
            </a:r>
            <a:r>
              <a:rPr lang="fa-IR" dirty="0"/>
              <a:t> مربوط به كد برنامه. </a:t>
            </a:r>
            <a:endParaRPr lang="fa-IR" dirty="0" smtClean="0"/>
          </a:p>
          <a:p>
            <a:pPr marL="640080" lvl="2" indent="0" algn="just">
              <a:buNone/>
            </a:pPr>
            <a:endParaRPr lang="fa-IR" dirty="0" smtClean="0"/>
          </a:p>
          <a:p>
            <a:pPr marL="0" indent="0" algn="just">
              <a:buNone/>
            </a:pPr>
            <a:r>
              <a:rPr lang="fa-IR" dirty="0" smtClean="0"/>
              <a:t>فرض </a:t>
            </a:r>
            <a:r>
              <a:rPr lang="fa-IR" dirty="0"/>
              <a:t>مي كنيم پردازنده اجراي </a:t>
            </a:r>
            <a:r>
              <a:rPr lang="fa-IR" dirty="0" smtClean="0"/>
              <a:t>كد برنامه </a:t>
            </a:r>
            <a:r>
              <a:rPr lang="fa-IR" dirty="0"/>
              <a:t>را آغاز مي كند و اين نهاد در حال اجرا را فرآيند مي ناميم</a:t>
            </a:r>
            <a:r>
              <a:rPr lang="fa-IR" dirty="0" smtClean="0"/>
              <a:t>.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9184221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ipe(down)">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1000"/>
                                        <p:tgtEl>
                                          <p:spTgt spid="3">
                                            <p:txEl>
                                              <p:pRg st="4" end="4"/>
                                            </p:txEl>
                                          </p:spTgt>
                                        </p:tgtEl>
                                      </p:cBhvr>
                                    </p:animEffect>
                                    <p:anim calcmode="lin" valueType="num">
                                      <p:cBhvr>
                                        <p:cTn id="1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8251372" cy="609600"/>
          </a:xfrm>
        </p:spPr>
        <p:txBody>
          <a:bodyPr/>
          <a:lstStyle/>
          <a:p>
            <a:pPr lvl="1" algn="r" rtl="1">
              <a:spcBef>
                <a:spcPct val="0"/>
              </a:spcBef>
            </a:pPr>
            <a:r>
              <a:rPr lang="fa-IR" sz="4000" b="1" dirty="0">
                <a:cs typeface="B Nazanin" pitchFamily="2" charset="-78"/>
              </a:rPr>
              <a:t>بلوك كنترل </a:t>
            </a:r>
            <a:r>
              <a:rPr lang="fa-IR" sz="4000" b="1" dirty="0" smtClean="0">
                <a:cs typeface="B Nazanin" pitchFamily="2" charset="-78"/>
              </a:rPr>
              <a:t>فرآيند</a:t>
            </a:r>
            <a:r>
              <a:rPr lang="en-US" sz="4000" b="1" dirty="0" smtClean="0">
                <a:cs typeface="B Nazanin" pitchFamily="2" charset="-78"/>
              </a:rPr>
              <a:t>(PCB</a:t>
            </a:r>
            <a:r>
              <a:rPr lang="en-US" sz="4000" b="1" dirty="0">
                <a:cs typeface="B Nazanin" pitchFamily="2" charset="-78"/>
              </a:rPr>
              <a:t>) </a:t>
            </a:r>
            <a:endParaRPr lang="en-US" sz="4000" dirty="0">
              <a:cs typeface="B Nazanin" pitchFamily="2" charset="-78"/>
            </a:endParaRPr>
          </a:p>
        </p:txBody>
      </p:sp>
      <p:sp>
        <p:nvSpPr>
          <p:cNvPr id="5" name="Text Box 10"/>
          <p:cNvSpPr txBox="1">
            <a:spLocks noChangeArrowheads="1"/>
          </p:cNvSpPr>
          <p:nvPr/>
        </p:nvSpPr>
        <p:spPr bwMode="auto">
          <a:xfrm>
            <a:off x="21773" y="1698171"/>
            <a:ext cx="7979227" cy="5101397"/>
          </a:xfrm>
          <a:prstGeom prst="rect">
            <a:avLst/>
          </a:prstGeom>
          <a:solidFill>
            <a:schemeClr val="bg1"/>
          </a:solidFill>
          <a:ln w="28575">
            <a:solidFill>
              <a:schemeClr val="tx1"/>
            </a:solidFill>
            <a:miter lim="800000"/>
            <a:headEnd/>
            <a:tailEnd/>
          </a:ln>
          <a:effectLst/>
          <a:extLst/>
        </p:spPr>
        <p:txBody>
          <a:bodyPr wrap="square">
            <a:spAutoFit/>
          </a:bodyPr>
          <a:lstStyle>
            <a:lvl1pPr eaLnBrk="0" hangingPunct="0">
              <a:defRPr>
                <a:solidFill>
                  <a:schemeClr val="tx1"/>
                </a:solidFill>
                <a:latin typeface="Tahoma" pitchFamily="34" charset="0"/>
                <a:cs typeface="Tahoma" pitchFamily="34" charset="0"/>
              </a:defRPr>
            </a:lvl1pPr>
            <a:lvl2pPr marL="742950" indent="-285750" eaLnBrk="0" hangingPunct="0">
              <a:defRPr>
                <a:solidFill>
                  <a:schemeClr val="tx1"/>
                </a:solidFill>
                <a:latin typeface="Tahoma" pitchFamily="34" charset="0"/>
                <a:cs typeface="Tahoma" pitchFamily="34" charset="0"/>
              </a:defRPr>
            </a:lvl2pPr>
            <a:lvl3pPr marL="1143000" indent="-228600" eaLnBrk="0" hangingPunct="0">
              <a:defRPr>
                <a:solidFill>
                  <a:schemeClr val="tx1"/>
                </a:solidFill>
                <a:latin typeface="Tahoma" pitchFamily="34" charset="0"/>
                <a:cs typeface="Tahoma" pitchFamily="34" charset="0"/>
              </a:defRPr>
            </a:lvl3pPr>
            <a:lvl4pPr marL="1600200" indent="-228600" eaLnBrk="0" hangingPunct="0">
              <a:defRPr>
                <a:solidFill>
                  <a:schemeClr val="tx1"/>
                </a:solidFill>
                <a:latin typeface="Tahoma" pitchFamily="34" charset="0"/>
                <a:cs typeface="Tahoma" pitchFamily="34" charset="0"/>
              </a:defRPr>
            </a:lvl4pPr>
            <a:lvl5pPr marL="2057400" indent="-228600" eaLnBrk="0" hangingPunct="0">
              <a:defRPr>
                <a:solidFill>
                  <a:schemeClr val="tx1"/>
                </a:solidFill>
                <a:latin typeface="Tahoma" pitchFamily="34" charset="0"/>
                <a:cs typeface="Tahoma" pitchFamily="34" charset="0"/>
              </a:defRPr>
            </a:lvl5pPr>
            <a:lvl6pPr marL="2514600" indent="-228600" algn="r" rtl="1" eaLnBrk="0" fontAlgn="base" hangingPunct="0">
              <a:spcBef>
                <a:spcPct val="0"/>
              </a:spcBef>
              <a:spcAft>
                <a:spcPct val="0"/>
              </a:spcAft>
              <a:defRPr>
                <a:solidFill>
                  <a:schemeClr val="tx1"/>
                </a:solidFill>
                <a:latin typeface="Tahoma" pitchFamily="34" charset="0"/>
                <a:cs typeface="Tahoma" pitchFamily="34" charset="0"/>
              </a:defRPr>
            </a:lvl6pPr>
            <a:lvl7pPr marL="2971800" indent="-228600" algn="r" rtl="1" eaLnBrk="0" fontAlgn="base" hangingPunct="0">
              <a:spcBef>
                <a:spcPct val="0"/>
              </a:spcBef>
              <a:spcAft>
                <a:spcPct val="0"/>
              </a:spcAft>
              <a:defRPr>
                <a:solidFill>
                  <a:schemeClr val="tx1"/>
                </a:solidFill>
                <a:latin typeface="Tahoma" pitchFamily="34" charset="0"/>
                <a:cs typeface="Tahoma" pitchFamily="34" charset="0"/>
              </a:defRPr>
            </a:lvl7pPr>
            <a:lvl8pPr marL="3429000" indent="-228600" algn="r" rtl="1" eaLnBrk="0" fontAlgn="base" hangingPunct="0">
              <a:spcBef>
                <a:spcPct val="0"/>
              </a:spcBef>
              <a:spcAft>
                <a:spcPct val="0"/>
              </a:spcAft>
              <a:defRPr>
                <a:solidFill>
                  <a:schemeClr val="tx1"/>
                </a:solidFill>
                <a:latin typeface="Tahoma" pitchFamily="34" charset="0"/>
                <a:cs typeface="Tahoma" pitchFamily="34" charset="0"/>
              </a:defRPr>
            </a:lvl8pPr>
            <a:lvl9pPr marL="3886200" indent="-228600" algn="r" rtl="1" eaLnBrk="0" fontAlgn="base" hangingPunct="0">
              <a:spcBef>
                <a:spcPct val="0"/>
              </a:spcBef>
              <a:spcAft>
                <a:spcPct val="0"/>
              </a:spcAft>
              <a:defRPr>
                <a:solidFill>
                  <a:schemeClr val="tx1"/>
                </a:solidFill>
                <a:latin typeface="Tahoma" pitchFamily="34" charset="0"/>
                <a:cs typeface="Tahoma" pitchFamily="34" charset="0"/>
              </a:defRPr>
            </a:lvl9pPr>
          </a:lstStyle>
          <a:p>
            <a:pPr algn="ctr" rtl="1" eaLnBrk="1" hangingPunct="1"/>
            <a:r>
              <a:rPr lang="fa-IR" sz="1050" b="1" dirty="0"/>
              <a:t>شناسه فرآيند</a:t>
            </a:r>
          </a:p>
          <a:p>
            <a:pPr algn="r" rtl="1" eaLnBrk="1" hangingPunct="1"/>
            <a:r>
              <a:rPr lang="fa-IR" sz="1050" b="1" dirty="0"/>
              <a:t>شناسه ها</a:t>
            </a:r>
          </a:p>
          <a:p>
            <a:pPr algn="r" rtl="1" eaLnBrk="1" hangingPunct="1"/>
            <a:r>
              <a:rPr lang="fa-IR" sz="1050" dirty="0"/>
              <a:t>شناسه هاي عددي كه مي توانند با بلوك كنترل فرآيند ذخيره شوند عبارت اند از:</a:t>
            </a:r>
          </a:p>
          <a:p>
            <a:pPr algn="justLow" rtl="1" eaLnBrk="1" hangingPunct="1">
              <a:buFont typeface="Symbol" pitchFamily="18" charset="2"/>
              <a:buChar char=""/>
            </a:pPr>
            <a:r>
              <a:rPr lang="fa-IR" sz="1050" dirty="0"/>
              <a:t>   شناسه اين فرآيند</a:t>
            </a:r>
          </a:p>
          <a:p>
            <a:pPr algn="justLow" rtl="1" eaLnBrk="1" hangingPunct="1">
              <a:buFont typeface="Symbol" pitchFamily="18" charset="2"/>
              <a:buChar char=""/>
            </a:pPr>
            <a:r>
              <a:rPr lang="fa-IR" sz="1050" dirty="0"/>
              <a:t>   شناسه فرآيندي كه اين فرآيند را ايجاد كرد (فرآيند والد)</a:t>
            </a:r>
          </a:p>
          <a:p>
            <a:pPr algn="justLow" rtl="1" eaLnBrk="1" hangingPunct="1">
              <a:buFont typeface="Symbol" pitchFamily="18" charset="2"/>
              <a:buChar char=""/>
            </a:pPr>
            <a:r>
              <a:rPr lang="fa-IR" sz="1050" dirty="0"/>
              <a:t>   شناسه كاربر</a:t>
            </a:r>
          </a:p>
          <a:p>
            <a:pPr algn="ctr" rtl="1" eaLnBrk="1" hangingPunct="1">
              <a:buFont typeface="Symbol" pitchFamily="18" charset="2"/>
              <a:buNone/>
            </a:pPr>
            <a:r>
              <a:rPr lang="fa-IR" sz="1050" b="1" dirty="0"/>
              <a:t>اطلاعات </a:t>
            </a:r>
            <a:r>
              <a:rPr lang="fa-IR" sz="1050" b="1"/>
              <a:t>حالت </a:t>
            </a:r>
            <a:r>
              <a:rPr lang="fa-IR" sz="1050" b="1" smtClean="0"/>
              <a:t>فرآيند (حالت </a:t>
            </a:r>
            <a:r>
              <a:rPr lang="fa-IR" sz="1050" b="1" dirty="0" smtClean="0"/>
              <a:t>پردازنده)</a:t>
            </a:r>
            <a:endParaRPr lang="en-US" sz="1050" b="1" dirty="0"/>
          </a:p>
          <a:p>
            <a:pPr algn="r" rtl="1" eaLnBrk="1" hangingPunct="1">
              <a:buFont typeface="Symbol" pitchFamily="18" charset="2"/>
              <a:buNone/>
            </a:pPr>
            <a:r>
              <a:rPr lang="fa-IR" sz="1050" b="1" dirty="0"/>
              <a:t>ثبات هاي </a:t>
            </a:r>
            <a:r>
              <a:rPr lang="fa-IR" sz="1050" b="1" dirty="0" smtClean="0"/>
              <a:t>كاربر</a:t>
            </a:r>
          </a:p>
          <a:p>
            <a:pPr algn="r" rtl="1" eaLnBrk="1" hangingPunct="1">
              <a:buFont typeface="Symbol" pitchFamily="18" charset="2"/>
              <a:buNone/>
            </a:pPr>
            <a:r>
              <a:rPr lang="fa-IR" sz="1050" dirty="0" smtClean="0"/>
              <a:t>ثباتی که به وسیله زبان ماشین بتواند مورد مراجعه قرار گیرد.</a:t>
            </a:r>
            <a:endParaRPr lang="fa-IR" sz="1050" dirty="0"/>
          </a:p>
          <a:p>
            <a:pPr algn="r" rtl="1" eaLnBrk="1" hangingPunct="1">
              <a:buFont typeface="Symbol" pitchFamily="18" charset="2"/>
              <a:buNone/>
            </a:pPr>
            <a:r>
              <a:rPr lang="fa-IR" sz="1050" b="1" dirty="0"/>
              <a:t>ثبات هاي وضعيت و كنترل</a:t>
            </a:r>
          </a:p>
          <a:p>
            <a:pPr algn="r" rtl="1" eaLnBrk="1" hangingPunct="1">
              <a:buFont typeface="Symbol" pitchFamily="18" charset="2"/>
              <a:buNone/>
            </a:pPr>
            <a:r>
              <a:rPr lang="fa-IR" sz="1050" dirty="0"/>
              <a:t>اين ها ثبات هايي هستند كه براي كنترل عمل پردازنده به كار مي روند:</a:t>
            </a:r>
          </a:p>
          <a:p>
            <a:pPr lvl="1" algn="justLow" rtl="1" eaLnBrk="1" hangingPunct="1">
              <a:buFont typeface="Symbol" pitchFamily="18" charset="2"/>
              <a:buChar char=""/>
            </a:pPr>
            <a:r>
              <a:rPr lang="fa-IR" sz="1050" dirty="0"/>
              <a:t>   </a:t>
            </a:r>
            <a:r>
              <a:rPr lang="fa-IR" sz="1050" b="1" dirty="0"/>
              <a:t>شمارنده برنامه   </a:t>
            </a:r>
            <a:r>
              <a:rPr lang="fa-IR" sz="1050" dirty="0"/>
              <a:t>حاوي دستورالعمل بعدي است كه بايد واكشي شود.</a:t>
            </a:r>
          </a:p>
          <a:p>
            <a:pPr lvl="1" algn="justLow" rtl="1" eaLnBrk="1" hangingPunct="1">
              <a:buFont typeface="Symbol" pitchFamily="18" charset="2"/>
              <a:buChar char=""/>
            </a:pPr>
            <a:r>
              <a:rPr lang="fa-IR" sz="1050" dirty="0"/>
              <a:t>   </a:t>
            </a:r>
            <a:r>
              <a:rPr lang="fa-IR" sz="1050" b="1" dirty="0"/>
              <a:t>كدهاي وضعيت   </a:t>
            </a:r>
            <a:r>
              <a:rPr lang="fa-IR" sz="1050" dirty="0"/>
              <a:t>نتيجه آخرين عمل محاسباتي يا منطقي (علامت، صفر، رقم نقلي، مساوي، سرريز).</a:t>
            </a:r>
            <a:endParaRPr lang="en-US" sz="1050" dirty="0"/>
          </a:p>
          <a:p>
            <a:pPr lvl="1" algn="justLow" rtl="1" eaLnBrk="1" hangingPunct="1">
              <a:buFont typeface="Symbol" pitchFamily="18" charset="2"/>
              <a:buChar char=""/>
            </a:pPr>
            <a:r>
              <a:rPr lang="fa-IR" sz="1050" dirty="0"/>
              <a:t>   </a:t>
            </a:r>
            <a:r>
              <a:rPr lang="fa-IR" sz="1050" b="1" dirty="0"/>
              <a:t>اطلاعات وضعيت</a:t>
            </a:r>
            <a:r>
              <a:rPr lang="en-US" sz="1050" b="1" dirty="0"/>
              <a:t> </a:t>
            </a:r>
            <a:r>
              <a:rPr lang="fa-IR" sz="1050" b="1" dirty="0"/>
              <a:t>  </a:t>
            </a:r>
            <a:r>
              <a:rPr lang="fa-IR" sz="1050" dirty="0"/>
              <a:t>شامل پرچم هاي فعال سازي و غيرفعال سازي وقفه</a:t>
            </a:r>
            <a:r>
              <a:rPr lang="fa-IR" sz="1050" dirty="0" smtClean="0"/>
              <a:t>،</a:t>
            </a:r>
            <a:r>
              <a:rPr lang="en-US" sz="1050" dirty="0" smtClean="0"/>
              <a:t> </a:t>
            </a:r>
            <a:r>
              <a:rPr lang="fa-IR" sz="1050" dirty="0" smtClean="0"/>
              <a:t>و </a:t>
            </a:r>
            <a:r>
              <a:rPr lang="fa-IR" sz="1050" dirty="0"/>
              <a:t>حالت اجرا است.</a:t>
            </a:r>
            <a:endParaRPr lang="en-US" sz="1050" dirty="0"/>
          </a:p>
          <a:p>
            <a:pPr algn="justLow" rtl="1" eaLnBrk="1" hangingPunct="1">
              <a:buFont typeface="Symbol" pitchFamily="18" charset="2"/>
              <a:buNone/>
            </a:pPr>
            <a:r>
              <a:rPr lang="fa-IR" sz="1050" b="1" dirty="0"/>
              <a:t>اشاره گرهاي پشته</a:t>
            </a:r>
          </a:p>
          <a:p>
            <a:pPr algn="justLow" rtl="1" eaLnBrk="1" hangingPunct="1">
              <a:buFont typeface="Symbol" pitchFamily="18" charset="2"/>
              <a:buNone/>
            </a:pPr>
            <a:r>
              <a:rPr lang="fa-IR" sz="1050" dirty="0"/>
              <a:t>هر فرآيند حاوي يك يا چند پشته سيستم است. پشته براي ذخيره پارامترها و آدرس فراخواني رويه و سيستم است. اشاره گر پشته بر بالاي پشته اشاره مي كند.</a:t>
            </a:r>
            <a:endParaRPr lang="en-US" sz="1050" dirty="0"/>
          </a:p>
          <a:p>
            <a:pPr algn="ctr" rtl="1" eaLnBrk="1" hangingPunct="1">
              <a:buFont typeface="Symbol" pitchFamily="18" charset="2"/>
              <a:buNone/>
            </a:pPr>
            <a:r>
              <a:rPr lang="fa-IR" sz="1050" b="1" dirty="0"/>
              <a:t>اطلاعات كنترل فرآيند</a:t>
            </a:r>
            <a:endParaRPr lang="en-US" sz="1050" b="1" dirty="0"/>
          </a:p>
          <a:p>
            <a:pPr algn="r" rtl="1" eaLnBrk="1" hangingPunct="1">
              <a:buFont typeface="Symbol" pitchFamily="18" charset="2"/>
              <a:buNone/>
            </a:pPr>
            <a:r>
              <a:rPr lang="fa-IR" sz="1050" b="1" dirty="0"/>
              <a:t>اطلاعات حالت و زمان بندي</a:t>
            </a:r>
            <a:endParaRPr lang="en-US" sz="1050" b="1" dirty="0"/>
          </a:p>
          <a:p>
            <a:pPr algn="r" rtl="1" eaLnBrk="1" hangingPunct="1">
              <a:buFont typeface="Symbol" pitchFamily="18" charset="2"/>
              <a:buNone/>
            </a:pPr>
            <a:r>
              <a:rPr lang="fa-IR" sz="1050" dirty="0"/>
              <a:t>سيستم عامل براي زمان بندي به اين اطلاعات نياز دارد. اين اقلام اطلاعاتي عبارت اند از:</a:t>
            </a:r>
          </a:p>
          <a:p>
            <a:pPr lvl="1" algn="r" rtl="1" eaLnBrk="1" hangingPunct="1">
              <a:buFont typeface="Symbol" pitchFamily="18" charset="2"/>
              <a:buChar char=""/>
            </a:pPr>
            <a:r>
              <a:rPr lang="fa-IR" sz="1050" dirty="0"/>
              <a:t>   </a:t>
            </a:r>
            <a:r>
              <a:rPr lang="fa-IR" sz="1050" b="1" dirty="0"/>
              <a:t>حالت </a:t>
            </a:r>
            <a:r>
              <a:rPr lang="fa-IR" sz="1050" b="1" dirty="0" smtClean="0"/>
              <a:t>فرآيند</a:t>
            </a:r>
            <a:r>
              <a:rPr lang="fa-IR" sz="1050" dirty="0" smtClean="0"/>
              <a:t>: آمادگي </a:t>
            </a:r>
            <a:r>
              <a:rPr lang="fa-IR" sz="1050" dirty="0"/>
              <a:t>فرآيند براي زمان بندي و اجرا را تعريف مي كند (اجرا، آماده، منتظر، متوقف).</a:t>
            </a:r>
          </a:p>
          <a:p>
            <a:pPr lvl="1" algn="r" rtl="1" eaLnBrk="1" hangingPunct="1">
              <a:buFont typeface="Symbol" pitchFamily="18" charset="2"/>
              <a:buChar char=""/>
            </a:pPr>
            <a:r>
              <a:rPr lang="fa-IR" sz="1050" dirty="0"/>
              <a:t>   </a:t>
            </a:r>
            <a:r>
              <a:rPr lang="fa-IR" sz="1050" b="1" dirty="0" smtClean="0"/>
              <a:t>اولويت: </a:t>
            </a:r>
            <a:r>
              <a:rPr lang="fa-IR" sz="1050" dirty="0" smtClean="0"/>
              <a:t>يك </a:t>
            </a:r>
            <a:r>
              <a:rPr lang="fa-IR" sz="1050" dirty="0"/>
              <a:t>يا جند فيلد ممكن است براي توصيف اولويت زمان بندي فرآيند استفاده شوند.</a:t>
            </a:r>
          </a:p>
          <a:p>
            <a:pPr lvl="1" algn="r" rtl="1" eaLnBrk="1" hangingPunct="1">
              <a:buFont typeface="Symbol" pitchFamily="18" charset="2"/>
              <a:buChar char=""/>
            </a:pPr>
            <a:r>
              <a:rPr lang="fa-IR" sz="1050" dirty="0"/>
              <a:t>   </a:t>
            </a:r>
            <a:r>
              <a:rPr lang="fa-IR" sz="1050" b="1" dirty="0"/>
              <a:t>اطلاعات مربوط به زمان </a:t>
            </a:r>
            <a:r>
              <a:rPr lang="fa-IR" sz="1050" b="1" dirty="0" smtClean="0"/>
              <a:t>بندي</a:t>
            </a:r>
            <a:r>
              <a:rPr lang="fa-IR" sz="1050" dirty="0" smtClean="0"/>
              <a:t>: به </a:t>
            </a:r>
            <a:r>
              <a:rPr lang="fa-IR" sz="1050" dirty="0"/>
              <a:t>الگوريتم زمان بندي بستگي دارد. مثال ها عبارت اند از مدت انتظار فرآيند، مدت اجراي فرآيند در آخرين باري كه در حال اجرا بود.</a:t>
            </a:r>
          </a:p>
          <a:p>
            <a:pPr lvl="1" algn="r" rtl="1" eaLnBrk="1" hangingPunct="1">
              <a:buFont typeface="Symbol" pitchFamily="18" charset="2"/>
              <a:buChar char=""/>
            </a:pPr>
            <a:r>
              <a:rPr lang="fa-IR" sz="1050" dirty="0"/>
              <a:t>   </a:t>
            </a:r>
            <a:r>
              <a:rPr lang="fa-IR" sz="1050" b="1" dirty="0" smtClean="0"/>
              <a:t>رويداد: </a:t>
            </a:r>
            <a:r>
              <a:rPr lang="fa-IR" sz="1050" dirty="0" smtClean="0"/>
              <a:t>هويت </a:t>
            </a:r>
            <a:r>
              <a:rPr lang="fa-IR" sz="1050" dirty="0"/>
              <a:t>رويدادي كه فرآيند قبل </a:t>
            </a:r>
            <a:r>
              <a:rPr lang="fa-IR" sz="1050" dirty="0" smtClean="0"/>
              <a:t>از سرگيري </a:t>
            </a:r>
            <a:r>
              <a:rPr lang="fa-IR" sz="1050" dirty="0"/>
              <a:t>منتظر آن است.</a:t>
            </a:r>
          </a:p>
          <a:p>
            <a:pPr algn="r" rtl="1" eaLnBrk="1" hangingPunct="1">
              <a:buFont typeface="Symbol" pitchFamily="18" charset="2"/>
              <a:buNone/>
            </a:pPr>
            <a:r>
              <a:rPr lang="fa-IR" sz="1050" b="1" dirty="0"/>
              <a:t>ساختمان داده ها</a:t>
            </a:r>
          </a:p>
          <a:p>
            <a:pPr algn="r" rtl="1" eaLnBrk="1" hangingPunct="1">
              <a:buFont typeface="Symbol" pitchFamily="18" charset="2"/>
              <a:buNone/>
            </a:pPr>
            <a:r>
              <a:rPr lang="fa-IR" sz="1050" dirty="0"/>
              <a:t>هر فرآيندي ممكن است به فرآيند ديگري در يك صف، حلقه يا ساختمان ديگري پيوند داده شود.</a:t>
            </a:r>
          </a:p>
          <a:p>
            <a:pPr algn="r" rtl="1" eaLnBrk="1" hangingPunct="1">
              <a:buFont typeface="Symbol" pitchFamily="18" charset="2"/>
              <a:buNone/>
            </a:pPr>
            <a:r>
              <a:rPr lang="fa-IR" sz="1050" b="1" dirty="0"/>
              <a:t>ارتباط بين فرآيندها</a:t>
            </a:r>
          </a:p>
          <a:p>
            <a:pPr algn="r" rtl="1" eaLnBrk="1" hangingPunct="1">
              <a:buFont typeface="Symbol" pitchFamily="18" charset="2"/>
              <a:buNone/>
            </a:pPr>
            <a:r>
              <a:rPr lang="fa-IR" sz="1050" b="1" dirty="0"/>
              <a:t>امتيازات فرآيند</a:t>
            </a:r>
          </a:p>
          <a:p>
            <a:pPr algn="r" rtl="1" eaLnBrk="1" hangingPunct="1">
              <a:buFont typeface="Symbol" pitchFamily="18" charset="2"/>
              <a:buNone/>
            </a:pPr>
            <a:r>
              <a:rPr lang="fa-IR" sz="1050" b="1" dirty="0"/>
              <a:t>مديريت حافظه</a:t>
            </a:r>
          </a:p>
          <a:p>
            <a:pPr algn="r" rtl="1" eaLnBrk="1" hangingPunct="1">
              <a:buFont typeface="Symbol" pitchFamily="18" charset="2"/>
              <a:buNone/>
            </a:pPr>
            <a:r>
              <a:rPr lang="fa-IR" sz="1050" b="1" dirty="0"/>
              <a:t>مالكيت و بهره وري از منبع</a:t>
            </a:r>
            <a:endParaRPr lang="en-US" sz="1050" b="1" dirty="0"/>
          </a:p>
        </p:txBody>
      </p:sp>
      <p:sp>
        <p:nvSpPr>
          <p:cNvPr id="6" name="Rectangle 5"/>
          <p:cNvSpPr/>
          <p:nvPr/>
        </p:nvSpPr>
        <p:spPr>
          <a:xfrm rot="16200000">
            <a:off x="5998030" y="3919834"/>
            <a:ext cx="4953000" cy="923330"/>
          </a:xfrm>
          <a:prstGeom prst="rect">
            <a:avLst/>
          </a:prstGeom>
          <a:solidFill>
            <a:schemeClr val="bg1"/>
          </a:solidFill>
        </p:spPr>
        <p:txBody>
          <a:bodyPr wrap="square">
            <a:spAutoFit/>
          </a:bodyPr>
          <a:lstStyle/>
          <a:p>
            <a:pPr algn="r" rtl="1"/>
            <a:r>
              <a:rPr lang="fa-IR" dirty="0">
                <a:cs typeface="B Nazanin" pitchFamily="2" charset="-78"/>
              </a:rPr>
              <a:t>طراحي تمام پردازنده ها شامل يك ثبات يا مجموعه اي از ثبات ها است كه به نام كلمه وضعيت برنامه (</a:t>
            </a:r>
            <a:r>
              <a:rPr lang="en-US" dirty="0">
                <a:cs typeface="B Nazanin" pitchFamily="2" charset="-78"/>
              </a:rPr>
              <a:t>PSW</a:t>
            </a:r>
            <a:r>
              <a:rPr lang="fa-IR" dirty="0">
                <a:cs typeface="B Nazanin" pitchFamily="2" charset="-78"/>
              </a:rPr>
              <a:t>) شناخته مي شود و حاوي اطلاعات وضعيت است.</a:t>
            </a:r>
            <a:endParaRPr lang="en-US" dirty="0">
              <a:cs typeface="B Nazanin" pitchFamily="2" charset="-78"/>
            </a:endParaRPr>
          </a:p>
        </p:txBody>
      </p:sp>
      <p:sp>
        <p:nvSpPr>
          <p:cNvPr id="4" name="Slide Number Placeholder 3"/>
          <p:cNvSpPr>
            <a:spLocks noGrp="1"/>
          </p:cNvSpPr>
          <p:nvPr>
            <p:ph type="sldNum" sz="quarter" idx="12"/>
          </p:nvPr>
        </p:nvSpPr>
        <p:spPr>
          <a:xfrm>
            <a:off x="8382000" y="6471103"/>
            <a:ext cx="762000" cy="365125"/>
          </a:xfrm>
        </p:spPr>
        <p:txBody>
          <a:bodyPr/>
          <a:lstStyle/>
          <a:p>
            <a:fld id="{B6F15528-21DE-4FAA-801E-634DDDAF4B2B}" type="slidenum">
              <a:rPr lang="en-US" smtClean="0"/>
              <a:pPr/>
              <a:t>50</a:t>
            </a:fld>
            <a:endParaRPr lang="en-US" dirty="0"/>
          </a:p>
        </p:txBody>
      </p:sp>
    </p:spTree>
    <p:extLst>
      <p:ext uri="{BB962C8B-B14F-4D97-AF65-F5344CB8AC3E}">
        <p14:creationId xmlns:p14="http://schemas.microsoft.com/office/powerpoint/2010/main" val="40754258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52400" y="5943600"/>
            <a:ext cx="8305800" cy="30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85800" y="457200"/>
            <a:ext cx="7543800" cy="2133600"/>
          </a:xfrm>
        </p:spPr>
        <p:txBody>
          <a:bodyPr/>
          <a:lstStyle/>
          <a:p>
            <a:pPr marL="0" indent="0" algn="just">
              <a:buNone/>
            </a:pPr>
            <a:r>
              <a:rPr lang="fa-IR" dirty="0" smtClean="0"/>
              <a:t>شکل زیر ساختار </a:t>
            </a:r>
            <a:r>
              <a:rPr lang="fa-IR" b="1" dirty="0"/>
              <a:t>تصاوير فرآيند درحافظه مجازي</a:t>
            </a:r>
            <a:r>
              <a:rPr lang="fa-IR" dirty="0"/>
              <a:t> را پيشنهاد مي كند</a:t>
            </a:r>
            <a:r>
              <a:rPr lang="fa-IR" dirty="0" smtClean="0"/>
              <a:t>. هر تصوير </a:t>
            </a:r>
            <a:r>
              <a:rPr lang="fa-IR" dirty="0"/>
              <a:t>فرآيند شامل بلوك كنترل فرآيند</a:t>
            </a:r>
            <a:r>
              <a:rPr lang="fa-IR" dirty="0" smtClean="0"/>
              <a:t>، پشته </a:t>
            </a:r>
            <a:r>
              <a:rPr lang="fa-IR" dirty="0"/>
              <a:t>كاربر، فضاي آدرس اختصاصي فرآيند و فضاي آدرس ديگري است كه فرآيند با فرآيندهاي ديگر مشترك است.</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sp>
        <p:nvSpPr>
          <p:cNvPr id="2" name="Rectangle 1"/>
          <p:cNvSpPr/>
          <p:nvPr/>
        </p:nvSpPr>
        <p:spPr>
          <a:xfrm>
            <a:off x="5410200" y="21582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شناسه فرایند</a:t>
            </a:r>
            <a:endParaRPr lang="en-US" sz="1600" dirty="0">
              <a:solidFill>
                <a:schemeClr val="accent6">
                  <a:lumMod val="50000"/>
                </a:schemeClr>
              </a:solidFill>
              <a:cs typeface="B Nazanin" pitchFamily="2" charset="-78"/>
            </a:endParaRPr>
          </a:p>
        </p:txBody>
      </p:sp>
      <p:sp>
        <p:nvSpPr>
          <p:cNvPr id="6" name="Rectangle 5"/>
          <p:cNvSpPr/>
          <p:nvPr/>
        </p:nvSpPr>
        <p:spPr>
          <a:xfrm>
            <a:off x="5410200" y="26154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حالت پردازنده</a:t>
            </a:r>
            <a:endParaRPr lang="en-US" sz="1600" dirty="0">
              <a:solidFill>
                <a:schemeClr val="accent6">
                  <a:lumMod val="50000"/>
                </a:schemeClr>
              </a:solidFill>
              <a:cs typeface="B Nazanin" pitchFamily="2" charset="-78"/>
            </a:endParaRPr>
          </a:p>
        </p:txBody>
      </p:sp>
      <p:sp>
        <p:nvSpPr>
          <p:cNvPr id="7" name="Rectangle 6"/>
          <p:cNvSpPr/>
          <p:nvPr/>
        </p:nvSpPr>
        <p:spPr>
          <a:xfrm>
            <a:off x="5410200" y="30726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کنترل فرایند</a:t>
            </a:r>
            <a:endParaRPr lang="en-US" sz="1600" dirty="0">
              <a:solidFill>
                <a:schemeClr val="accent6">
                  <a:lumMod val="50000"/>
                </a:schemeClr>
              </a:solidFill>
              <a:cs typeface="B Nazanin" pitchFamily="2" charset="-78"/>
            </a:endParaRPr>
          </a:p>
        </p:txBody>
      </p:sp>
      <p:sp>
        <p:nvSpPr>
          <p:cNvPr id="8" name="Rectangle 7"/>
          <p:cNvSpPr/>
          <p:nvPr/>
        </p:nvSpPr>
        <p:spPr>
          <a:xfrm>
            <a:off x="5410200" y="352987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پشته</a:t>
            </a:r>
            <a:endParaRPr lang="en-US" sz="1600" dirty="0">
              <a:solidFill>
                <a:schemeClr val="accent6">
                  <a:lumMod val="50000"/>
                </a:schemeClr>
              </a:solidFill>
              <a:cs typeface="B Nazanin" pitchFamily="2" charset="-78"/>
            </a:endParaRPr>
          </a:p>
        </p:txBody>
      </p:sp>
      <p:sp>
        <p:nvSpPr>
          <p:cNvPr id="9" name="Rectangle 8"/>
          <p:cNvSpPr/>
          <p:nvPr/>
        </p:nvSpPr>
        <p:spPr>
          <a:xfrm>
            <a:off x="5410200" y="458366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خصوصی کاربر</a:t>
            </a:r>
          </a:p>
          <a:p>
            <a:pPr algn="ctr"/>
            <a:r>
              <a:rPr lang="fa-IR" sz="1600" dirty="0" smtClean="0">
                <a:solidFill>
                  <a:schemeClr val="accent6">
                    <a:lumMod val="50000"/>
                  </a:schemeClr>
                </a:solidFill>
                <a:cs typeface="B Nazanin" pitchFamily="2" charset="-78"/>
              </a:rPr>
              <a:t>(برنامه ها و داده ها)</a:t>
            </a:r>
            <a:endParaRPr lang="en-US" sz="1600" dirty="0">
              <a:solidFill>
                <a:schemeClr val="accent6">
                  <a:lumMod val="50000"/>
                </a:schemeClr>
              </a:solidFill>
              <a:cs typeface="B Nazanin" pitchFamily="2" charset="-78"/>
            </a:endParaRPr>
          </a:p>
        </p:txBody>
      </p:sp>
      <p:sp>
        <p:nvSpPr>
          <p:cNvPr id="10" name="Rectangle 9"/>
          <p:cNvSpPr/>
          <p:nvPr/>
        </p:nvSpPr>
        <p:spPr>
          <a:xfrm>
            <a:off x="5410200" y="5637458"/>
            <a:ext cx="1752600" cy="775010"/>
          </a:xfrm>
          <a:prstGeom prst="rect">
            <a:avLst/>
          </a:prstGeom>
          <a:solidFill>
            <a:schemeClr val="accent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مشترک</a:t>
            </a:r>
          </a:p>
        </p:txBody>
      </p:sp>
      <p:sp>
        <p:nvSpPr>
          <p:cNvPr id="12" name="Rectangle 11"/>
          <p:cNvSpPr/>
          <p:nvPr/>
        </p:nvSpPr>
        <p:spPr>
          <a:xfrm>
            <a:off x="2438400" y="21582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شناسه فرایند</a:t>
            </a:r>
            <a:endParaRPr lang="en-US" sz="1600" dirty="0">
              <a:solidFill>
                <a:schemeClr val="accent6">
                  <a:lumMod val="50000"/>
                </a:schemeClr>
              </a:solidFill>
              <a:cs typeface="B Nazanin" pitchFamily="2" charset="-78"/>
            </a:endParaRPr>
          </a:p>
        </p:txBody>
      </p:sp>
      <p:sp>
        <p:nvSpPr>
          <p:cNvPr id="13" name="Rectangle 12"/>
          <p:cNvSpPr/>
          <p:nvPr/>
        </p:nvSpPr>
        <p:spPr>
          <a:xfrm>
            <a:off x="2438400" y="26154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حالت پردازنده</a:t>
            </a:r>
            <a:endParaRPr lang="en-US" sz="1600" dirty="0">
              <a:solidFill>
                <a:schemeClr val="accent6">
                  <a:lumMod val="50000"/>
                </a:schemeClr>
              </a:solidFill>
              <a:cs typeface="B Nazanin" pitchFamily="2" charset="-78"/>
            </a:endParaRPr>
          </a:p>
        </p:txBody>
      </p:sp>
      <p:sp>
        <p:nvSpPr>
          <p:cNvPr id="14" name="Rectangle 13"/>
          <p:cNvSpPr/>
          <p:nvPr/>
        </p:nvSpPr>
        <p:spPr>
          <a:xfrm>
            <a:off x="2438400" y="30726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کنترل فرایند</a:t>
            </a:r>
            <a:endParaRPr lang="en-US" sz="1600" dirty="0">
              <a:solidFill>
                <a:schemeClr val="accent6">
                  <a:lumMod val="50000"/>
                </a:schemeClr>
              </a:solidFill>
              <a:cs typeface="B Nazanin" pitchFamily="2" charset="-78"/>
            </a:endParaRPr>
          </a:p>
        </p:txBody>
      </p:sp>
      <p:sp>
        <p:nvSpPr>
          <p:cNvPr id="15" name="Rectangle 14"/>
          <p:cNvSpPr/>
          <p:nvPr/>
        </p:nvSpPr>
        <p:spPr>
          <a:xfrm>
            <a:off x="2438400" y="352987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پشته</a:t>
            </a:r>
            <a:endParaRPr lang="en-US" sz="1600" dirty="0">
              <a:solidFill>
                <a:schemeClr val="accent6">
                  <a:lumMod val="50000"/>
                </a:schemeClr>
              </a:solidFill>
              <a:cs typeface="B Nazanin" pitchFamily="2" charset="-78"/>
            </a:endParaRPr>
          </a:p>
        </p:txBody>
      </p:sp>
      <p:sp>
        <p:nvSpPr>
          <p:cNvPr id="16" name="Rectangle 15"/>
          <p:cNvSpPr/>
          <p:nvPr/>
        </p:nvSpPr>
        <p:spPr>
          <a:xfrm>
            <a:off x="2438400" y="458366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خصوصی کاربر</a:t>
            </a:r>
          </a:p>
          <a:p>
            <a:pPr algn="ctr"/>
            <a:r>
              <a:rPr lang="fa-IR" sz="1600" dirty="0" smtClean="0">
                <a:solidFill>
                  <a:schemeClr val="accent6">
                    <a:lumMod val="50000"/>
                  </a:schemeClr>
                </a:solidFill>
                <a:cs typeface="B Nazanin" pitchFamily="2" charset="-78"/>
              </a:rPr>
              <a:t>(برنامه ها و داده ها)</a:t>
            </a:r>
            <a:endParaRPr lang="en-US" sz="1600" dirty="0">
              <a:solidFill>
                <a:schemeClr val="accent6">
                  <a:lumMod val="50000"/>
                </a:schemeClr>
              </a:solidFill>
              <a:cs typeface="B Nazanin" pitchFamily="2" charset="-78"/>
            </a:endParaRPr>
          </a:p>
        </p:txBody>
      </p:sp>
      <p:sp>
        <p:nvSpPr>
          <p:cNvPr id="17" name="Rectangle 16"/>
          <p:cNvSpPr/>
          <p:nvPr/>
        </p:nvSpPr>
        <p:spPr>
          <a:xfrm>
            <a:off x="2438400" y="5637458"/>
            <a:ext cx="1752600" cy="775010"/>
          </a:xfrm>
          <a:prstGeom prst="rect">
            <a:avLst/>
          </a:prstGeom>
          <a:solidFill>
            <a:schemeClr val="accent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مشترک</a:t>
            </a:r>
          </a:p>
        </p:txBody>
      </p:sp>
      <p:sp>
        <p:nvSpPr>
          <p:cNvPr id="18" name="Rectangle 17"/>
          <p:cNvSpPr/>
          <p:nvPr/>
        </p:nvSpPr>
        <p:spPr>
          <a:xfrm>
            <a:off x="304800" y="21582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شناسه فرایند</a:t>
            </a:r>
            <a:endParaRPr lang="en-US" sz="1600" dirty="0">
              <a:solidFill>
                <a:schemeClr val="accent6">
                  <a:lumMod val="50000"/>
                </a:schemeClr>
              </a:solidFill>
              <a:cs typeface="B Nazanin" pitchFamily="2" charset="-78"/>
            </a:endParaRPr>
          </a:p>
        </p:txBody>
      </p:sp>
      <p:sp>
        <p:nvSpPr>
          <p:cNvPr id="19" name="Rectangle 18"/>
          <p:cNvSpPr/>
          <p:nvPr/>
        </p:nvSpPr>
        <p:spPr>
          <a:xfrm>
            <a:off x="304800" y="26154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حالت پردازنده</a:t>
            </a:r>
            <a:endParaRPr lang="en-US" sz="1600" dirty="0">
              <a:solidFill>
                <a:schemeClr val="accent6">
                  <a:lumMod val="50000"/>
                </a:schemeClr>
              </a:solidFill>
              <a:cs typeface="B Nazanin" pitchFamily="2" charset="-78"/>
            </a:endParaRPr>
          </a:p>
        </p:txBody>
      </p:sp>
      <p:sp>
        <p:nvSpPr>
          <p:cNvPr id="20" name="Rectangle 19"/>
          <p:cNvSpPr/>
          <p:nvPr/>
        </p:nvSpPr>
        <p:spPr>
          <a:xfrm>
            <a:off x="304800" y="3072678"/>
            <a:ext cx="1752600" cy="45720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اطلاعات کنترل فرایند</a:t>
            </a:r>
            <a:endParaRPr lang="en-US" sz="1600" dirty="0">
              <a:solidFill>
                <a:schemeClr val="accent6">
                  <a:lumMod val="50000"/>
                </a:schemeClr>
              </a:solidFill>
              <a:cs typeface="B Nazanin" pitchFamily="2" charset="-78"/>
            </a:endParaRPr>
          </a:p>
        </p:txBody>
      </p:sp>
      <p:sp>
        <p:nvSpPr>
          <p:cNvPr id="21" name="Rectangle 20"/>
          <p:cNvSpPr/>
          <p:nvPr/>
        </p:nvSpPr>
        <p:spPr>
          <a:xfrm>
            <a:off x="304800" y="352987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پشته</a:t>
            </a:r>
            <a:endParaRPr lang="en-US" sz="1600" dirty="0">
              <a:solidFill>
                <a:schemeClr val="accent6">
                  <a:lumMod val="50000"/>
                </a:schemeClr>
              </a:solidFill>
              <a:cs typeface="B Nazanin" pitchFamily="2" charset="-78"/>
            </a:endParaRPr>
          </a:p>
        </p:txBody>
      </p:sp>
      <p:sp>
        <p:nvSpPr>
          <p:cNvPr id="22" name="Rectangle 21"/>
          <p:cNvSpPr/>
          <p:nvPr/>
        </p:nvSpPr>
        <p:spPr>
          <a:xfrm>
            <a:off x="304800" y="4583668"/>
            <a:ext cx="1752600" cy="1053790"/>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خصوصی کاربر</a:t>
            </a:r>
          </a:p>
          <a:p>
            <a:pPr algn="ctr"/>
            <a:r>
              <a:rPr lang="fa-IR" sz="1600" dirty="0" smtClean="0">
                <a:solidFill>
                  <a:schemeClr val="accent6">
                    <a:lumMod val="50000"/>
                  </a:schemeClr>
                </a:solidFill>
                <a:cs typeface="B Nazanin" pitchFamily="2" charset="-78"/>
              </a:rPr>
              <a:t>(برنامه ها و داده ها)</a:t>
            </a:r>
            <a:endParaRPr lang="en-US" sz="1600" dirty="0">
              <a:solidFill>
                <a:schemeClr val="accent6">
                  <a:lumMod val="50000"/>
                </a:schemeClr>
              </a:solidFill>
              <a:cs typeface="B Nazanin" pitchFamily="2" charset="-78"/>
            </a:endParaRPr>
          </a:p>
        </p:txBody>
      </p:sp>
      <p:sp>
        <p:nvSpPr>
          <p:cNvPr id="23" name="Rectangle 22"/>
          <p:cNvSpPr/>
          <p:nvPr/>
        </p:nvSpPr>
        <p:spPr>
          <a:xfrm>
            <a:off x="304800" y="5637458"/>
            <a:ext cx="1752600" cy="775010"/>
          </a:xfrm>
          <a:prstGeom prst="rect">
            <a:avLst/>
          </a:prstGeom>
          <a:solidFill>
            <a:schemeClr val="accent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accent6">
                    <a:lumMod val="50000"/>
                  </a:schemeClr>
                </a:solidFill>
                <a:cs typeface="B Nazanin" pitchFamily="2" charset="-78"/>
              </a:rPr>
              <a:t>فضای آدرس مشترک</a:t>
            </a:r>
          </a:p>
        </p:txBody>
      </p:sp>
      <p:sp>
        <p:nvSpPr>
          <p:cNvPr id="24" name="TextBox 23"/>
          <p:cNvSpPr txBox="1"/>
          <p:nvPr/>
        </p:nvSpPr>
        <p:spPr>
          <a:xfrm>
            <a:off x="4572000" y="4812268"/>
            <a:ext cx="685800" cy="369332"/>
          </a:xfrm>
          <a:prstGeom prst="rect">
            <a:avLst/>
          </a:prstGeom>
          <a:noFill/>
        </p:spPr>
        <p:txBody>
          <a:bodyPr wrap="square" rtlCol="0">
            <a:spAutoFit/>
          </a:bodyPr>
          <a:lstStyle/>
          <a:p>
            <a:r>
              <a:rPr lang="fa-IR" dirty="0" smtClean="0"/>
              <a:t>.......</a:t>
            </a:r>
            <a:endParaRPr lang="en-US" dirty="0"/>
          </a:p>
        </p:txBody>
      </p:sp>
      <p:sp>
        <p:nvSpPr>
          <p:cNvPr id="25" name="TextBox 24"/>
          <p:cNvSpPr txBox="1"/>
          <p:nvPr/>
        </p:nvSpPr>
        <p:spPr>
          <a:xfrm>
            <a:off x="7315200" y="2373868"/>
            <a:ext cx="990600" cy="923330"/>
          </a:xfrm>
          <a:prstGeom prst="rect">
            <a:avLst/>
          </a:prstGeom>
          <a:noFill/>
        </p:spPr>
        <p:txBody>
          <a:bodyPr wrap="square" rtlCol="0">
            <a:spAutoFit/>
          </a:bodyPr>
          <a:lstStyle/>
          <a:p>
            <a:pPr algn="r" rtl="1"/>
            <a:r>
              <a:rPr lang="fa-IR" dirty="0" smtClean="0">
                <a:cs typeface="B Nazanin" pitchFamily="2" charset="-78"/>
              </a:rPr>
              <a:t>بلوک کنترل فرایند</a:t>
            </a:r>
            <a:endParaRPr lang="en-US" dirty="0">
              <a:cs typeface="B Nazanin" pitchFamily="2" charset="-78"/>
            </a:endParaRPr>
          </a:p>
        </p:txBody>
      </p:sp>
      <p:sp>
        <p:nvSpPr>
          <p:cNvPr id="26" name="Right Brace 25"/>
          <p:cNvSpPr/>
          <p:nvPr/>
        </p:nvSpPr>
        <p:spPr>
          <a:xfrm>
            <a:off x="7315200" y="2158278"/>
            <a:ext cx="342900" cy="1371600"/>
          </a:xfrm>
          <a:prstGeom prst="rightBrace">
            <a:avLst>
              <a:gd name="adj1" fmla="val 3031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a:xfrm>
            <a:off x="533400" y="6336268"/>
            <a:ext cx="990600" cy="369332"/>
          </a:xfrm>
          <a:prstGeom prst="rect">
            <a:avLst/>
          </a:prstGeom>
          <a:noFill/>
        </p:spPr>
        <p:txBody>
          <a:bodyPr wrap="square" rtlCol="0">
            <a:spAutoFit/>
          </a:bodyPr>
          <a:lstStyle/>
          <a:p>
            <a:pPr algn="r" rtl="1"/>
            <a:r>
              <a:rPr lang="fa-IR" dirty="0" smtClean="0">
                <a:cs typeface="B Nazanin" pitchFamily="2" charset="-78"/>
              </a:rPr>
              <a:t>فرایند 1</a:t>
            </a:r>
            <a:endParaRPr lang="en-US" dirty="0">
              <a:cs typeface="B Nazanin" pitchFamily="2" charset="-78"/>
            </a:endParaRPr>
          </a:p>
        </p:txBody>
      </p:sp>
      <p:sp>
        <p:nvSpPr>
          <p:cNvPr id="29" name="TextBox 28"/>
          <p:cNvSpPr txBox="1"/>
          <p:nvPr/>
        </p:nvSpPr>
        <p:spPr>
          <a:xfrm>
            <a:off x="2743200" y="6335486"/>
            <a:ext cx="990600" cy="369332"/>
          </a:xfrm>
          <a:prstGeom prst="rect">
            <a:avLst/>
          </a:prstGeom>
          <a:noFill/>
        </p:spPr>
        <p:txBody>
          <a:bodyPr wrap="square" rtlCol="0">
            <a:spAutoFit/>
          </a:bodyPr>
          <a:lstStyle/>
          <a:p>
            <a:pPr algn="r" rtl="1"/>
            <a:r>
              <a:rPr lang="fa-IR" dirty="0" smtClean="0">
                <a:cs typeface="B Nazanin" pitchFamily="2" charset="-78"/>
              </a:rPr>
              <a:t>فرایند 2</a:t>
            </a:r>
            <a:endParaRPr lang="en-US" dirty="0">
              <a:cs typeface="B Nazanin" pitchFamily="2" charset="-78"/>
            </a:endParaRPr>
          </a:p>
        </p:txBody>
      </p:sp>
      <p:sp>
        <p:nvSpPr>
          <p:cNvPr id="30" name="TextBox 29"/>
          <p:cNvSpPr txBox="1"/>
          <p:nvPr/>
        </p:nvSpPr>
        <p:spPr>
          <a:xfrm>
            <a:off x="5867400" y="6335486"/>
            <a:ext cx="990600" cy="369332"/>
          </a:xfrm>
          <a:prstGeom prst="rect">
            <a:avLst/>
          </a:prstGeom>
          <a:noFill/>
        </p:spPr>
        <p:txBody>
          <a:bodyPr wrap="square" rtlCol="0">
            <a:spAutoFit/>
          </a:bodyPr>
          <a:lstStyle/>
          <a:p>
            <a:pPr algn="r" rtl="1"/>
            <a:r>
              <a:rPr lang="fa-IR" dirty="0" smtClean="0">
                <a:cs typeface="B Nazanin" pitchFamily="2" charset="-78"/>
              </a:rPr>
              <a:t>فرایند </a:t>
            </a:r>
            <a:r>
              <a:rPr lang="en-US" dirty="0" smtClean="0">
                <a:cs typeface="B Nazanin" pitchFamily="2" charset="-78"/>
              </a:rPr>
              <a:t>n</a:t>
            </a:r>
            <a:endParaRPr lang="en-US" dirty="0">
              <a:cs typeface="B Nazanin" pitchFamily="2" charset="-78"/>
            </a:endParaRPr>
          </a:p>
        </p:txBody>
      </p:sp>
    </p:spTree>
    <p:extLst>
      <p:ext uri="{BB962C8B-B14F-4D97-AF65-F5344CB8AC3E}">
        <p14:creationId xmlns:p14="http://schemas.microsoft.com/office/powerpoint/2010/main" val="3043894929"/>
      </p:ext>
    </p:extLst>
  </p:cSld>
  <p:clrMapOvr>
    <a:masterClrMapping/>
  </p:clrMapOvr>
  <p:transition spd="slow">
    <p:cover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028" name="Picture 4"/>
          <p:cNvPicPr>
            <a:picLocks noChangeAspect="1" noChangeArrowheads="1"/>
          </p:cNvPicPr>
          <p:nvPr/>
        </p:nvPicPr>
        <p:blipFill>
          <a:blip r:embed="rId2"/>
          <a:srcRect l="8235" t="15820" r="26189" b="18446"/>
          <a:stretch>
            <a:fillRect/>
          </a:stretch>
        </p:blipFill>
        <p:spPr bwMode="auto">
          <a:xfrm>
            <a:off x="2430135" y="2819400"/>
            <a:ext cx="4403071" cy="3222171"/>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fa-IR" dirty="0" smtClean="0"/>
              <a:t>ساختمان داده </a:t>
            </a:r>
            <a:r>
              <a:rPr lang="en-US" dirty="0" smtClean="0"/>
              <a:t>PCB</a:t>
            </a:r>
            <a:endParaRPr lang="en-US" dirty="0"/>
          </a:p>
        </p:txBody>
      </p:sp>
      <p:sp>
        <p:nvSpPr>
          <p:cNvPr id="3" name="Content Placeholder 2"/>
          <p:cNvSpPr>
            <a:spLocks noGrp="1"/>
          </p:cNvSpPr>
          <p:nvPr>
            <p:ph idx="1"/>
          </p:nvPr>
        </p:nvSpPr>
        <p:spPr>
          <a:xfrm>
            <a:off x="762000" y="1676400"/>
            <a:ext cx="7543800" cy="1066800"/>
          </a:xfrm>
        </p:spPr>
        <p:txBody>
          <a:bodyPr/>
          <a:lstStyle/>
          <a:p>
            <a:r>
              <a:rPr lang="fa-IR" dirty="0" smtClean="0"/>
              <a:t>صف هایی که در بخش های قبل نمایش داده شد، می تواند بصورت لیست های پیوندی از بلوک های کنترل فرایند، پیاده سازی شوند.</a:t>
            </a:r>
            <a:endParaRPr lang="en-US" dirty="0"/>
          </a:p>
        </p:txBody>
      </p:sp>
    </p:spTree>
    <p:extLst>
      <p:ext uri="{BB962C8B-B14F-4D97-AF65-F5344CB8AC3E}">
        <p14:creationId xmlns:p14="http://schemas.microsoft.com/office/powerpoint/2010/main" val="779805531"/>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withEffect">
                                  <p:stCondLst>
                                    <p:cond delay="0"/>
                                  </p:stCondLst>
                                  <p:childTnLst>
                                    <p:set>
                                      <p:cBhvr>
                                        <p:cTn id="6" dur="1" fill="hold">
                                          <p:stCondLst>
                                            <p:cond delay="0"/>
                                          </p:stCondLst>
                                        </p:cTn>
                                        <p:tgtEl>
                                          <p:spTgt spid="641028"/>
                                        </p:tgtEl>
                                        <p:attrNameLst>
                                          <p:attrName>style.visibility</p:attrName>
                                        </p:attrNameLst>
                                      </p:cBhvr>
                                      <p:to>
                                        <p:strVal val="visible"/>
                                      </p:to>
                                    </p:set>
                                    <p:animEffect transition="in" filter="blinds(vertical)">
                                      <p:cBhvr>
                                        <p:cTn id="7" dur="1000"/>
                                        <p:tgtEl>
                                          <p:spTgt spid="64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6085114"/>
            <a:ext cx="8305800" cy="3156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685800" y="533400"/>
            <a:ext cx="7543800" cy="685800"/>
          </a:xfrm>
        </p:spPr>
        <p:txBody>
          <a:bodyPr/>
          <a:lstStyle/>
          <a:p>
            <a:r>
              <a:rPr lang="fa-IR" dirty="0"/>
              <a:t> حالت هاي </a:t>
            </a:r>
            <a:r>
              <a:rPr lang="fa-IR" dirty="0" smtClean="0"/>
              <a:t>فرآيند</a:t>
            </a:r>
            <a:endParaRPr lang="en-US" dirty="0"/>
          </a:p>
        </p:txBody>
      </p:sp>
      <p:sp>
        <p:nvSpPr>
          <p:cNvPr id="4" name="Content Placeholder 3"/>
          <p:cNvSpPr>
            <a:spLocks noGrp="1"/>
          </p:cNvSpPr>
          <p:nvPr>
            <p:ph idx="1"/>
          </p:nvPr>
        </p:nvSpPr>
        <p:spPr>
          <a:xfrm>
            <a:off x="228600" y="1143000"/>
            <a:ext cx="8534400" cy="5410200"/>
          </a:xfrm>
        </p:spPr>
        <p:txBody>
          <a:bodyPr>
            <a:normAutofit lnSpcReduction="10000"/>
          </a:bodyPr>
          <a:lstStyle/>
          <a:p>
            <a:pPr marL="0" indent="0" algn="just">
              <a:buNone/>
            </a:pPr>
            <a:r>
              <a:rPr lang="fa-IR" sz="2000" dirty="0"/>
              <a:t>اغلب پردازنده ها حداقل از دو حالت اجرا پشتيباني مي كنند. </a:t>
            </a:r>
            <a:endParaRPr lang="en-US" sz="2000" dirty="0"/>
          </a:p>
          <a:p>
            <a:pPr marL="777240" lvl="1" indent="-457200" algn="just">
              <a:buFont typeface="+mj-lt"/>
              <a:buAutoNum type="arabicPeriod"/>
            </a:pPr>
            <a:r>
              <a:rPr lang="fa-IR" sz="1800" dirty="0"/>
              <a:t>حالتي با امتياز كمتر را </a:t>
            </a:r>
            <a:r>
              <a:rPr lang="fa-IR" sz="1800" b="1" dirty="0">
                <a:solidFill>
                  <a:schemeClr val="accent1"/>
                </a:solidFill>
              </a:rPr>
              <a:t>حالت كاربر</a:t>
            </a:r>
            <a:r>
              <a:rPr lang="fa-IR" sz="1800" dirty="0">
                <a:solidFill>
                  <a:schemeClr val="accent1"/>
                </a:solidFill>
              </a:rPr>
              <a:t> </a:t>
            </a:r>
            <a:r>
              <a:rPr lang="fa-IR" sz="1800" dirty="0"/>
              <a:t>گويند، زيرا برنامه هاي كاربر معمولاً در اين حالت اجرا مي شوند</a:t>
            </a:r>
            <a:r>
              <a:rPr lang="fa-IR" sz="1800" dirty="0" smtClean="0"/>
              <a:t>.</a:t>
            </a:r>
          </a:p>
          <a:p>
            <a:pPr marL="777240" lvl="1" indent="-457200" algn="just">
              <a:buFont typeface="+mj-lt"/>
              <a:buAutoNum type="arabicPeriod"/>
            </a:pPr>
            <a:r>
              <a:rPr lang="fa-IR" sz="1800" dirty="0" smtClean="0"/>
              <a:t>حالت </a:t>
            </a:r>
            <a:r>
              <a:rPr lang="fa-IR" sz="1800" dirty="0"/>
              <a:t>ممتازتر را </a:t>
            </a:r>
            <a:r>
              <a:rPr lang="fa-IR" sz="1800" b="1" dirty="0">
                <a:solidFill>
                  <a:schemeClr val="accent1"/>
                </a:solidFill>
              </a:rPr>
              <a:t>حالت سيستم</a:t>
            </a:r>
            <a:r>
              <a:rPr lang="fa-IR" sz="1800" dirty="0" smtClean="0">
                <a:solidFill>
                  <a:schemeClr val="accent1"/>
                </a:solidFill>
              </a:rPr>
              <a:t>، </a:t>
            </a:r>
            <a:r>
              <a:rPr lang="fa-IR" sz="1800" b="1" dirty="0" smtClean="0">
                <a:solidFill>
                  <a:schemeClr val="accent1"/>
                </a:solidFill>
              </a:rPr>
              <a:t>حالت </a:t>
            </a:r>
            <a:r>
              <a:rPr lang="fa-IR" sz="1800" b="1" dirty="0">
                <a:solidFill>
                  <a:schemeClr val="accent1"/>
                </a:solidFill>
              </a:rPr>
              <a:t>كنترل</a:t>
            </a:r>
            <a:r>
              <a:rPr lang="fa-IR" sz="1800" dirty="0">
                <a:solidFill>
                  <a:schemeClr val="accent1"/>
                </a:solidFill>
              </a:rPr>
              <a:t>، </a:t>
            </a:r>
            <a:r>
              <a:rPr lang="fa-IR" sz="1800" dirty="0" smtClean="0">
                <a:solidFill>
                  <a:schemeClr val="accent1"/>
                </a:solidFill>
              </a:rPr>
              <a:t>يا </a:t>
            </a:r>
            <a:r>
              <a:rPr lang="fa-IR" sz="1800" b="1" dirty="0" smtClean="0">
                <a:solidFill>
                  <a:schemeClr val="accent1"/>
                </a:solidFill>
              </a:rPr>
              <a:t>حالت </a:t>
            </a:r>
            <a:r>
              <a:rPr lang="fa-IR" sz="1800" b="1" dirty="0">
                <a:solidFill>
                  <a:schemeClr val="accent1"/>
                </a:solidFill>
              </a:rPr>
              <a:t>هسته </a:t>
            </a:r>
            <a:r>
              <a:rPr lang="fa-IR" sz="1800" dirty="0"/>
              <a:t>گويند. واژه آخري به هسته سيستم عامل اشاره داد كه بخشي از سيستم عامل است كه اعمال مهم سيستم را دربردارد. </a:t>
            </a:r>
            <a:endParaRPr lang="fa-IR" sz="1800" dirty="0" smtClean="0"/>
          </a:p>
          <a:p>
            <a:pPr marL="777240" lvl="1" indent="-457200" algn="just">
              <a:buFont typeface="+mj-lt"/>
              <a:buAutoNum type="arabicPeriod"/>
            </a:pPr>
            <a:endParaRPr lang="fa-IR" sz="1800" dirty="0" smtClean="0"/>
          </a:p>
          <a:p>
            <a:pPr marL="0" indent="0" algn="just">
              <a:buNone/>
            </a:pPr>
            <a:r>
              <a:rPr lang="fa-IR" sz="2000" b="1" u="sng" dirty="0" smtClean="0"/>
              <a:t>چرا دو حالت استفاده می شود؟</a:t>
            </a:r>
          </a:p>
          <a:p>
            <a:pPr marL="320040" lvl="1" indent="0" algn="just">
              <a:buNone/>
            </a:pPr>
            <a:r>
              <a:rPr lang="fa-IR" sz="2000" dirty="0" smtClean="0"/>
              <a:t>لازم است سیستم عامل و جداول کلیدی آن، مثل بلوک های کنترل فرایند، از دخالت برنامه های کاربران محافظت شوند.</a:t>
            </a:r>
          </a:p>
          <a:p>
            <a:pPr marL="320040" lvl="1" indent="0" algn="just">
              <a:buNone/>
            </a:pPr>
            <a:r>
              <a:rPr lang="fa-IR" sz="2000" dirty="0" smtClean="0"/>
              <a:t>در حالت هسته، برنامه کنترل کامل پردازنده، دستورالعمل ها، ثبات ها و حافظه را در اختیار دارد. که برای کاربران غیرضروری، ناامن و نامطلوب است.</a:t>
            </a:r>
          </a:p>
          <a:p>
            <a:pPr marL="320040" lvl="1" indent="0" algn="just">
              <a:buNone/>
            </a:pPr>
            <a:endParaRPr lang="fa-IR" sz="2000" dirty="0" smtClean="0"/>
          </a:p>
          <a:p>
            <a:pPr marL="0" indent="0" algn="just">
              <a:buNone/>
            </a:pPr>
            <a:r>
              <a:rPr lang="fa-IR" sz="2000" b="1" u="sng" dirty="0"/>
              <a:t>چگونه پردازنده بداند، در کدام حالت باید اجرا شود</a:t>
            </a:r>
            <a:r>
              <a:rPr lang="fa-IR" sz="2000" b="1" u="sng" dirty="0" smtClean="0"/>
              <a:t>؟</a:t>
            </a:r>
          </a:p>
          <a:p>
            <a:pPr marL="0" indent="0" algn="just">
              <a:buNone/>
            </a:pPr>
            <a:r>
              <a:rPr lang="fa-IR" sz="2000" dirty="0" smtClean="0"/>
              <a:t>در ثبات </a:t>
            </a:r>
            <a:r>
              <a:rPr lang="en-US" sz="2000" dirty="0" smtClean="0"/>
              <a:t>PSW</a:t>
            </a:r>
            <a:r>
              <a:rPr lang="fa-IR" sz="2000" dirty="0" smtClean="0"/>
              <a:t> یک بیت برای بیان حالت وجود دارد.</a:t>
            </a:r>
          </a:p>
          <a:p>
            <a:pPr marL="0" indent="0" algn="just">
              <a:buNone/>
            </a:pPr>
            <a:endParaRPr lang="fa-IR" sz="2000" dirty="0"/>
          </a:p>
          <a:p>
            <a:pPr marL="0" indent="0" algn="just">
              <a:buNone/>
            </a:pPr>
            <a:r>
              <a:rPr lang="fa-IR" sz="2000" b="1" u="sng" dirty="0" smtClean="0"/>
              <a:t>حالت </a:t>
            </a:r>
            <a:r>
              <a:rPr lang="fa-IR" sz="2000" b="1" u="sng" dirty="0"/>
              <a:t>چگونه عوض می شود</a:t>
            </a:r>
            <a:r>
              <a:rPr lang="fa-IR" sz="2000" b="1" u="sng" dirty="0" smtClean="0"/>
              <a:t>؟</a:t>
            </a:r>
          </a:p>
          <a:p>
            <a:pPr marL="0" indent="0" algn="just">
              <a:buNone/>
            </a:pPr>
            <a:r>
              <a:rPr lang="fa-IR" sz="2000" dirty="0" smtClean="0"/>
              <a:t>بیت حالت در پاسخ به بعضی حوادث تغییر می کند. </a:t>
            </a:r>
            <a:r>
              <a:rPr lang="fa-IR" sz="1600" dirty="0" smtClean="0"/>
              <a:t>(مثلاً کاربر یکی از خدمات سیستم عامل را فراخوانی می کند، بیت حالت به حالت هسته مقداردهی می شود.)</a:t>
            </a:r>
            <a:endParaRPr lang="fa-IR" sz="1600" dirty="0"/>
          </a:p>
        </p:txBody>
      </p:sp>
      <p:sp>
        <p:nvSpPr>
          <p:cNvPr id="2" name="Slide Number Placeholder 1"/>
          <p:cNvSpPr>
            <a:spLocks noGrp="1"/>
          </p:cNvSpPr>
          <p:nvPr>
            <p:ph type="sldNum" sz="quarter" idx="12"/>
          </p:nvPr>
        </p:nvSpPr>
        <p:spPr>
          <a:xfrm>
            <a:off x="8378283" y="6455704"/>
            <a:ext cx="762000" cy="365125"/>
          </a:xfrm>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360440403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p:cTn id="7"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4" end="4"/>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Effect transition="in" filter="randombar(horizontal)">
                                      <p:cBhvr>
                                        <p:cTn id="15" dur="500"/>
                                        <p:tgtEl>
                                          <p:spTgt spid="4">
                                            <p:txEl>
                                              <p:pRg st="5" end="5"/>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randombar(horizontal)">
                                      <p:cBhvr>
                                        <p:cTn id="18" dur="500"/>
                                        <p:tgtEl>
                                          <p:spTgt spid="4">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animEffect transition="in" filter="barn(inVertical)">
                                      <p:cBhvr>
                                        <p:cTn id="23" dur="500"/>
                                        <p:tgtEl>
                                          <p:spTgt spid="4">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
                                            <p:txEl>
                                              <p:pRg st="9" end="9"/>
                                            </p:txEl>
                                          </p:spTgt>
                                        </p:tgtEl>
                                        <p:attrNameLst>
                                          <p:attrName>style.visibility</p:attrName>
                                        </p:attrNameLst>
                                      </p:cBhvr>
                                      <p:to>
                                        <p:strVal val="visible"/>
                                      </p:to>
                                    </p:set>
                                    <p:animEffect transition="in" filter="randombar(horizontal)">
                                      <p:cBhvr>
                                        <p:cTn id="28" dur="500"/>
                                        <p:tgtEl>
                                          <p:spTgt spid="4">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xEl>
                                              <p:pRg st="11" end="11"/>
                                            </p:txEl>
                                          </p:spTgt>
                                        </p:tgtEl>
                                        <p:attrNameLst>
                                          <p:attrName>style.visibility</p:attrName>
                                        </p:attrNameLst>
                                      </p:cBhvr>
                                      <p:to>
                                        <p:strVal val="visible"/>
                                      </p:to>
                                    </p:set>
                                    <p:animEffect transition="in" filter="fade">
                                      <p:cBhvr>
                                        <p:cTn id="33" dur="1000"/>
                                        <p:tgtEl>
                                          <p:spTgt spid="4">
                                            <p:txEl>
                                              <p:pRg st="11" end="11"/>
                                            </p:txEl>
                                          </p:spTgt>
                                        </p:tgtEl>
                                      </p:cBhvr>
                                    </p:animEffect>
                                    <p:anim calcmode="lin" valueType="num">
                                      <p:cBhvr>
                                        <p:cTn id="34"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40"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3400"/>
            <a:ext cx="7543800" cy="685800"/>
          </a:xfrm>
        </p:spPr>
        <p:txBody>
          <a:bodyPr/>
          <a:lstStyle/>
          <a:p>
            <a:pPr marL="0" indent="0"/>
            <a:r>
              <a:rPr lang="fa-IR" b="0" dirty="0">
                <a:solidFill>
                  <a:schemeClr val="accent1">
                    <a:lumMod val="50000"/>
                  </a:schemeClr>
                </a:solidFill>
              </a:rPr>
              <a:t>اعمال متداول هسته سيستم عامل:</a:t>
            </a:r>
          </a:p>
        </p:txBody>
      </p:sp>
      <p:sp>
        <p:nvSpPr>
          <p:cNvPr id="2" name="Slide Number Placeholder 1"/>
          <p:cNvSpPr>
            <a:spLocks noGrp="1"/>
          </p:cNvSpPr>
          <p:nvPr>
            <p:ph type="sldNum" sz="quarter" idx="12"/>
          </p:nvPr>
        </p:nvSpPr>
        <p:spPr>
          <a:xfrm>
            <a:off x="8378283" y="6455704"/>
            <a:ext cx="762000" cy="365125"/>
          </a:xfrm>
        </p:spPr>
        <p:txBody>
          <a:bodyPr/>
          <a:lstStyle/>
          <a:p>
            <a:fld id="{B6F15528-21DE-4FAA-801E-634DDDAF4B2B}" type="slidenum">
              <a:rPr lang="en-US" smtClean="0"/>
              <a:pPr/>
              <a:t>54</a:t>
            </a:fld>
            <a:endParaRPr lang="en-US"/>
          </a:p>
        </p:txBody>
      </p:sp>
      <p:sp>
        <p:nvSpPr>
          <p:cNvPr id="7" name="Rectangle 6"/>
          <p:cNvSpPr/>
          <p:nvPr/>
        </p:nvSpPr>
        <p:spPr>
          <a:xfrm>
            <a:off x="4495800" y="1904135"/>
            <a:ext cx="4343400" cy="21227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20000"/>
              </a:lnSpc>
            </a:pPr>
            <a:r>
              <a:rPr lang="fa-IR" sz="1600" b="1" dirty="0">
                <a:solidFill>
                  <a:schemeClr val="accent6">
                    <a:lumMod val="50000"/>
                  </a:schemeClr>
                </a:solidFill>
                <a:cs typeface="B Nazanin" pitchFamily="2" charset="-78"/>
              </a:rPr>
              <a:t>مديريت فرآيند</a:t>
            </a:r>
            <a:endParaRPr lang="en-US" sz="1600" b="1" dirty="0">
              <a:solidFill>
                <a:schemeClr val="accent6">
                  <a:lumMod val="50000"/>
                </a:schemeClr>
              </a:solidFill>
              <a:cs typeface="B Nazanin" pitchFamily="2" charset="-78"/>
            </a:endParaRPr>
          </a:p>
          <a:p>
            <a:pPr marL="491490" lvl="1" indent="-171450" algn="r" rtl="1">
              <a:lnSpc>
                <a:spcPct val="120000"/>
              </a:lnSpc>
              <a:buFont typeface="Arial" pitchFamily="34" charset="0"/>
              <a:buChar char="•"/>
            </a:pPr>
            <a:r>
              <a:rPr lang="fa-IR" sz="1600" dirty="0">
                <a:solidFill>
                  <a:schemeClr val="accent6">
                    <a:lumMod val="50000"/>
                  </a:schemeClr>
                </a:solidFill>
                <a:cs typeface="B Nazanin" pitchFamily="2" charset="-78"/>
              </a:rPr>
              <a:t>ايجاد و پايان فرآيند</a:t>
            </a:r>
          </a:p>
          <a:p>
            <a:pPr marL="491490" lvl="1" indent="-171450" algn="r" rtl="1">
              <a:lnSpc>
                <a:spcPct val="120000"/>
              </a:lnSpc>
              <a:buFont typeface="Arial" pitchFamily="34" charset="0"/>
              <a:buChar char="•"/>
            </a:pPr>
            <a:r>
              <a:rPr lang="fa-IR" sz="1600" dirty="0">
                <a:solidFill>
                  <a:schemeClr val="accent6">
                    <a:lumMod val="50000"/>
                  </a:schemeClr>
                </a:solidFill>
                <a:cs typeface="B Nazanin" pitchFamily="2" charset="-78"/>
              </a:rPr>
              <a:t>زمان بندي و توزيع فرآيند</a:t>
            </a:r>
          </a:p>
          <a:p>
            <a:pPr marL="491490" lvl="1" indent="-171450" algn="r" rtl="1">
              <a:lnSpc>
                <a:spcPct val="120000"/>
              </a:lnSpc>
              <a:buFont typeface="Arial" pitchFamily="34" charset="0"/>
              <a:buChar char="•"/>
            </a:pPr>
            <a:r>
              <a:rPr lang="fa-IR" sz="1600" dirty="0">
                <a:solidFill>
                  <a:schemeClr val="accent6">
                    <a:lumMod val="50000"/>
                  </a:schemeClr>
                </a:solidFill>
                <a:cs typeface="B Nazanin" pitchFamily="2" charset="-78"/>
              </a:rPr>
              <a:t>تعويض فرآيند</a:t>
            </a:r>
          </a:p>
          <a:p>
            <a:pPr marL="491490" lvl="1" indent="-171450" algn="r" rtl="1">
              <a:lnSpc>
                <a:spcPct val="120000"/>
              </a:lnSpc>
              <a:buFont typeface="Arial" pitchFamily="34" charset="0"/>
              <a:buChar char="•"/>
            </a:pPr>
            <a:r>
              <a:rPr lang="fa-IR" sz="1600" dirty="0">
                <a:solidFill>
                  <a:schemeClr val="accent6">
                    <a:lumMod val="50000"/>
                  </a:schemeClr>
                </a:solidFill>
                <a:cs typeface="B Nazanin" pitchFamily="2" charset="-78"/>
              </a:rPr>
              <a:t>همگام سازي فرآيند و پشتيباني از ارتباطات بين فرآيندها</a:t>
            </a:r>
          </a:p>
          <a:p>
            <a:pPr marL="491490" lvl="1" indent="-171450" algn="r" rtl="1">
              <a:lnSpc>
                <a:spcPct val="120000"/>
              </a:lnSpc>
              <a:buFont typeface="Arial" pitchFamily="34" charset="0"/>
              <a:buChar char="•"/>
            </a:pPr>
            <a:r>
              <a:rPr lang="fa-IR" sz="1600" dirty="0">
                <a:solidFill>
                  <a:schemeClr val="accent6">
                    <a:lumMod val="50000"/>
                  </a:schemeClr>
                </a:solidFill>
                <a:cs typeface="B Nazanin" pitchFamily="2" charset="-78"/>
              </a:rPr>
              <a:t>مديريت بلوك هاي كنترل </a:t>
            </a:r>
            <a:r>
              <a:rPr lang="fa-IR" sz="1600" dirty="0" smtClean="0">
                <a:solidFill>
                  <a:schemeClr val="accent6">
                    <a:lumMod val="50000"/>
                  </a:schemeClr>
                </a:solidFill>
                <a:cs typeface="B Nazanin" pitchFamily="2" charset="-78"/>
              </a:rPr>
              <a:t>فرآيند</a:t>
            </a:r>
            <a:endParaRPr lang="fa-IR" sz="1600" dirty="0">
              <a:solidFill>
                <a:schemeClr val="accent6">
                  <a:lumMod val="50000"/>
                </a:schemeClr>
              </a:solidFill>
              <a:cs typeface="B Nazanin" pitchFamily="2" charset="-78"/>
            </a:endParaRPr>
          </a:p>
        </p:txBody>
      </p:sp>
      <p:sp>
        <p:nvSpPr>
          <p:cNvPr id="8" name="Rectangle 7"/>
          <p:cNvSpPr/>
          <p:nvPr/>
        </p:nvSpPr>
        <p:spPr>
          <a:xfrm>
            <a:off x="4495800" y="4268064"/>
            <a:ext cx="4343400" cy="198033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20000"/>
              </a:lnSpc>
            </a:pPr>
            <a:r>
              <a:rPr lang="fa-IR" sz="1600" b="1" dirty="0">
                <a:solidFill>
                  <a:schemeClr val="accent6">
                    <a:lumMod val="50000"/>
                  </a:schemeClr>
                </a:solidFill>
                <a:cs typeface="B Nazanin" pitchFamily="2" charset="-78"/>
              </a:rPr>
              <a:t>مديريت حافظه</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تخصيص فضاي آدرس به فرآيندها</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تعويض</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مديريت صفحه و قطعه</a:t>
            </a:r>
          </a:p>
        </p:txBody>
      </p:sp>
      <p:sp>
        <p:nvSpPr>
          <p:cNvPr id="9" name="Rectangle 8"/>
          <p:cNvSpPr/>
          <p:nvPr/>
        </p:nvSpPr>
        <p:spPr>
          <a:xfrm>
            <a:off x="228600" y="1904135"/>
            <a:ext cx="3995928" cy="21227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20000"/>
              </a:lnSpc>
            </a:pPr>
            <a:r>
              <a:rPr lang="fa-IR" sz="1600" b="1" dirty="0">
                <a:solidFill>
                  <a:schemeClr val="accent6">
                    <a:lumMod val="50000"/>
                  </a:schemeClr>
                </a:solidFill>
                <a:cs typeface="B Nazanin" pitchFamily="2" charset="-78"/>
              </a:rPr>
              <a:t>مديريت </a:t>
            </a:r>
            <a:r>
              <a:rPr lang="en-US" sz="1600" b="1" dirty="0">
                <a:solidFill>
                  <a:schemeClr val="accent6">
                    <a:lumMod val="50000"/>
                  </a:schemeClr>
                </a:solidFill>
                <a:cs typeface="B Nazanin" pitchFamily="2" charset="-78"/>
              </a:rPr>
              <a:t>I/O</a:t>
            </a:r>
            <a:r>
              <a:rPr lang="fa-IR" sz="1600" b="1" dirty="0">
                <a:solidFill>
                  <a:schemeClr val="accent6">
                    <a:lumMod val="50000"/>
                  </a:schemeClr>
                </a:solidFill>
                <a:cs typeface="B Nazanin" pitchFamily="2" charset="-78"/>
              </a:rPr>
              <a:t> </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مديريت ميانگير</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تخصيص كانال و دستگاه هاي </a:t>
            </a:r>
            <a:r>
              <a:rPr lang="en-US" sz="1600" dirty="0">
                <a:solidFill>
                  <a:schemeClr val="accent6">
                    <a:lumMod val="50000"/>
                  </a:schemeClr>
                </a:solidFill>
                <a:cs typeface="B Nazanin" pitchFamily="2" charset="-78"/>
              </a:rPr>
              <a:t>I/O</a:t>
            </a:r>
            <a:r>
              <a:rPr lang="fa-IR" sz="1600" dirty="0">
                <a:solidFill>
                  <a:schemeClr val="accent6">
                    <a:lumMod val="50000"/>
                  </a:schemeClr>
                </a:solidFill>
                <a:cs typeface="B Nazanin" pitchFamily="2" charset="-78"/>
              </a:rPr>
              <a:t> به فرآيندها</a:t>
            </a:r>
          </a:p>
        </p:txBody>
      </p:sp>
      <p:sp>
        <p:nvSpPr>
          <p:cNvPr id="10" name="Rectangle 9"/>
          <p:cNvSpPr/>
          <p:nvPr/>
        </p:nvSpPr>
        <p:spPr>
          <a:xfrm>
            <a:off x="253026" y="4268064"/>
            <a:ext cx="3980795" cy="198033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20000"/>
              </a:lnSpc>
            </a:pPr>
            <a:r>
              <a:rPr lang="fa-IR" sz="1600" b="1" dirty="0">
                <a:solidFill>
                  <a:schemeClr val="accent6">
                    <a:lumMod val="50000"/>
                  </a:schemeClr>
                </a:solidFill>
                <a:cs typeface="B Nazanin" pitchFamily="2" charset="-78"/>
              </a:rPr>
              <a:t>اعمال پشتيبان</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اداره كننده وقفه</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حسابداري</a:t>
            </a:r>
          </a:p>
          <a:p>
            <a:pPr marL="605790" lvl="1" indent="-285750" algn="r" rtl="1">
              <a:lnSpc>
                <a:spcPct val="120000"/>
              </a:lnSpc>
              <a:buFont typeface="Arial" pitchFamily="34" charset="0"/>
              <a:buChar char="•"/>
            </a:pPr>
            <a:r>
              <a:rPr lang="fa-IR" sz="1600" dirty="0">
                <a:solidFill>
                  <a:schemeClr val="accent6">
                    <a:lumMod val="50000"/>
                  </a:schemeClr>
                </a:solidFill>
                <a:cs typeface="B Nazanin" pitchFamily="2" charset="-78"/>
              </a:rPr>
              <a:t>نظارت</a:t>
            </a:r>
            <a:endParaRPr lang="en-US" sz="1600" b="1" dirty="0">
              <a:solidFill>
                <a:schemeClr val="accent6">
                  <a:lumMod val="50000"/>
                </a:schemeClr>
              </a:solidFill>
              <a:cs typeface="B Nazanin" pitchFamily="2" charset="-78"/>
            </a:endParaRPr>
          </a:p>
        </p:txBody>
      </p:sp>
    </p:spTree>
    <p:extLst>
      <p:ext uri="{BB962C8B-B14F-4D97-AF65-F5344CB8AC3E}">
        <p14:creationId xmlns:p14="http://schemas.microsoft.com/office/powerpoint/2010/main" val="32113876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ايجاد </a:t>
            </a:r>
            <a:r>
              <a:rPr lang="fa-IR" dirty="0" smtClean="0"/>
              <a:t>فرآيند</a:t>
            </a:r>
            <a:endParaRPr lang="en-US" dirty="0"/>
          </a:p>
        </p:txBody>
      </p:sp>
      <p:sp>
        <p:nvSpPr>
          <p:cNvPr id="3" name="Content Placeholder 2"/>
          <p:cNvSpPr>
            <a:spLocks noGrp="1"/>
          </p:cNvSpPr>
          <p:nvPr>
            <p:ph idx="1"/>
          </p:nvPr>
        </p:nvSpPr>
        <p:spPr>
          <a:xfrm>
            <a:off x="304800" y="1676400"/>
            <a:ext cx="8610600" cy="4419600"/>
          </a:xfrm>
        </p:spPr>
        <p:txBody>
          <a:bodyPr>
            <a:noAutofit/>
          </a:bodyPr>
          <a:lstStyle/>
          <a:p>
            <a:pPr marL="0" indent="0" algn="just">
              <a:buNone/>
            </a:pPr>
            <a:r>
              <a:rPr lang="fa-IR" sz="1800" dirty="0" smtClean="0"/>
              <a:t>وقتی سیستم عامل به هر دلیل (قبلاً بحث شده است) تصمیم گرفت فرایند جدیدی ایجاد کند، می تواند بصورت زیر عمل نماید:</a:t>
            </a:r>
          </a:p>
          <a:p>
            <a:pPr marL="0" indent="0" algn="just">
              <a:buNone/>
            </a:pPr>
            <a:endParaRPr lang="en-US" sz="1800" dirty="0"/>
          </a:p>
          <a:p>
            <a:pPr marL="457200" indent="-457200" algn="just">
              <a:buFont typeface="+mj-lt"/>
              <a:buAutoNum type="arabicPeriod"/>
            </a:pPr>
            <a:r>
              <a:rPr lang="fa-IR" sz="1800" b="1" u="sng" dirty="0">
                <a:latin typeface="Tahoma" pitchFamily="34" charset="0"/>
              </a:rPr>
              <a:t>تخصيص شناسه </a:t>
            </a:r>
            <a:r>
              <a:rPr lang="fa-IR" sz="1800" b="1" u="sng" dirty="0" smtClean="0">
                <a:latin typeface="Tahoma" pitchFamily="34" charset="0"/>
              </a:rPr>
              <a:t>منحصر به </a:t>
            </a:r>
            <a:r>
              <a:rPr lang="fa-IR" sz="1800" b="1" u="sng" dirty="0">
                <a:latin typeface="Tahoma" pitchFamily="34" charset="0"/>
              </a:rPr>
              <a:t>فرد به فرآيند </a:t>
            </a:r>
            <a:r>
              <a:rPr lang="fa-IR" sz="1800" b="1" u="sng" dirty="0" smtClean="0">
                <a:latin typeface="Tahoma" pitchFamily="34" charset="0"/>
              </a:rPr>
              <a:t>جديد.</a:t>
            </a:r>
          </a:p>
          <a:p>
            <a:pPr marL="594360" lvl="2" indent="0" algn="just">
              <a:buNone/>
            </a:pPr>
            <a:r>
              <a:rPr lang="fa-IR" sz="1600" dirty="0" smtClean="0">
                <a:latin typeface="Tahoma" pitchFamily="34" charset="0"/>
              </a:rPr>
              <a:t>در </a:t>
            </a:r>
            <a:r>
              <a:rPr lang="fa-IR" sz="1600" dirty="0">
                <a:latin typeface="Tahoma" pitchFamily="34" charset="0"/>
              </a:rPr>
              <a:t>اين زمان، </a:t>
            </a:r>
            <a:r>
              <a:rPr lang="fa-IR" sz="1600" dirty="0" smtClean="0">
                <a:latin typeface="Tahoma" pitchFamily="34" charset="0"/>
              </a:rPr>
              <a:t>مدخلی به </a:t>
            </a:r>
            <a:r>
              <a:rPr lang="fa-IR" sz="1600" dirty="0">
                <a:latin typeface="Tahoma" pitchFamily="34" charset="0"/>
              </a:rPr>
              <a:t>جدول فرآيند اصلي اضافه مي شود. اين جدول به ازاي هر فرآيند يك </a:t>
            </a:r>
            <a:r>
              <a:rPr lang="fa-IR" sz="1600" dirty="0" smtClean="0">
                <a:latin typeface="Tahoma" pitchFamily="34" charset="0"/>
              </a:rPr>
              <a:t>مدخل </a:t>
            </a:r>
            <a:r>
              <a:rPr lang="fa-IR" sz="1600" dirty="0">
                <a:latin typeface="Tahoma" pitchFamily="34" charset="0"/>
              </a:rPr>
              <a:t>دارد.</a:t>
            </a:r>
            <a:endParaRPr lang="en-US" sz="1600" dirty="0">
              <a:latin typeface="Tahoma" pitchFamily="34" charset="0"/>
            </a:endParaRPr>
          </a:p>
          <a:p>
            <a:pPr marL="457200" indent="-457200" algn="just">
              <a:buFont typeface="+mj-lt"/>
              <a:buAutoNum type="arabicPeriod"/>
            </a:pPr>
            <a:r>
              <a:rPr lang="fa-IR" sz="1800" b="1" u="sng" dirty="0">
                <a:latin typeface="Tahoma" pitchFamily="34" charset="0"/>
              </a:rPr>
              <a:t>تخصيص فضا براي </a:t>
            </a:r>
            <a:r>
              <a:rPr lang="fa-IR" sz="1800" b="1" u="sng" dirty="0" smtClean="0">
                <a:latin typeface="Tahoma" pitchFamily="34" charset="0"/>
              </a:rPr>
              <a:t>فرآيند.</a:t>
            </a:r>
          </a:p>
          <a:p>
            <a:pPr marL="594360" lvl="2" indent="0" algn="just">
              <a:buNone/>
            </a:pPr>
            <a:r>
              <a:rPr lang="fa-IR" sz="1600" dirty="0" smtClean="0">
                <a:latin typeface="Tahoma" pitchFamily="34" charset="0"/>
              </a:rPr>
              <a:t>اين </a:t>
            </a:r>
            <a:r>
              <a:rPr lang="fa-IR" sz="1600" dirty="0">
                <a:latin typeface="Tahoma" pitchFamily="34" charset="0"/>
              </a:rPr>
              <a:t>فضا شامل تمام عناصر تصوير فرآيند است.</a:t>
            </a:r>
            <a:endParaRPr lang="en-US" sz="1600" dirty="0">
              <a:latin typeface="Tahoma" pitchFamily="34" charset="0"/>
            </a:endParaRPr>
          </a:p>
          <a:p>
            <a:pPr marL="457200" indent="-457200" algn="just">
              <a:buFont typeface="+mj-lt"/>
              <a:buAutoNum type="arabicPeriod"/>
            </a:pPr>
            <a:r>
              <a:rPr lang="fa-IR" sz="1800" b="1" u="sng" dirty="0">
                <a:latin typeface="Tahoma" pitchFamily="34" charset="0"/>
              </a:rPr>
              <a:t>مقداردهي اوليه به بلوك كنترل </a:t>
            </a:r>
            <a:r>
              <a:rPr lang="fa-IR" sz="1800" b="1" u="sng" dirty="0" smtClean="0">
                <a:latin typeface="Tahoma" pitchFamily="34" charset="0"/>
              </a:rPr>
              <a:t>فرآيند.</a:t>
            </a:r>
          </a:p>
          <a:p>
            <a:pPr marL="594360" lvl="2" indent="0" algn="just">
              <a:buNone/>
            </a:pPr>
            <a:r>
              <a:rPr lang="fa-IR" sz="1600" dirty="0" smtClean="0">
                <a:latin typeface="Tahoma" pitchFamily="34" charset="0"/>
              </a:rPr>
              <a:t>بخش </a:t>
            </a:r>
            <a:r>
              <a:rPr lang="fa-IR" sz="1600" dirty="0">
                <a:latin typeface="Tahoma" pitchFamily="34" charset="0"/>
              </a:rPr>
              <a:t>شناسه فرآيندحاوي شناسه اين فرآيند و شناسه هاي مناسب ديگري مثل فرآيند والد است.</a:t>
            </a:r>
            <a:endParaRPr lang="en-US" sz="1600" dirty="0">
              <a:latin typeface="Tahoma" pitchFamily="34" charset="0"/>
            </a:endParaRPr>
          </a:p>
          <a:p>
            <a:pPr marL="457200" indent="-457200" algn="just">
              <a:buFont typeface="+mj-lt"/>
              <a:buAutoNum type="arabicPeriod"/>
            </a:pPr>
            <a:r>
              <a:rPr lang="fa-IR" sz="1800" b="1" u="sng" dirty="0">
                <a:latin typeface="Tahoma" pitchFamily="34" charset="0"/>
              </a:rPr>
              <a:t>برقراري پيوند </a:t>
            </a:r>
            <a:r>
              <a:rPr lang="fa-IR" sz="1800" b="1" u="sng" dirty="0" smtClean="0">
                <a:latin typeface="Tahoma" pitchFamily="34" charset="0"/>
              </a:rPr>
              <a:t>مناسب.</a:t>
            </a:r>
          </a:p>
          <a:p>
            <a:pPr marL="594360" lvl="2" indent="0" algn="just">
              <a:buNone/>
            </a:pPr>
            <a:r>
              <a:rPr lang="fa-IR" sz="1600" dirty="0" smtClean="0">
                <a:latin typeface="Tahoma" pitchFamily="34" charset="0"/>
              </a:rPr>
              <a:t>به </a:t>
            </a:r>
            <a:r>
              <a:rPr lang="fa-IR" sz="1600" dirty="0">
                <a:latin typeface="Tahoma" pitchFamily="34" charset="0"/>
              </a:rPr>
              <a:t>عنوان مثال، اگر سيستم عامل هر صفِ زمان بندي را به صورت ليست پيوندي نگه دارد، فرآيند جديد بايد در ليست آماده يا </a:t>
            </a:r>
            <a:r>
              <a:rPr lang="fa-IR" sz="1600" dirty="0" smtClean="0">
                <a:latin typeface="Tahoma" pitchFamily="34" charset="0"/>
              </a:rPr>
              <a:t>آماده/ معلق </a:t>
            </a:r>
            <a:r>
              <a:rPr lang="fa-IR" sz="1600" dirty="0">
                <a:latin typeface="Tahoma" pitchFamily="34" charset="0"/>
              </a:rPr>
              <a:t>قرار گيرد.</a:t>
            </a:r>
            <a:endParaRPr lang="en-US" sz="1600" dirty="0">
              <a:latin typeface="Tahoma" pitchFamily="34" charset="0"/>
            </a:endParaRPr>
          </a:p>
          <a:p>
            <a:pPr marL="457200" indent="-457200" algn="just">
              <a:buFont typeface="+mj-lt"/>
              <a:buAutoNum type="arabicPeriod"/>
            </a:pPr>
            <a:r>
              <a:rPr lang="fa-IR" sz="1800" b="1" u="sng" dirty="0">
                <a:latin typeface="Tahoma" pitchFamily="34" charset="0"/>
              </a:rPr>
              <a:t>ايجاد يا بسط ساختمان داده هاي </a:t>
            </a:r>
            <a:r>
              <a:rPr lang="fa-IR" sz="1800" b="1" u="sng" dirty="0" smtClean="0">
                <a:latin typeface="Tahoma" pitchFamily="34" charset="0"/>
              </a:rPr>
              <a:t>ديگر.</a:t>
            </a:r>
          </a:p>
          <a:p>
            <a:pPr marL="594360" lvl="2" indent="0" algn="just">
              <a:buNone/>
            </a:pPr>
            <a:r>
              <a:rPr lang="fa-IR" sz="1600" dirty="0" smtClean="0">
                <a:latin typeface="Tahoma" pitchFamily="34" charset="0"/>
              </a:rPr>
              <a:t>به </a:t>
            </a:r>
            <a:r>
              <a:rPr lang="fa-IR" sz="1600" dirty="0">
                <a:latin typeface="Tahoma" pitchFamily="34" charset="0"/>
              </a:rPr>
              <a:t>عنوان مثال</a:t>
            </a:r>
            <a:r>
              <a:rPr lang="fa-IR" sz="1600" dirty="0" smtClean="0">
                <a:latin typeface="Tahoma" pitchFamily="34" charset="0"/>
              </a:rPr>
              <a:t>، سيستم </a:t>
            </a:r>
            <a:r>
              <a:rPr lang="fa-IR" sz="1600" dirty="0">
                <a:latin typeface="Tahoma" pitchFamily="34" charset="0"/>
              </a:rPr>
              <a:t>عامل ممكن است در هر فرآيند يك فايل حسابداري داشته باشد تا از آن براي تهيه صورتحساب و يا </a:t>
            </a:r>
            <a:r>
              <a:rPr lang="fa-IR" sz="1600" dirty="0" smtClean="0">
                <a:latin typeface="Tahoma" pitchFamily="34" charset="0"/>
              </a:rPr>
              <a:t>سنجش </a:t>
            </a:r>
            <a:r>
              <a:rPr lang="fa-IR" sz="1600" dirty="0">
                <a:latin typeface="Tahoma" pitchFamily="34" charset="0"/>
              </a:rPr>
              <a:t>كارايي استفاده كند</a:t>
            </a:r>
            <a:r>
              <a:rPr lang="fa-IR" sz="1600" dirty="0" smtClean="0">
                <a:latin typeface="Tahoma" pitchFamily="34" charset="0"/>
              </a:rPr>
              <a:t>.</a:t>
            </a:r>
            <a:endParaRPr lang="en-US" sz="1600" dirty="0">
              <a:latin typeface="Tahoma"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30720707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additive="base">
                                        <p:cTn id="3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 calcmode="lin" valueType="num">
                                      <p:cBhvr additive="base">
                                        <p:cTn id="52"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تعويض </a:t>
            </a:r>
            <a:r>
              <a:rPr lang="fa-IR" dirty="0" smtClean="0"/>
              <a:t>فرآيند</a:t>
            </a:r>
            <a:endParaRPr lang="en-US" dirty="0"/>
          </a:p>
        </p:txBody>
      </p:sp>
      <p:sp>
        <p:nvSpPr>
          <p:cNvPr id="3" name="Content Placeholder 2"/>
          <p:cNvSpPr>
            <a:spLocks noGrp="1"/>
          </p:cNvSpPr>
          <p:nvPr>
            <p:ph idx="1"/>
          </p:nvPr>
        </p:nvSpPr>
        <p:spPr>
          <a:xfrm>
            <a:off x="228600" y="1676400"/>
            <a:ext cx="8610600" cy="2514600"/>
          </a:xfrm>
        </p:spPr>
        <p:txBody>
          <a:bodyPr>
            <a:normAutofit/>
          </a:bodyPr>
          <a:lstStyle/>
          <a:p>
            <a:pPr marL="0" indent="0">
              <a:buNone/>
            </a:pPr>
            <a:r>
              <a:rPr lang="fa-IR" sz="2000" dirty="0"/>
              <a:t>تعويض فرآيند ساده به نظر مي رسد. گاهي فرآيند در حال اجرا دچار وقفه مي شود و سيستم عامل فرآيند ديگري را درحالت اجرا قرار مي دهد و كنترل را به آن فرآيند منتقل مي كند</a:t>
            </a:r>
            <a:r>
              <a:rPr lang="fa-IR" sz="2000" dirty="0" smtClean="0"/>
              <a:t>.</a:t>
            </a:r>
          </a:p>
          <a:p>
            <a:endParaRPr lang="fa-IR" dirty="0"/>
          </a:p>
          <a:p>
            <a:pPr marL="0" indent="0">
              <a:buNone/>
            </a:pPr>
            <a:r>
              <a:rPr lang="fa-IR" sz="2000" b="1" u="sng" dirty="0"/>
              <a:t> زمان تعويض فرآيندها</a:t>
            </a:r>
            <a:endParaRPr lang="en-US" sz="2000" b="1" u="sng" dirty="0"/>
          </a:p>
          <a:p>
            <a:pPr marL="320040" lvl="1" indent="0">
              <a:buNone/>
            </a:pPr>
            <a:r>
              <a:rPr lang="fa-IR" sz="2000" dirty="0"/>
              <a:t>در هر زماني كه سيستم عامل كنترل را از فرآيند در حال اجرا در اختيار گرفت، ممكن است تعويض فرآيند صورت گيرد. </a:t>
            </a:r>
            <a:r>
              <a:rPr lang="fa-IR" sz="2000" dirty="0" smtClean="0"/>
              <a:t>جدول زیر رويدادهايي </a:t>
            </a:r>
            <a:r>
              <a:rPr lang="fa-IR" sz="2000" dirty="0"/>
              <a:t>را نشان مي دهد كه منجر به انتقال به سيستم عامل مي شود</a:t>
            </a:r>
            <a:r>
              <a:rPr lang="fa-IR" sz="2000" dirty="0" smtClean="0"/>
              <a:t>.</a:t>
            </a:r>
            <a:endParaRPr lang="en-US" sz="2000" dirty="0"/>
          </a:p>
        </p:txBody>
      </p:sp>
      <p:sp>
        <p:nvSpPr>
          <p:cNvPr id="4" name="Slide Number Placeholder 3"/>
          <p:cNvSpPr>
            <a:spLocks noGrp="1"/>
          </p:cNvSpPr>
          <p:nvPr>
            <p:ph type="sldNum" sz="quarter" idx="12"/>
          </p:nvPr>
        </p:nvSpPr>
        <p:spPr>
          <a:xfrm>
            <a:off x="8153400" y="6324600"/>
            <a:ext cx="762000" cy="365125"/>
          </a:xfrm>
        </p:spPr>
        <p:txBody>
          <a:bodyPr/>
          <a:lstStyle/>
          <a:p>
            <a:fld id="{B6F15528-21DE-4FAA-801E-634DDDAF4B2B}" type="slidenum">
              <a:rPr lang="en-US" smtClean="0"/>
              <a:pPr/>
              <a:t>56</a:t>
            </a:fld>
            <a:endParaRPr lang="en-US" dirty="0"/>
          </a:p>
        </p:txBody>
      </p:sp>
      <p:graphicFrame>
        <p:nvGraphicFramePr>
          <p:cNvPr id="5" name="Group 77"/>
          <p:cNvGraphicFramePr>
            <a:graphicFrameLocks noGrp="1"/>
          </p:cNvGraphicFramePr>
          <p:nvPr>
            <p:extLst>
              <p:ext uri="{D42A27DB-BD31-4B8C-83A1-F6EECF244321}">
                <p14:modId xmlns:p14="http://schemas.microsoft.com/office/powerpoint/2010/main" val="4028979196"/>
              </p:ext>
            </p:extLst>
          </p:nvPr>
        </p:nvGraphicFramePr>
        <p:xfrm>
          <a:off x="228600" y="4572000"/>
          <a:ext cx="8239125" cy="1633538"/>
        </p:xfrm>
        <a:graphic>
          <a:graphicData uri="http://schemas.openxmlformats.org/drawingml/2006/table">
            <a:tbl>
              <a:tblPr/>
              <a:tblGrid>
                <a:gridCol w="3033712"/>
                <a:gridCol w="3335338"/>
                <a:gridCol w="1870075"/>
              </a:tblGrid>
              <a:tr h="436563">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400" b="1" i="0" u="none" strike="noStrike" cap="none" normalizeH="0" baseline="0" dirty="0" smtClean="0">
                          <a:ln>
                            <a:noFill/>
                          </a:ln>
                          <a:solidFill>
                            <a:schemeClr val="tx1"/>
                          </a:solidFill>
                          <a:effectLst/>
                          <a:latin typeface="Tahoma" pitchFamily="34" charset="0"/>
                          <a:cs typeface="B Nazanin" pitchFamily="2" charset="-78"/>
                        </a:rPr>
                        <a:t>كاربرد</a:t>
                      </a:r>
                      <a:endParaRPr kumimoji="0" lang="en-US" sz="2400" b="1"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400" b="1" i="0" u="none" strike="noStrike" cap="none" normalizeH="0" baseline="0" smtClean="0">
                          <a:ln>
                            <a:noFill/>
                          </a:ln>
                          <a:solidFill>
                            <a:schemeClr val="tx1"/>
                          </a:solidFill>
                          <a:effectLst/>
                          <a:latin typeface="Tahoma" pitchFamily="34" charset="0"/>
                          <a:cs typeface="B Nazanin" pitchFamily="2" charset="-78"/>
                        </a:rPr>
                        <a:t>علت</a:t>
                      </a:r>
                      <a:endParaRPr kumimoji="0" lang="en-US" sz="2400" b="1" i="0" u="none" strike="noStrike" cap="none" normalizeH="0" baseline="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2400" b="1" i="0" u="none" strike="noStrike" cap="none" normalizeH="0" baseline="0" dirty="0" smtClean="0">
                          <a:ln>
                            <a:noFill/>
                          </a:ln>
                          <a:solidFill>
                            <a:schemeClr val="tx1"/>
                          </a:solidFill>
                          <a:effectLst/>
                          <a:latin typeface="Tahoma" pitchFamily="34" charset="0"/>
                          <a:cs typeface="B Nazanin" pitchFamily="2" charset="-78"/>
                        </a:rPr>
                        <a:t>راهكار</a:t>
                      </a:r>
                      <a:endParaRPr kumimoji="0" lang="en-US" sz="2400" b="1"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r>
              <a:tr h="392113">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واكنش به رويداد خارجي ناهمگام</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خارجي نسبت به اجراي دستورالعمل فعلي</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Tahoma" pitchFamily="34" charset="0"/>
                          <a:cs typeface="B Nazanin" pitchFamily="2" charset="-78"/>
                        </a:rPr>
                        <a:t>وقفه</a:t>
                      </a:r>
                      <a:endParaRPr kumimoji="0" lang="en-US" sz="16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r>
              <a:tr h="4064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Tahoma" pitchFamily="34" charset="0"/>
                          <a:cs typeface="B Nazanin" pitchFamily="2" charset="-78"/>
                        </a:rPr>
                        <a:t>پردازش خطا يا شرايط استثنا</a:t>
                      </a:r>
                      <a:endParaRPr kumimoji="0" lang="en-US" sz="16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مربوط به اجراي دستورالعمل فعلي</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تله</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EEB"/>
                    </a:solidFill>
                  </a:tcPr>
                </a:tc>
              </a:tr>
              <a:tr h="37782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فراخواني يك عمل سيستم عامل</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Tahoma" pitchFamily="34" charset="0"/>
                          <a:cs typeface="B Nazanin" pitchFamily="2" charset="-78"/>
                        </a:rPr>
                        <a:t>درخواست صريح</a:t>
                      </a:r>
                      <a:endParaRPr kumimoji="0" lang="en-US" sz="16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Tahoma" pitchFamily="34" charset="0"/>
                          <a:cs typeface="B Nazanin" pitchFamily="2" charset="-78"/>
                        </a:rPr>
                        <a:t>فراخواني سيستم</a:t>
                      </a:r>
                      <a:endParaRPr kumimoji="0" lang="en-US" sz="16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r>
            </a:tbl>
          </a:graphicData>
        </a:graphic>
      </p:graphicFrame>
    </p:spTree>
    <p:extLst>
      <p:ext uri="{BB962C8B-B14F-4D97-AF65-F5344CB8AC3E}">
        <p14:creationId xmlns:p14="http://schemas.microsoft.com/office/powerpoint/2010/main" val="111896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ppt_x</p:attrName>
                                        </p:attrNameLst>
                                      </p:cBhvr>
                                      <p:tavLst>
                                        <p:tav tm="0">
                                          <p:val>
                                            <p:strVal val="#ppt_x-.2"/>
                                          </p:val>
                                        </p:tav>
                                        <p:tav tm="100000">
                                          <p:val>
                                            <p:strVal val="#ppt_x"/>
                                          </p:val>
                                        </p:tav>
                                      </p:tavLst>
                                    </p:anim>
                                    <p:anim calcmode="lin" valueType="num">
                                      <p:cBhvr>
                                        <p:cTn id="8" dur="3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وقفه هاي سيستم</a:t>
            </a:r>
            <a:endParaRPr lang="en-US" dirty="0"/>
          </a:p>
        </p:txBody>
      </p:sp>
      <p:sp>
        <p:nvSpPr>
          <p:cNvPr id="3" name="Content Placeholder 2"/>
          <p:cNvSpPr>
            <a:spLocks noGrp="1"/>
          </p:cNvSpPr>
          <p:nvPr>
            <p:ph idx="1"/>
          </p:nvPr>
        </p:nvSpPr>
        <p:spPr/>
        <p:txBody>
          <a:bodyPr>
            <a:normAutofit/>
          </a:bodyPr>
          <a:lstStyle/>
          <a:p>
            <a:pPr marL="0" indent="0">
              <a:buNone/>
            </a:pPr>
            <a:r>
              <a:rPr lang="fa-IR" b="1" dirty="0"/>
              <a:t> وقفه </a:t>
            </a:r>
            <a:r>
              <a:rPr lang="fa-IR" b="1" dirty="0" smtClean="0"/>
              <a:t>ساعت:</a:t>
            </a:r>
          </a:p>
          <a:p>
            <a:pPr marL="320040" lvl="1" indent="0" algn="just">
              <a:buNone/>
            </a:pPr>
            <a:r>
              <a:rPr lang="fa-IR" sz="1800" dirty="0" smtClean="0"/>
              <a:t>سيستم </a:t>
            </a:r>
            <a:r>
              <a:rPr lang="fa-IR" sz="1800" dirty="0"/>
              <a:t>عامل تعيين مي كند آيا فرآيند فعلي در تمام مدت برهه زماني در حال اجرا بوده است ياخير. اين فرآيند بايد به حالت آماده برود و فرآيند ديگري براي اجرا انتخاب شود</a:t>
            </a:r>
            <a:r>
              <a:rPr lang="fa-IR" sz="1800" dirty="0" smtClean="0"/>
              <a:t>.</a:t>
            </a:r>
          </a:p>
          <a:p>
            <a:pPr marL="320040" lvl="1" indent="0" algn="just">
              <a:buNone/>
            </a:pPr>
            <a:endParaRPr lang="en-US" sz="1800" dirty="0"/>
          </a:p>
          <a:p>
            <a:pPr marL="0" indent="0">
              <a:buNone/>
            </a:pPr>
            <a:r>
              <a:rPr lang="fa-IR" b="1" dirty="0"/>
              <a:t> وقفه </a:t>
            </a:r>
            <a:r>
              <a:rPr lang="en-US" b="1" dirty="0" smtClean="0"/>
              <a:t>I/O</a:t>
            </a:r>
            <a:r>
              <a:rPr lang="fa-IR" b="1" dirty="0" smtClean="0"/>
              <a:t>:</a:t>
            </a:r>
          </a:p>
          <a:p>
            <a:pPr marL="320040" lvl="1" indent="0" algn="just">
              <a:buNone/>
            </a:pPr>
            <a:r>
              <a:rPr lang="fa-IR" sz="1800" dirty="0" smtClean="0"/>
              <a:t>سيستم </a:t>
            </a:r>
            <a:r>
              <a:rPr lang="fa-IR" sz="1800" dirty="0"/>
              <a:t>عامل تعيين مي كند</a:t>
            </a:r>
            <a:r>
              <a:rPr lang="fa-IR" sz="1800" b="1" dirty="0"/>
              <a:t> </a:t>
            </a:r>
            <a:r>
              <a:rPr lang="fa-IR" sz="1800" dirty="0"/>
              <a:t>چه </a:t>
            </a:r>
            <a:r>
              <a:rPr lang="fa-IR" sz="1800" dirty="0" smtClean="0"/>
              <a:t>عمل</a:t>
            </a:r>
            <a:r>
              <a:rPr lang="en-US" sz="1800" dirty="0" smtClean="0"/>
              <a:t>I/O</a:t>
            </a:r>
            <a:r>
              <a:rPr lang="fa-IR" sz="1800" dirty="0" smtClean="0"/>
              <a:t> انجام </a:t>
            </a:r>
            <a:r>
              <a:rPr lang="fa-IR" sz="1800" dirty="0"/>
              <a:t>شده است</a:t>
            </a:r>
            <a:r>
              <a:rPr lang="fa-IR" sz="1800" dirty="0" smtClean="0"/>
              <a:t>. اگر </a:t>
            </a:r>
            <a:r>
              <a:rPr lang="fa-IR" sz="1800" dirty="0"/>
              <a:t>عمل </a:t>
            </a:r>
            <a:r>
              <a:rPr lang="en-US" sz="1800" dirty="0"/>
              <a:t>I/O</a:t>
            </a:r>
            <a:r>
              <a:rPr lang="fa-IR" sz="1800" dirty="0"/>
              <a:t>، رويدادي را به وجود مي آورد كه يك يا چند فرآيند منتظر آن هستند، سيستم عامل تمام آن فرآيندهاي مسدود را به حالت آماده مي برد. </a:t>
            </a:r>
            <a:endParaRPr lang="fa-IR" sz="1800" dirty="0" smtClean="0"/>
          </a:p>
          <a:p>
            <a:pPr marL="320040" lvl="1" indent="0" algn="just">
              <a:buNone/>
            </a:pPr>
            <a:endParaRPr lang="en-US" sz="1800" dirty="0"/>
          </a:p>
          <a:p>
            <a:pPr marL="0" indent="0">
              <a:buNone/>
            </a:pPr>
            <a:r>
              <a:rPr lang="fa-IR" b="1" dirty="0"/>
              <a:t> خطاي </a:t>
            </a:r>
            <a:r>
              <a:rPr lang="fa-IR" b="1" dirty="0" smtClean="0"/>
              <a:t>حافظه:</a:t>
            </a:r>
          </a:p>
          <a:p>
            <a:pPr marL="320040" lvl="1" indent="0" algn="just">
              <a:buNone/>
            </a:pPr>
            <a:r>
              <a:rPr lang="fa-IR" sz="1800" dirty="0" smtClean="0"/>
              <a:t>پردازنده </a:t>
            </a:r>
            <a:r>
              <a:rPr lang="fa-IR" sz="1800" dirty="0"/>
              <a:t>در مراجعه به يك كلمه درحافظه مجازي</a:t>
            </a:r>
            <a:r>
              <a:rPr lang="fa-IR" sz="1800" dirty="0" smtClean="0"/>
              <a:t>، درمي </a:t>
            </a:r>
            <a:r>
              <a:rPr lang="fa-IR" sz="1800" dirty="0"/>
              <a:t>يابد كه آن كلمه در حافظه اصلي نيست</a:t>
            </a:r>
            <a:r>
              <a:rPr lang="fa-IR" sz="1800" dirty="0" smtClean="0"/>
              <a:t>. فرایندی که با نقص حافظه روبرو شده است به حالت مسدود می رود و بعد از اینکه بلوک مورد نظر به حافظه آورده شود، فرایند به حالت آماده خواهد رفت.</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1001146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anim calcmode="lin" valueType="num">
                                      <p:cBhvr>
                                        <p:cTn id="2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p:cTn id="2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9" dur="500"/>
                                        <p:tgtEl>
                                          <p:spTgt spid="3">
                                            <p:txEl>
                                              <p:pRg st="6" end="6"/>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p:cTn id="32"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تله</a:t>
            </a:r>
            <a:endParaRPr lang="en-US" dirty="0"/>
          </a:p>
        </p:txBody>
      </p:sp>
      <p:sp>
        <p:nvSpPr>
          <p:cNvPr id="3" name="Content Placeholder 2"/>
          <p:cNvSpPr>
            <a:spLocks noGrp="1"/>
          </p:cNvSpPr>
          <p:nvPr>
            <p:ph idx="1"/>
          </p:nvPr>
        </p:nvSpPr>
        <p:spPr>
          <a:xfrm>
            <a:off x="228600" y="1676400"/>
            <a:ext cx="8534400" cy="4419600"/>
          </a:xfrm>
        </p:spPr>
        <p:txBody>
          <a:bodyPr/>
          <a:lstStyle/>
          <a:p>
            <a:pPr marL="0" indent="0" algn="just">
              <a:buNone/>
            </a:pPr>
            <a:r>
              <a:rPr lang="fa-IR" dirty="0" smtClean="0"/>
              <a:t>تله به خطا یا شرایط استثنائی مربوط می شود که با اجرای فرایند جاری بوجود آمده است. (مثلاً تلاش برای دسترسی غیر مجاز به یک پرونده)</a:t>
            </a:r>
          </a:p>
          <a:p>
            <a:pPr marL="0" indent="0" algn="just">
              <a:buNone/>
            </a:pPr>
            <a:endParaRPr lang="fa-IR" dirty="0" smtClean="0"/>
          </a:p>
          <a:p>
            <a:pPr marL="0" indent="0" algn="just">
              <a:buNone/>
            </a:pPr>
            <a:r>
              <a:rPr lang="fa-IR" dirty="0" smtClean="0"/>
              <a:t>در </a:t>
            </a:r>
            <a:r>
              <a:rPr lang="fa-IR" b="1" dirty="0"/>
              <a:t>تله</a:t>
            </a:r>
            <a:r>
              <a:rPr lang="fa-IR" dirty="0"/>
              <a:t>، سيستم عامل تعيين مي كند خطا يا شرايط استثنايي مهلك است يا </a:t>
            </a:r>
            <a:r>
              <a:rPr lang="fa-IR" dirty="0" smtClean="0"/>
              <a:t>خير؟</a:t>
            </a:r>
          </a:p>
          <a:p>
            <a:pPr marL="0" indent="0" algn="just">
              <a:buNone/>
            </a:pPr>
            <a:endParaRPr lang="fa-IR" dirty="0" smtClean="0"/>
          </a:p>
          <a:p>
            <a:pPr lvl="1" algn="just">
              <a:buFont typeface="Wingdings" pitchFamily="2" charset="2"/>
              <a:buChar char="Ø"/>
            </a:pPr>
            <a:r>
              <a:rPr lang="fa-IR" dirty="0" smtClean="0"/>
              <a:t>اگر </a:t>
            </a:r>
            <a:r>
              <a:rPr lang="fa-IR" dirty="0"/>
              <a:t>مهلك باشد</a:t>
            </a:r>
            <a:r>
              <a:rPr lang="fa-IR" dirty="0" smtClean="0"/>
              <a:t>، فرآيند </a:t>
            </a:r>
            <a:r>
              <a:rPr lang="fa-IR" dirty="0"/>
              <a:t>فعلي به حالت خروج مي رود و تعويض فرآيند رخ مي دهد</a:t>
            </a:r>
            <a:r>
              <a:rPr lang="fa-IR" dirty="0" smtClean="0"/>
              <a:t>.</a:t>
            </a:r>
          </a:p>
          <a:p>
            <a:pPr lvl="1" algn="just">
              <a:buFont typeface="Wingdings" pitchFamily="2" charset="2"/>
              <a:buChar char="Ø"/>
            </a:pPr>
            <a:r>
              <a:rPr lang="fa-IR" dirty="0" smtClean="0"/>
              <a:t>اگر </a:t>
            </a:r>
            <a:r>
              <a:rPr lang="fa-IR" dirty="0"/>
              <a:t>مهلك نباشد، واكنش سيستم عامل به ماهيت خطا و طراحي سيستم عامل بستگي دارد</a:t>
            </a:r>
            <a:r>
              <a:rPr lang="fa-IR" dirty="0" smtClean="0"/>
              <a:t>.</a:t>
            </a:r>
          </a:p>
          <a:p>
            <a:pPr lvl="2" algn="just">
              <a:buFont typeface="Wingdings" pitchFamily="2" charset="2"/>
              <a:buChar char="ü"/>
            </a:pPr>
            <a:r>
              <a:rPr lang="fa-IR" dirty="0" smtClean="0"/>
              <a:t>ممكن </a:t>
            </a:r>
            <a:r>
              <a:rPr lang="fa-IR" dirty="0"/>
              <a:t>است روال ترميم را اجرا </a:t>
            </a:r>
            <a:r>
              <a:rPr lang="fa-IR" dirty="0" smtClean="0"/>
              <a:t>كند.</a:t>
            </a:r>
          </a:p>
          <a:p>
            <a:pPr lvl="2" algn="just">
              <a:buFont typeface="Wingdings" pitchFamily="2" charset="2"/>
              <a:buChar char="ü"/>
            </a:pPr>
            <a:r>
              <a:rPr lang="fa-IR" dirty="0" smtClean="0"/>
              <a:t>ممکن است فقط به </a:t>
            </a:r>
            <a:r>
              <a:rPr lang="fa-IR" dirty="0"/>
              <a:t>كاربر خبر دهد</a:t>
            </a:r>
            <a:r>
              <a:rPr lang="fa-IR" dirty="0" smtClean="0"/>
              <a:t>.</a:t>
            </a:r>
          </a:p>
          <a:p>
            <a:pPr lvl="2" algn="just">
              <a:buFont typeface="Wingdings" pitchFamily="2" charset="2"/>
              <a:buChar char="ü"/>
            </a:pPr>
            <a:r>
              <a:rPr lang="fa-IR" dirty="0" smtClean="0"/>
              <a:t>ممكن </a:t>
            </a:r>
            <a:r>
              <a:rPr lang="fa-IR" dirty="0"/>
              <a:t>است كار تعويض فرآيند را انجام </a:t>
            </a:r>
            <a:r>
              <a:rPr lang="fa-IR" dirty="0" smtClean="0"/>
              <a:t>دهد.</a:t>
            </a:r>
          </a:p>
          <a:p>
            <a:pPr lvl="2" algn="just">
              <a:buFont typeface="Wingdings" pitchFamily="2" charset="2"/>
              <a:buChar char="ü"/>
            </a:pPr>
            <a:r>
              <a:rPr lang="fa-IR" dirty="0" smtClean="0"/>
              <a:t>ممکن است به </a:t>
            </a:r>
            <a:r>
              <a:rPr lang="fa-IR" dirty="0"/>
              <a:t>اجراي فرآيند فعلي ادامه دهد</a:t>
            </a:r>
            <a:r>
              <a:rPr lang="fa-IR" dirty="0" smtClean="0"/>
              <a:t>.</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265531466"/>
      </p:ext>
    </p:extLst>
  </p:cSld>
  <p:clrMapOvr>
    <a:masterClrMapping/>
  </p:clrMapOvr>
  <p:transition spd="slow">
    <p:cov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fa-IR" b="0" dirty="0">
                <a:solidFill>
                  <a:schemeClr val="tx1"/>
                </a:solidFill>
                <a:latin typeface="Tahoma" pitchFamily="34" charset="0"/>
              </a:rPr>
              <a:t>فراخواني </a:t>
            </a:r>
            <a:r>
              <a:rPr lang="fa-IR" b="0" dirty="0" smtClean="0">
                <a:solidFill>
                  <a:schemeClr val="tx1"/>
                </a:solidFill>
                <a:latin typeface="Tahoma" pitchFamily="34" charset="0"/>
              </a:rPr>
              <a:t>سيستم</a:t>
            </a:r>
            <a:endParaRPr lang="en-US" dirty="0"/>
          </a:p>
        </p:txBody>
      </p:sp>
      <p:sp>
        <p:nvSpPr>
          <p:cNvPr id="3" name="Content Placeholder 2"/>
          <p:cNvSpPr>
            <a:spLocks noGrp="1"/>
          </p:cNvSpPr>
          <p:nvPr>
            <p:ph idx="1"/>
          </p:nvPr>
        </p:nvSpPr>
        <p:spPr>
          <a:xfrm>
            <a:off x="533400" y="1676400"/>
            <a:ext cx="8229600" cy="4419600"/>
          </a:xfrm>
        </p:spPr>
        <p:txBody>
          <a:bodyPr/>
          <a:lstStyle/>
          <a:p>
            <a:pPr algn="just">
              <a:lnSpc>
                <a:spcPct val="150000"/>
              </a:lnSpc>
            </a:pPr>
            <a:r>
              <a:rPr lang="fa-IR" dirty="0" smtClean="0"/>
              <a:t>ممکن است برنامه در حال اجرا باعث فعال شدن سیستم عامل گردد.</a:t>
            </a:r>
          </a:p>
          <a:p>
            <a:pPr algn="just">
              <a:lnSpc>
                <a:spcPct val="150000"/>
              </a:lnSpc>
            </a:pPr>
            <a:r>
              <a:rPr lang="fa-IR" dirty="0" smtClean="0"/>
              <a:t>مثلاً برنامه کاربر در حال اجرا است و دستورالعملی را برای درخواست یک عمل ورودی/ خروجی (بازکردن فایل) اجرا می کند.</a:t>
            </a:r>
          </a:p>
          <a:p>
            <a:pPr algn="just">
              <a:lnSpc>
                <a:spcPct val="150000"/>
              </a:lnSpc>
            </a:pPr>
            <a:r>
              <a:rPr lang="fa-IR" dirty="0" smtClean="0"/>
              <a:t>این فراخوانی موجب یک انتقال به روالی که جزئی از سیستم عامل است، می شود.</a:t>
            </a:r>
          </a:p>
          <a:p>
            <a:pPr algn="just">
              <a:lnSpc>
                <a:spcPct val="150000"/>
              </a:lnSpc>
            </a:pPr>
            <a:r>
              <a:rPr lang="fa-IR" dirty="0" smtClean="0"/>
              <a:t>عموماً استفاده از فراخوانی سیستم، موجب مسدود شدن فرایند کاربر می گردد.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602234260"/>
      </p:ext>
    </p:extLst>
  </p:cSld>
  <p:clrMapOvr>
    <a:masterClrMapping/>
  </p:clrMapOvr>
  <p:transition spd="slow">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85800"/>
            <a:ext cx="8458200" cy="5410200"/>
          </a:xfrm>
        </p:spPr>
        <p:txBody>
          <a:bodyPr>
            <a:normAutofit fontScale="92500" lnSpcReduction="10000"/>
          </a:bodyPr>
          <a:lstStyle/>
          <a:p>
            <a:pPr marL="0" indent="0" algn="just">
              <a:buNone/>
            </a:pPr>
            <a:r>
              <a:rPr lang="fa-IR" dirty="0"/>
              <a:t>در نقطه خاصي از زمان، وقتي كه برنامه در حال اجرا است، </a:t>
            </a:r>
            <a:r>
              <a:rPr lang="fa-IR" dirty="0" smtClean="0"/>
              <a:t>هر </a:t>
            </a:r>
            <a:r>
              <a:rPr lang="fa-IR" dirty="0"/>
              <a:t>فرآيند با تعدادي از عناصر شناخته مي شود، از جمله:</a:t>
            </a:r>
            <a:endParaRPr lang="en-US" dirty="0"/>
          </a:p>
          <a:p>
            <a:pPr marL="662940" lvl="1" indent="-342900" algn="just">
              <a:lnSpc>
                <a:spcPct val="150000"/>
              </a:lnSpc>
              <a:buFont typeface="+mj-lt"/>
              <a:buAutoNum type="arabicPeriod"/>
            </a:pPr>
            <a:r>
              <a:rPr lang="fa-IR" sz="1600" b="1" dirty="0"/>
              <a:t> </a:t>
            </a:r>
            <a:r>
              <a:rPr lang="fa-IR" sz="1600" b="1" dirty="0" smtClean="0"/>
              <a:t>شناسه</a:t>
            </a:r>
            <a:r>
              <a:rPr lang="fa-IR" sz="1800" b="1" dirty="0" smtClean="0"/>
              <a:t>: </a:t>
            </a:r>
            <a:r>
              <a:rPr lang="fa-IR" sz="1800" dirty="0" smtClean="0"/>
              <a:t>فرآيند </a:t>
            </a:r>
            <a:r>
              <a:rPr lang="fa-IR" sz="1800" dirty="0"/>
              <a:t>داراي شناسه يكتايي است تا از ساير فرآيندها متمايز شود. </a:t>
            </a:r>
          </a:p>
          <a:p>
            <a:pPr marL="662940" lvl="1" indent="-342900" algn="just">
              <a:lnSpc>
                <a:spcPct val="150000"/>
              </a:lnSpc>
              <a:buFont typeface="+mj-lt"/>
              <a:buAutoNum type="arabicPeriod"/>
            </a:pPr>
            <a:r>
              <a:rPr lang="fa-IR" sz="1600" b="1" dirty="0"/>
              <a:t> </a:t>
            </a:r>
            <a:r>
              <a:rPr lang="fa-IR" sz="1600" b="1" dirty="0" smtClean="0"/>
              <a:t>حالت: </a:t>
            </a:r>
            <a:r>
              <a:rPr lang="fa-IR" sz="1800" dirty="0"/>
              <a:t>اگر فرآيند فعلاً در حال اجرا باشد، مي گوييم در </a:t>
            </a:r>
            <a:r>
              <a:rPr lang="fa-IR" sz="1800" i="1" dirty="0"/>
              <a:t>حالت اجرا</a:t>
            </a:r>
            <a:r>
              <a:rPr lang="fa-IR" sz="1800" dirty="0"/>
              <a:t> قرار دارد.</a:t>
            </a:r>
          </a:p>
          <a:p>
            <a:pPr marL="662940" lvl="1" indent="-342900" algn="just">
              <a:lnSpc>
                <a:spcPct val="150000"/>
              </a:lnSpc>
              <a:buFont typeface="+mj-lt"/>
              <a:buAutoNum type="arabicPeriod"/>
            </a:pPr>
            <a:r>
              <a:rPr lang="fa-IR" sz="1600" b="1" dirty="0"/>
              <a:t> </a:t>
            </a:r>
            <a:r>
              <a:rPr lang="fa-IR" sz="1600" b="1" dirty="0" smtClean="0"/>
              <a:t>اولويت</a:t>
            </a:r>
            <a:r>
              <a:rPr lang="fa-IR" sz="1800" b="1" dirty="0" smtClean="0"/>
              <a:t>: </a:t>
            </a:r>
            <a:r>
              <a:rPr lang="fa-IR" sz="1800" dirty="0"/>
              <a:t>سطح اولويت نسبت به فرآيندهاي ديگر.</a:t>
            </a:r>
          </a:p>
          <a:p>
            <a:pPr marL="662940" lvl="1" indent="-342900" algn="just">
              <a:lnSpc>
                <a:spcPct val="150000"/>
              </a:lnSpc>
              <a:buFont typeface="+mj-lt"/>
              <a:buAutoNum type="arabicPeriod"/>
            </a:pPr>
            <a:r>
              <a:rPr lang="fa-IR" sz="1600" b="1" dirty="0"/>
              <a:t> شمارنده </a:t>
            </a:r>
            <a:r>
              <a:rPr lang="fa-IR" sz="1600" b="1" dirty="0" smtClean="0"/>
              <a:t>برنامه</a:t>
            </a:r>
            <a:r>
              <a:rPr lang="fa-IR" sz="1800" b="1" dirty="0" smtClean="0"/>
              <a:t>: </a:t>
            </a:r>
            <a:r>
              <a:rPr lang="fa-IR" sz="1800" dirty="0"/>
              <a:t>آدرس دستورالعمل بعدي برنامه كه بايد اجرا شود.</a:t>
            </a:r>
          </a:p>
          <a:p>
            <a:pPr marL="662940" lvl="1" indent="-342900" algn="just">
              <a:lnSpc>
                <a:spcPct val="150000"/>
              </a:lnSpc>
              <a:buFont typeface="+mj-lt"/>
              <a:buAutoNum type="arabicPeriod"/>
            </a:pPr>
            <a:r>
              <a:rPr lang="fa-IR" sz="1600" b="1" dirty="0"/>
              <a:t> اشاره </a:t>
            </a:r>
            <a:r>
              <a:rPr lang="fa-IR" sz="1600" b="1" dirty="0" smtClean="0"/>
              <a:t>گر حافظه</a:t>
            </a:r>
            <a:r>
              <a:rPr lang="fa-IR" sz="1800" b="1" dirty="0" smtClean="0"/>
              <a:t>: </a:t>
            </a:r>
            <a:r>
              <a:rPr lang="fa-IR" sz="1800" dirty="0" smtClean="0"/>
              <a:t>حاوي </a:t>
            </a:r>
            <a:r>
              <a:rPr lang="fa-IR" sz="1800" dirty="0"/>
              <a:t>اشاره گرهايي به كدبرنامه و داده هاي مربوط به آن كد، و بلوك هاي حافظه اي است كه با فرآيندهاي ديگر مشترك است.</a:t>
            </a:r>
          </a:p>
          <a:p>
            <a:pPr marL="662940" lvl="1" indent="-342900" algn="just">
              <a:lnSpc>
                <a:spcPct val="150000"/>
              </a:lnSpc>
              <a:buFont typeface="+mj-lt"/>
              <a:buAutoNum type="arabicPeriod"/>
            </a:pPr>
            <a:r>
              <a:rPr lang="fa-IR" sz="1600" b="1" dirty="0"/>
              <a:t> داده هاي بستر (متن</a:t>
            </a:r>
            <a:r>
              <a:rPr lang="fa-IR" sz="1600" b="1" dirty="0" smtClean="0"/>
              <a:t>)</a:t>
            </a:r>
            <a:r>
              <a:rPr lang="fa-IR" sz="1800" b="1" dirty="0" smtClean="0"/>
              <a:t>: </a:t>
            </a:r>
            <a:r>
              <a:rPr lang="fa-IR" sz="1800" dirty="0"/>
              <a:t>داده هايي هستند كه وقتي فرآيند در حال اجرا است، در ثبات ها قرار دارند.</a:t>
            </a:r>
          </a:p>
          <a:p>
            <a:pPr marL="662940" lvl="1" indent="-342900" algn="just">
              <a:lnSpc>
                <a:spcPct val="150000"/>
              </a:lnSpc>
              <a:buFont typeface="+mj-lt"/>
              <a:buAutoNum type="arabicPeriod"/>
            </a:pPr>
            <a:r>
              <a:rPr lang="fa-IR" sz="1600" b="1" dirty="0"/>
              <a:t> اطلاعات وضعيت</a:t>
            </a:r>
            <a:r>
              <a:rPr lang="en-US" sz="1600" b="1" dirty="0"/>
              <a:t>I/O</a:t>
            </a:r>
            <a:r>
              <a:rPr lang="en-US" sz="1800" b="1" dirty="0"/>
              <a:t> </a:t>
            </a:r>
            <a:r>
              <a:rPr lang="fa-IR" sz="1800" b="1" dirty="0" smtClean="0"/>
              <a:t>: </a:t>
            </a:r>
            <a:r>
              <a:rPr lang="fa-IR" sz="1800" dirty="0" smtClean="0"/>
              <a:t>حاوي </a:t>
            </a:r>
            <a:r>
              <a:rPr lang="fa-IR" sz="1800" dirty="0"/>
              <a:t>درخواست هاي </a:t>
            </a:r>
            <a:r>
              <a:rPr lang="en-US" sz="1800" dirty="0"/>
              <a:t>I/O</a:t>
            </a:r>
            <a:r>
              <a:rPr lang="fa-IR" sz="1800" dirty="0"/>
              <a:t> معوق، دستگاه هاي </a:t>
            </a:r>
            <a:r>
              <a:rPr lang="en-US" sz="1800" dirty="0"/>
              <a:t>I/O</a:t>
            </a:r>
            <a:r>
              <a:rPr lang="fa-IR" sz="1800" dirty="0"/>
              <a:t> (گرداننده هاي نوار) كه به اين فرآيند اختصاص داده شده اند، ليستي از فايل هايي كه فرآيند از آن ها استفاده مي كند و غيره است.</a:t>
            </a:r>
          </a:p>
          <a:p>
            <a:pPr marL="662940" lvl="1" indent="-342900" algn="just">
              <a:lnSpc>
                <a:spcPct val="150000"/>
              </a:lnSpc>
              <a:buFont typeface="+mj-lt"/>
              <a:buAutoNum type="arabicPeriod"/>
            </a:pPr>
            <a:r>
              <a:rPr lang="fa-IR" sz="1600" b="1" dirty="0"/>
              <a:t> اطلاعات </a:t>
            </a:r>
            <a:r>
              <a:rPr lang="fa-IR" sz="1600" b="1" dirty="0" smtClean="0"/>
              <a:t>حسابداري</a:t>
            </a:r>
            <a:r>
              <a:rPr lang="fa-IR" sz="1800" b="1" dirty="0" smtClean="0"/>
              <a:t>: </a:t>
            </a:r>
            <a:r>
              <a:rPr lang="fa-IR" sz="1800" dirty="0" smtClean="0"/>
              <a:t>ممكن </a:t>
            </a:r>
            <a:r>
              <a:rPr lang="fa-IR" sz="1800" dirty="0"/>
              <a:t>است شامل زمان پردازنده و زمان ساعتِ مورد استفاده، محدوديت هاي زماني، شمارنده هاي حساب و غيره باشد</a:t>
            </a:r>
            <a:r>
              <a:rPr lang="fa-IR" sz="1800" dirty="0" smtClean="0"/>
              <a:t>.</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9944902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تعويض </a:t>
            </a:r>
            <a:r>
              <a:rPr lang="fa-IR" dirty="0" smtClean="0"/>
              <a:t>حالت</a:t>
            </a:r>
            <a:endParaRPr lang="en-US" dirty="0"/>
          </a:p>
        </p:txBody>
      </p:sp>
      <p:sp>
        <p:nvSpPr>
          <p:cNvPr id="3" name="Content Placeholder 2"/>
          <p:cNvSpPr>
            <a:spLocks noGrp="1"/>
          </p:cNvSpPr>
          <p:nvPr>
            <p:ph idx="1"/>
          </p:nvPr>
        </p:nvSpPr>
        <p:spPr>
          <a:xfrm>
            <a:off x="381000" y="1676400"/>
            <a:ext cx="8153400" cy="4419600"/>
          </a:xfrm>
        </p:spPr>
        <p:txBody>
          <a:bodyPr/>
          <a:lstStyle/>
          <a:p>
            <a:pPr algn="just"/>
            <a:r>
              <a:rPr lang="fa-IR" dirty="0"/>
              <a:t>در چرخه وقفه، پردازنده وقوع وقفه اي را بررسي مي كند. وقوع وقفه با سيگنال وقفه مشخص مي شود</a:t>
            </a:r>
            <a:r>
              <a:rPr lang="fa-IR" dirty="0" smtClean="0"/>
              <a:t>. اگر </a:t>
            </a:r>
            <a:r>
              <a:rPr lang="fa-IR" dirty="0"/>
              <a:t>هيچ وقفه اي رخ نداده باشد</a:t>
            </a:r>
            <a:r>
              <a:rPr lang="fa-IR" dirty="0" smtClean="0"/>
              <a:t>، پردازنده </a:t>
            </a:r>
            <a:r>
              <a:rPr lang="fa-IR" dirty="0"/>
              <a:t>به چرخه واكشي مي رود و دستورالعمل بعدي برنامه در فرآيند فعلي را واكشي مي كند. </a:t>
            </a:r>
            <a:endParaRPr lang="fa-IR" dirty="0" smtClean="0"/>
          </a:p>
          <a:p>
            <a:pPr algn="just"/>
            <a:endParaRPr lang="fa-IR" dirty="0" smtClean="0"/>
          </a:p>
          <a:p>
            <a:pPr marL="0" indent="0" algn="just">
              <a:buNone/>
            </a:pPr>
            <a:r>
              <a:rPr lang="fa-IR" dirty="0" smtClean="0"/>
              <a:t>اگر </a:t>
            </a:r>
            <a:r>
              <a:rPr lang="fa-IR" dirty="0"/>
              <a:t>وقفه اي رخ داده باشد، پردازنده اعمال زير را انجام مي دهد</a:t>
            </a:r>
            <a:r>
              <a:rPr lang="fa-IR" dirty="0" smtClean="0"/>
              <a:t>:</a:t>
            </a:r>
          </a:p>
          <a:p>
            <a:pPr marL="0" indent="0" algn="just">
              <a:buNone/>
            </a:pPr>
            <a:endParaRPr lang="en-US" sz="800" dirty="0"/>
          </a:p>
          <a:p>
            <a:pPr marL="777240" lvl="1" indent="-457200" algn="just">
              <a:buFont typeface="+mj-lt"/>
              <a:buAutoNum type="arabicPeriod"/>
            </a:pPr>
            <a:r>
              <a:rPr lang="fa-IR" dirty="0">
                <a:latin typeface="Tahoma" pitchFamily="34" charset="0"/>
              </a:rPr>
              <a:t>بستر </a:t>
            </a:r>
            <a:r>
              <a:rPr lang="fa-IR" dirty="0" smtClean="0">
                <a:latin typeface="Tahoma" pitchFamily="34" charset="0"/>
              </a:rPr>
              <a:t>برنامهٴ در </a:t>
            </a:r>
            <a:r>
              <a:rPr lang="fa-IR" dirty="0">
                <a:latin typeface="Tahoma" pitchFamily="34" charset="0"/>
              </a:rPr>
              <a:t>حال اجرا را ذخيره مي كند.</a:t>
            </a:r>
            <a:endParaRPr lang="en-US" dirty="0">
              <a:latin typeface="Tahoma" pitchFamily="34" charset="0"/>
            </a:endParaRPr>
          </a:p>
          <a:p>
            <a:pPr marL="777240" lvl="1" indent="-457200" algn="just">
              <a:buFont typeface="+mj-lt"/>
              <a:buAutoNum type="arabicPeriod"/>
            </a:pPr>
            <a:r>
              <a:rPr lang="fa-IR" dirty="0">
                <a:latin typeface="Tahoma" pitchFamily="34" charset="0"/>
              </a:rPr>
              <a:t>آدرس شروع برنامه اداره كننده وقفه را در شمارنده برنامه قرار مي دهد.</a:t>
            </a:r>
            <a:endParaRPr lang="en-US" dirty="0">
              <a:latin typeface="Tahoma" pitchFamily="34" charset="0"/>
            </a:endParaRPr>
          </a:p>
          <a:p>
            <a:pPr marL="777240" lvl="1" indent="-457200" algn="just">
              <a:buFont typeface="+mj-lt"/>
              <a:buAutoNum type="arabicPeriod"/>
            </a:pPr>
            <a:r>
              <a:rPr lang="fa-IR" smtClean="0">
                <a:latin typeface="Tahoma" pitchFamily="34" charset="0"/>
              </a:rPr>
              <a:t>از حالت </a:t>
            </a:r>
            <a:r>
              <a:rPr lang="fa-IR" dirty="0">
                <a:latin typeface="Tahoma" pitchFamily="34" charset="0"/>
              </a:rPr>
              <a:t>كاربر به حالت هسته مي رود. لذا </a:t>
            </a:r>
            <a:r>
              <a:rPr lang="fa-IR" dirty="0" smtClean="0">
                <a:latin typeface="Tahoma" pitchFamily="34" charset="0"/>
              </a:rPr>
              <a:t>كد پردازش </a:t>
            </a:r>
            <a:r>
              <a:rPr lang="fa-IR" dirty="0">
                <a:latin typeface="Tahoma" pitchFamily="34" charset="0"/>
              </a:rPr>
              <a:t>وقفه ممكن است شامل دستورالعمل هاي ممتاز باشد.</a:t>
            </a:r>
            <a:endParaRPr lang="en-US" dirty="0">
              <a:latin typeface="Tahoma" pitchFamily="34" charset="0"/>
            </a:endParaRPr>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660555886"/>
      </p:ext>
    </p:extLst>
  </p:cSld>
  <p:clrMapOvr>
    <a:masterClrMapping/>
  </p:clrMapOvr>
  <p:transition spd="slow">
    <p:cover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تغيير حالت </a:t>
            </a:r>
            <a:r>
              <a:rPr lang="fa-IR" dirty="0" smtClean="0"/>
              <a:t>فرایند</a:t>
            </a:r>
            <a:endParaRPr lang="en-US" dirty="0"/>
          </a:p>
        </p:txBody>
      </p:sp>
      <p:sp>
        <p:nvSpPr>
          <p:cNvPr id="3" name="Content Placeholder 2"/>
          <p:cNvSpPr>
            <a:spLocks noGrp="1"/>
          </p:cNvSpPr>
          <p:nvPr>
            <p:ph idx="1"/>
          </p:nvPr>
        </p:nvSpPr>
        <p:spPr>
          <a:xfrm>
            <a:off x="304800" y="1676400"/>
            <a:ext cx="8534400" cy="4419600"/>
          </a:xfrm>
        </p:spPr>
        <p:txBody>
          <a:bodyPr>
            <a:normAutofit fontScale="77500" lnSpcReduction="20000"/>
          </a:bodyPr>
          <a:lstStyle/>
          <a:p>
            <a:pPr marL="0" indent="0" algn="just">
              <a:buNone/>
            </a:pPr>
            <a:r>
              <a:rPr lang="fa-IR" dirty="0"/>
              <a:t>بديهي است كه مفاهيم تعويض حالت و تعويض فرآيند </a:t>
            </a:r>
            <a:r>
              <a:rPr lang="fa-IR" dirty="0" smtClean="0"/>
              <a:t>با هم </a:t>
            </a:r>
            <a:r>
              <a:rPr lang="fa-IR" dirty="0"/>
              <a:t>فرق مي كنند</a:t>
            </a:r>
            <a:r>
              <a:rPr lang="fa-IR" dirty="0" smtClean="0"/>
              <a:t>. تعويض </a:t>
            </a:r>
            <a:r>
              <a:rPr lang="fa-IR" dirty="0"/>
              <a:t>حالت ممكن است بدون تغيير حالت فرآيندي كه درحال اجرا است</a:t>
            </a:r>
            <a:r>
              <a:rPr lang="fa-IR" dirty="0" smtClean="0"/>
              <a:t>، رخ </a:t>
            </a:r>
            <a:r>
              <a:rPr lang="fa-IR" dirty="0"/>
              <a:t>دهد. در اين مورد، ذخيره و بازيابي بستر سربار اندكي دارد. </a:t>
            </a:r>
            <a:endParaRPr lang="fa-IR" dirty="0" smtClean="0"/>
          </a:p>
          <a:p>
            <a:pPr marL="0" indent="0" algn="just">
              <a:buNone/>
            </a:pPr>
            <a:r>
              <a:rPr lang="fa-IR" dirty="0" smtClean="0"/>
              <a:t>اما</a:t>
            </a:r>
            <a:r>
              <a:rPr lang="fa-IR" dirty="0"/>
              <a:t>، اگر قرار باشد فرآيند در حال اجرا به حالت ديگري (آماده، مسدود</a:t>
            </a:r>
            <a:r>
              <a:rPr lang="fa-IR" dirty="0" smtClean="0"/>
              <a:t>، غيره</a:t>
            </a:r>
            <a:r>
              <a:rPr lang="fa-IR" dirty="0"/>
              <a:t>) برود</a:t>
            </a:r>
            <a:r>
              <a:rPr lang="fa-IR" dirty="0" smtClean="0"/>
              <a:t>، سيستم </a:t>
            </a:r>
            <a:r>
              <a:rPr lang="fa-IR" dirty="0"/>
              <a:t>عامل بايد تغييرات زيادي را در محيط خود ايجاد كند. </a:t>
            </a:r>
            <a:endParaRPr lang="fa-IR" dirty="0" smtClean="0"/>
          </a:p>
          <a:p>
            <a:pPr marL="0" indent="0" algn="just">
              <a:buNone/>
            </a:pPr>
            <a:r>
              <a:rPr lang="fa-IR" dirty="0" smtClean="0"/>
              <a:t>مراحل </a:t>
            </a:r>
            <a:r>
              <a:rPr lang="fa-IR" dirty="0"/>
              <a:t>تعويض بستر عبارت اند از:</a:t>
            </a:r>
            <a:endParaRPr lang="en-US" dirty="0"/>
          </a:p>
          <a:p>
            <a:pPr marL="777240" lvl="1" indent="-457200" algn="just">
              <a:buFont typeface="+mj-lt"/>
              <a:buAutoNum type="arabicPeriod"/>
            </a:pPr>
            <a:r>
              <a:rPr lang="fa-IR" dirty="0">
                <a:latin typeface="Tahoma" pitchFamily="34" charset="0"/>
              </a:rPr>
              <a:t>ذخيره بستر پردازنده، از جمله شمارنده برنامه و ثبات هاي ديگر.</a:t>
            </a:r>
            <a:endParaRPr lang="en-US" dirty="0">
              <a:latin typeface="Tahoma" pitchFamily="34" charset="0"/>
            </a:endParaRPr>
          </a:p>
          <a:p>
            <a:pPr marL="777240" lvl="1" indent="-457200" algn="just">
              <a:buFont typeface="+mj-lt"/>
              <a:buAutoNum type="arabicPeriod"/>
            </a:pPr>
            <a:r>
              <a:rPr lang="fa-IR" dirty="0">
                <a:latin typeface="Tahoma" pitchFamily="34" charset="0"/>
              </a:rPr>
              <a:t>به هنگام سازي بلوك كنترل فرآيندي كه اكنون درحال اجرا است</a:t>
            </a:r>
            <a:r>
              <a:rPr lang="fa-IR" dirty="0" smtClean="0">
                <a:latin typeface="Tahoma" pitchFamily="34" charset="0"/>
              </a:rPr>
              <a:t>. اين </a:t>
            </a:r>
            <a:r>
              <a:rPr lang="fa-IR" dirty="0">
                <a:latin typeface="Tahoma" pitchFamily="34" charset="0"/>
              </a:rPr>
              <a:t>كار مستلزم تغييرحالت فرآيند به حالت هاي ديگر(آماده</a:t>
            </a:r>
            <a:r>
              <a:rPr lang="fa-IR" dirty="0" smtClean="0">
                <a:latin typeface="Tahoma" pitchFamily="34" charset="0"/>
              </a:rPr>
              <a:t>، مسدود</a:t>
            </a:r>
            <a:r>
              <a:rPr lang="fa-IR" dirty="0">
                <a:latin typeface="Tahoma" pitchFamily="34" charset="0"/>
              </a:rPr>
              <a:t>، آماده /معلق، يا خروج)است</a:t>
            </a:r>
            <a:r>
              <a:rPr lang="fa-IR" dirty="0" smtClean="0">
                <a:latin typeface="Tahoma" pitchFamily="34" charset="0"/>
              </a:rPr>
              <a:t>. فيلدهاي </a:t>
            </a:r>
            <a:r>
              <a:rPr lang="fa-IR" dirty="0">
                <a:latin typeface="Tahoma" pitchFamily="34" charset="0"/>
              </a:rPr>
              <a:t>اطلاعاتي ديگر مثل علت خروج از حالت اجرا و حسابداري نيز بايد به هنگام شوند.</a:t>
            </a:r>
            <a:endParaRPr lang="en-US" dirty="0">
              <a:latin typeface="Tahoma" pitchFamily="34" charset="0"/>
            </a:endParaRPr>
          </a:p>
          <a:p>
            <a:pPr marL="777240" lvl="1" indent="-457200" algn="just">
              <a:buFont typeface="+mj-lt"/>
              <a:buAutoNum type="arabicPeriod"/>
            </a:pPr>
            <a:r>
              <a:rPr lang="fa-IR" dirty="0">
                <a:latin typeface="Tahoma" pitchFamily="34" charset="0"/>
              </a:rPr>
              <a:t>انتقال بلوك كنترل فرآيند به صف مناسب (آماده، مسدود در رويداد </a:t>
            </a:r>
            <a:r>
              <a:rPr lang="en-US" dirty="0">
                <a:latin typeface="Tahoma" pitchFamily="34" charset="0"/>
              </a:rPr>
              <a:t>i</a:t>
            </a:r>
            <a:r>
              <a:rPr lang="fa-IR" dirty="0">
                <a:latin typeface="Tahoma" pitchFamily="34" charset="0"/>
              </a:rPr>
              <a:t>، آماده /معلق).</a:t>
            </a:r>
            <a:endParaRPr lang="en-US" dirty="0">
              <a:latin typeface="Tahoma" pitchFamily="34" charset="0"/>
            </a:endParaRPr>
          </a:p>
          <a:p>
            <a:pPr marL="777240" lvl="1" indent="-457200" algn="just">
              <a:buFont typeface="+mj-lt"/>
              <a:buAutoNum type="arabicPeriod"/>
            </a:pPr>
            <a:r>
              <a:rPr lang="fa-IR" dirty="0">
                <a:latin typeface="Tahoma" pitchFamily="34" charset="0"/>
              </a:rPr>
              <a:t>انتخاب فرآيند ديگري براي اجرا.</a:t>
            </a:r>
            <a:endParaRPr lang="en-US" dirty="0">
              <a:latin typeface="Tahoma" pitchFamily="34" charset="0"/>
            </a:endParaRPr>
          </a:p>
          <a:p>
            <a:pPr marL="777240" lvl="1" indent="-457200" algn="just">
              <a:buFont typeface="+mj-lt"/>
              <a:buAutoNum type="arabicPeriod"/>
            </a:pPr>
            <a:r>
              <a:rPr lang="fa-IR" dirty="0">
                <a:latin typeface="Tahoma" pitchFamily="34" charset="0"/>
              </a:rPr>
              <a:t>به هنگام سازي بلوك كنترل فرآيند انتخاب شده. حالت اين فرآيند به حالت اجرايي تغيير مي كند.</a:t>
            </a:r>
            <a:endParaRPr lang="en-US" dirty="0">
              <a:latin typeface="Tahoma" pitchFamily="34" charset="0"/>
            </a:endParaRPr>
          </a:p>
          <a:p>
            <a:pPr marL="777240" lvl="1" indent="-457200" algn="just">
              <a:buFont typeface="+mj-lt"/>
              <a:buAutoNum type="arabicPeriod"/>
            </a:pPr>
            <a:r>
              <a:rPr lang="fa-IR" dirty="0">
                <a:latin typeface="Tahoma" pitchFamily="34" charset="0"/>
              </a:rPr>
              <a:t>به هنگام سازي ساختمان داده مديريت حافظه. </a:t>
            </a:r>
            <a:endParaRPr lang="en-US" dirty="0">
              <a:latin typeface="Tahoma" pitchFamily="34" charset="0"/>
            </a:endParaRPr>
          </a:p>
          <a:p>
            <a:pPr marL="777240" lvl="1" indent="-457200" algn="just">
              <a:buFont typeface="+mj-lt"/>
              <a:buAutoNum type="arabicPeriod"/>
            </a:pPr>
            <a:r>
              <a:rPr lang="fa-IR" dirty="0">
                <a:latin typeface="Tahoma" pitchFamily="34" charset="0"/>
              </a:rPr>
              <a:t>بازيابي بستر پردازنده </a:t>
            </a:r>
            <a:r>
              <a:rPr lang="fa-IR" dirty="0" smtClean="0">
                <a:latin typeface="Tahoma" pitchFamily="34" charset="0"/>
              </a:rPr>
              <a:t>با بستري </a:t>
            </a:r>
            <a:r>
              <a:rPr lang="fa-IR" dirty="0">
                <a:latin typeface="Tahoma" pitchFamily="34" charset="0"/>
              </a:rPr>
              <a:t>كه درموقع تعويض فرآيند موردنظر به حالتي </a:t>
            </a:r>
            <a:r>
              <a:rPr lang="fa-IR" dirty="0" smtClean="0">
                <a:latin typeface="Tahoma" pitchFamily="34" charset="0"/>
              </a:rPr>
              <a:t>غير از </a:t>
            </a:r>
            <a:r>
              <a:rPr lang="fa-IR" dirty="0">
                <a:latin typeface="Tahoma" pitchFamily="34" charset="0"/>
              </a:rPr>
              <a:t>اجرا وجود داشته است. براي اين منظور مقادير قبلي شمارنده برنامه و ساير ثبات ها بار مي شوند.</a:t>
            </a:r>
            <a:endParaRPr lang="en-US" dirty="0">
              <a:latin typeface="Tahoma" pitchFamily="34" charset="0"/>
            </a:endParaRPr>
          </a:p>
          <a:p>
            <a:pPr marL="0" indent="0" algn="just">
              <a:buNone/>
            </a:pPr>
            <a:r>
              <a:rPr lang="fa-IR" dirty="0"/>
              <a:t>بنابراين، تعويض فرآيند كه با تغيير حالت همراه است، نسبت به تعويض حالت به تلاش بيشتري نياز دارد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29542736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اجراي سيستم </a:t>
            </a:r>
            <a:r>
              <a:rPr lang="fa-IR" dirty="0" smtClean="0"/>
              <a:t>عامل</a:t>
            </a:r>
            <a:endParaRPr lang="en-US" dirty="0"/>
          </a:p>
        </p:txBody>
      </p:sp>
      <p:sp>
        <p:nvSpPr>
          <p:cNvPr id="3" name="Content Placeholder 2"/>
          <p:cNvSpPr>
            <a:spLocks noGrp="1"/>
          </p:cNvSpPr>
          <p:nvPr>
            <p:ph idx="1"/>
          </p:nvPr>
        </p:nvSpPr>
        <p:spPr>
          <a:xfrm>
            <a:off x="304800" y="1676400"/>
            <a:ext cx="8382000" cy="4419600"/>
          </a:xfrm>
        </p:spPr>
        <p:txBody>
          <a:bodyPr>
            <a:normAutofit/>
          </a:bodyPr>
          <a:lstStyle/>
          <a:p>
            <a:pPr algn="just">
              <a:lnSpc>
                <a:spcPct val="150000"/>
              </a:lnSpc>
            </a:pPr>
            <a:r>
              <a:rPr lang="fa-IR" sz="2000" dirty="0"/>
              <a:t> سيستم عامل مانند ساير نرم افزارهاي كامپيوتري عمل مي كند. يعني، برنامه اي است كه توسط پردازنده اجرا مي شود.</a:t>
            </a:r>
            <a:endParaRPr lang="en-US" sz="2000" dirty="0"/>
          </a:p>
          <a:p>
            <a:pPr algn="just">
              <a:lnSpc>
                <a:spcPct val="150000"/>
              </a:lnSpc>
            </a:pPr>
            <a:r>
              <a:rPr lang="fa-IR" sz="2000" dirty="0"/>
              <a:t> سيستم عامل غالباً كنترل را رها مي كند </a:t>
            </a:r>
            <a:r>
              <a:rPr lang="fa-IR" sz="2000" dirty="0" smtClean="0"/>
              <a:t>و به </a:t>
            </a:r>
            <a:r>
              <a:rPr lang="fa-IR" sz="2000" dirty="0"/>
              <a:t>دست آوردن دوباره آن به پردازنده بستگي دارد.</a:t>
            </a:r>
            <a:endParaRPr lang="en-US" sz="2000" dirty="0"/>
          </a:p>
          <a:p>
            <a:pPr marL="0" indent="0" algn="just">
              <a:lnSpc>
                <a:spcPct val="150000"/>
              </a:lnSpc>
              <a:buNone/>
            </a:pPr>
            <a:endParaRPr lang="fa-IR" sz="2000" dirty="0" smtClean="0"/>
          </a:p>
          <a:p>
            <a:pPr marL="0" indent="0" algn="just">
              <a:lnSpc>
                <a:spcPct val="150000"/>
              </a:lnSpc>
              <a:buNone/>
            </a:pPr>
            <a:r>
              <a:rPr lang="fa-IR" sz="2000" dirty="0" smtClean="0"/>
              <a:t>اگر </a:t>
            </a:r>
            <a:r>
              <a:rPr lang="fa-IR" sz="2000" dirty="0"/>
              <a:t>سيستم عامل مجموعه اي </a:t>
            </a:r>
            <a:r>
              <a:rPr lang="fa-IR" sz="2000" dirty="0" smtClean="0"/>
              <a:t>از برنامه </a:t>
            </a:r>
            <a:r>
              <a:rPr lang="fa-IR" sz="2000" dirty="0"/>
              <a:t>ها است </a:t>
            </a:r>
            <a:r>
              <a:rPr lang="fa-IR" sz="2000" dirty="0" smtClean="0"/>
              <a:t>و پردازنده </a:t>
            </a:r>
            <a:r>
              <a:rPr lang="fa-IR" sz="2000" dirty="0"/>
              <a:t>آن را اجرا مي كند</a:t>
            </a:r>
            <a:r>
              <a:rPr lang="fa-IR" sz="2000" dirty="0" smtClean="0"/>
              <a:t>، آيا </a:t>
            </a:r>
            <a:r>
              <a:rPr lang="fa-IR" sz="2000" dirty="0"/>
              <a:t>سيستم عامل يك فرآيند است؟ اگر هست، چگونه كنترل مي </a:t>
            </a:r>
            <a:r>
              <a:rPr lang="fa-IR" sz="2000" dirty="0" smtClean="0"/>
              <a:t>شود؟</a:t>
            </a:r>
          </a:p>
          <a:p>
            <a:pPr marL="0" indent="0" algn="just">
              <a:lnSpc>
                <a:spcPct val="150000"/>
              </a:lnSpc>
              <a:buNone/>
            </a:pPr>
            <a:r>
              <a:rPr lang="fa-IR" sz="2000" dirty="0" smtClean="0"/>
              <a:t>اين </a:t>
            </a:r>
            <a:r>
              <a:rPr lang="fa-IR" sz="2000" dirty="0"/>
              <a:t>پرسش ها، روش هاي طراحي زيادي را تداعي كرده است. </a:t>
            </a:r>
            <a:endParaRPr lang="fa-IR" sz="2000" dirty="0" smtClean="0"/>
          </a:p>
          <a:p>
            <a:pPr algn="just">
              <a:lnSpc>
                <a:spcPct val="150000"/>
              </a:lnSpc>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39871587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6200" y="462643"/>
            <a:ext cx="4860925" cy="6362700"/>
          </a:xfrm>
          <a:prstGeom prst="rect">
            <a:avLst/>
          </a:prstGeom>
          <a:noFill/>
        </p:spPr>
      </p:pic>
      <p:sp>
        <p:nvSpPr>
          <p:cNvPr id="3" name="Content Placeholder 2"/>
          <p:cNvSpPr>
            <a:spLocks noGrp="1"/>
          </p:cNvSpPr>
          <p:nvPr>
            <p:ph idx="1"/>
          </p:nvPr>
        </p:nvSpPr>
        <p:spPr>
          <a:xfrm>
            <a:off x="3810000" y="762000"/>
            <a:ext cx="4724400" cy="1752600"/>
          </a:xfrm>
        </p:spPr>
        <p:txBody>
          <a:bodyPr>
            <a:normAutofit/>
          </a:bodyPr>
          <a:lstStyle/>
          <a:p>
            <a:pPr marL="0" indent="0" algn="just">
              <a:buNone/>
            </a:pPr>
            <a:r>
              <a:rPr lang="fa-IR" dirty="0"/>
              <a:t>شکل زیر طيفي از روش هايي را نشان مي دهد كه در سيستم هاي عامل جديد يافت مي شود</a:t>
            </a:r>
            <a:r>
              <a:rPr lang="fa-IR" dirty="0" smtClean="0"/>
              <a:t>.</a:t>
            </a:r>
            <a:endParaRPr lang="en-US" dirty="0"/>
          </a:p>
        </p:txBody>
      </p:sp>
      <p:sp>
        <p:nvSpPr>
          <p:cNvPr id="4" name="Slide Number Placeholder 3"/>
          <p:cNvSpPr>
            <a:spLocks noGrp="1"/>
          </p:cNvSpPr>
          <p:nvPr>
            <p:ph type="sldNum" sz="quarter" idx="12"/>
          </p:nvPr>
        </p:nvSpPr>
        <p:spPr>
          <a:xfrm>
            <a:off x="8229600" y="6319837"/>
            <a:ext cx="762000" cy="365125"/>
          </a:xfrm>
        </p:spPr>
        <p:txBody>
          <a:bodyPr/>
          <a:lstStyle/>
          <a:p>
            <a:fld id="{B6F15528-21DE-4FAA-801E-634DDDAF4B2B}" type="slidenum">
              <a:rPr lang="en-US" smtClean="0"/>
              <a:pPr/>
              <a:t>63</a:t>
            </a:fld>
            <a:endParaRPr lang="en-US" dirty="0"/>
          </a:p>
        </p:txBody>
      </p:sp>
      <p:sp>
        <p:nvSpPr>
          <p:cNvPr id="2" name="Rectangle 1"/>
          <p:cNvSpPr/>
          <p:nvPr/>
        </p:nvSpPr>
        <p:spPr>
          <a:xfrm>
            <a:off x="4800600" y="6019800"/>
            <a:ext cx="3581400" cy="30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66414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هسته </a:t>
            </a:r>
            <a:r>
              <a:rPr lang="fa-IR" dirty="0" smtClean="0"/>
              <a:t>غير فرآيند </a:t>
            </a:r>
            <a:endParaRPr lang="en-US" dirty="0"/>
          </a:p>
        </p:txBody>
      </p:sp>
      <p:sp>
        <p:nvSpPr>
          <p:cNvPr id="4" name="Content Placeholder 3"/>
          <p:cNvSpPr>
            <a:spLocks noGrp="1"/>
          </p:cNvSpPr>
          <p:nvPr>
            <p:ph idx="1"/>
          </p:nvPr>
        </p:nvSpPr>
        <p:spPr>
          <a:xfrm>
            <a:off x="304800" y="1676400"/>
            <a:ext cx="8610600" cy="2895600"/>
          </a:xfrm>
        </p:spPr>
        <p:txBody>
          <a:bodyPr>
            <a:normAutofit lnSpcReduction="10000"/>
          </a:bodyPr>
          <a:lstStyle/>
          <a:p>
            <a:pPr algn="just"/>
            <a:r>
              <a:rPr lang="fa-IR" sz="2000" dirty="0"/>
              <a:t>يك روش كاملاً سنتي و متداول در سيستم هاي عامل قديمي تر اين است كه، هستهٴ</a:t>
            </a:r>
            <a:r>
              <a:rPr lang="fa-IR" sz="2000" b="1" dirty="0"/>
              <a:t> </a:t>
            </a:r>
            <a:r>
              <a:rPr lang="fa-IR" sz="2000" dirty="0"/>
              <a:t>سيستم عامل خارج از هر فرآيندي اجرا مي </a:t>
            </a:r>
            <a:r>
              <a:rPr lang="fa-IR" sz="2000" dirty="0" smtClean="0"/>
              <a:t>شود. </a:t>
            </a:r>
          </a:p>
          <a:p>
            <a:pPr algn="just"/>
            <a:endParaRPr lang="fa-IR" sz="2000" dirty="0" smtClean="0"/>
          </a:p>
          <a:p>
            <a:pPr algn="just"/>
            <a:r>
              <a:rPr lang="fa-IR" sz="2000" dirty="0" smtClean="0"/>
              <a:t>در </a:t>
            </a:r>
            <a:r>
              <a:rPr lang="fa-IR" sz="2000" dirty="0"/>
              <a:t>اين روش، وقتي فرآيند در حال اجرا دچار وقفه مي شود يا فراخواني سرپرست را انجام مي دهد، بستر حالت اين فرآيند ذخيره مي شود و كنترل به هسته منتقل مي گردد. سيستم عامل از ناحيه خاصي از حافظه استفاده مي كند و براي فراخواني ها و برگشت از رويه ها، از پشته سيستم خاصي استفاده مي نمايد</a:t>
            </a:r>
            <a:r>
              <a:rPr lang="fa-IR" sz="2000" dirty="0" smtClean="0"/>
              <a:t>.</a:t>
            </a:r>
          </a:p>
          <a:p>
            <a:pPr algn="just"/>
            <a:endParaRPr lang="fa-IR" sz="2000" dirty="0"/>
          </a:p>
          <a:p>
            <a:pPr algn="just"/>
            <a:r>
              <a:rPr lang="fa-IR" sz="2000" dirty="0" smtClean="0"/>
              <a:t>مفهوم فرایند فقط روی برنامه های کاربر اعمال می گردد. کد سیستم عامل به صورت موجودیت جداگانه ای که در حالت ممتاز عمل می کند، تلقی می شود.  </a:t>
            </a:r>
            <a:endParaRPr lang="en-US" sz="20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64</a:t>
            </a:fld>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319117"/>
            <a:ext cx="2895600" cy="1845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45648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اجرا در داخل فرآيندهاي كاربر </a:t>
            </a:r>
            <a:endParaRPr lang="en-US" dirty="0"/>
          </a:p>
        </p:txBody>
      </p:sp>
      <p:sp>
        <p:nvSpPr>
          <p:cNvPr id="3" name="Content Placeholder 2"/>
          <p:cNvSpPr>
            <a:spLocks noGrp="1"/>
          </p:cNvSpPr>
          <p:nvPr>
            <p:ph idx="1"/>
          </p:nvPr>
        </p:nvSpPr>
        <p:spPr>
          <a:xfrm>
            <a:off x="228600" y="1676400"/>
            <a:ext cx="8686800" cy="2286000"/>
          </a:xfrm>
        </p:spPr>
        <p:txBody>
          <a:bodyPr>
            <a:normAutofit/>
          </a:bodyPr>
          <a:lstStyle/>
          <a:p>
            <a:pPr algn="just"/>
            <a:r>
              <a:rPr lang="fa-IR" sz="2000" dirty="0"/>
              <a:t>روش متداول ديگر </a:t>
            </a:r>
            <a:r>
              <a:rPr lang="fa-IR" sz="2000" dirty="0" smtClean="0"/>
              <a:t>در</a:t>
            </a:r>
            <a:r>
              <a:rPr lang="en-US" sz="2000" dirty="0" smtClean="0"/>
              <a:t> </a:t>
            </a:r>
            <a:r>
              <a:rPr lang="fa-IR" sz="2000" dirty="0" smtClean="0"/>
              <a:t>سيستم </a:t>
            </a:r>
            <a:r>
              <a:rPr lang="fa-IR" sz="2000" dirty="0"/>
              <a:t>هاي عامل ماشين هاي كوچك تر(كامپيوترهاي شخصي و ايستگاه هاي كاري) اين است كه نرم افزار سيستم عامل در بستر فرآيند كاربر اجرا مي شود. در اين ديدگاه، سيستم عامل مجموعه اي از روال ها است كه كاربر آن ها را فراخواني مي كند تا در داخل محيط فرآيند كاربر اجرا شوند و اعمالي را انجام </a:t>
            </a:r>
            <a:r>
              <a:rPr lang="fa-IR" sz="2000" dirty="0" smtClean="0"/>
              <a:t>دهند.</a:t>
            </a:r>
          </a:p>
          <a:p>
            <a:pPr algn="just"/>
            <a:r>
              <a:rPr lang="fa-IR" sz="2000" dirty="0" smtClean="0"/>
              <a:t>در </a:t>
            </a:r>
            <a:r>
              <a:rPr lang="fa-IR" sz="2000" dirty="0"/>
              <a:t>هر زمان سيستم عامل </a:t>
            </a:r>
            <a:r>
              <a:rPr lang="en-US" sz="2000" dirty="0"/>
              <a:t>n</a:t>
            </a:r>
            <a:r>
              <a:rPr lang="fa-IR" sz="2000" dirty="0"/>
              <a:t> تصوير فرآيند را مديريت مي </a:t>
            </a:r>
            <a:r>
              <a:rPr lang="fa-IR" sz="2000" dirty="0" smtClean="0"/>
              <a:t>كند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733800"/>
            <a:ext cx="4495800" cy="2345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665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6201" y="609600"/>
            <a:ext cx="3429000" cy="5522258"/>
          </a:xfrm>
          <a:prstGeom prst="rect">
            <a:avLst/>
          </a:prstGeom>
          <a:noFill/>
        </p:spPr>
      </p:pic>
      <p:sp>
        <p:nvSpPr>
          <p:cNvPr id="658437" name="Text Box 5"/>
          <p:cNvSpPr txBox="1">
            <a:spLocks noChangeArrowheads="1"/>
          </p:cNvSpPr>
          <p:nvPr/>
        </p:nvSpPr>
        <p:spPr bwMode="auto">
          <a:xfrm>
            <a:off x="1905000" y="609600"/>
            <a:ext cx="6861175" cy="4570482"/>
          </a:xfrm>
          <a:prstGeom prst="rect">
            <a:avLst/>
          </a:prstGeom>
          <a:noFill/>
          <a:ln>
            <a:noFill/>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91240B29-F687-4F45-9708-019B960494DF}">
              <a14:hiddenLine xmlns:a14="http://schemas.microsoft.com/office/drawing/2010/main" w="9525" algn="ctr">
                <a:solidFill>
                  <a:srgbClr val="E7D80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rtl="1">
              <a:spcBef>
                <a:spcPct val="50000"/>
              </a:spcBef>
              <a:defRPr/>
            </a:pPr>
            <a:r>
              <a:rPr lang="fa-IR" sz="2400" b="1" dirty="0" smtClean="0">
                <a:cs typeface="B Nazanin" pitchFamily="2" charset="-78"/>
              </a:rPr>
              <a:t>تصوير فرآيند در روش «اجراي </a:t>
            </a:r>
            <a:r>
              <a:rPr lang="fa-IR" sz="2400" b="1" dirty="0">
                <a:cs typeface="B Nazanin" pitchFamily="2" charset="-78"/>
              </a:rPr>
              <a:t>سيستم عامل در فضاي </a:t>
            </a:r>
            <a:r>
              <a:rPr lang="fa-IR" sz="2400" b="1" dirty="0" smtClean="0">
                <a:cs typeface="B Nazanin" pitchFamily="2" charset="-78"/>
              </a:rPr>
              <a:t>كاربر»</a:t>
            </a:r>
          </a:p>
          <a:p>
            <a:pPr algn="just" rtl="1">
              <a:spcBef>
                <a:spcPct val="50000"/>
              </a:spcBef>
              <a:defRPr/>
            </a:pPr>
            <a:endParaRPr lang="fa-IR" sz="2400" b="1" dirty="0" smtClean="0">
              <a:cs typeface="B Nazanin" pitchFamily="2" charset="-78"/>
            </a:endParaRPr>
          </a:p>
          <a:p>
            <a:pPr algn="just" rtl="1">
              <a:spcBef>
                <a:spcPct val="50000"/>
              </a:spcBef>
              <a:defRPr/>
            </a:pPr>
            <a:r>
              <a:rPr lang="fa-IR" sz="2400" dirty="0" smtClean="0">
                <a:cs typeface="B Nazanin" pitchFamily="2" charset="-78"/>
              </a:rPr>
              <a:t>با توجه به راهبرد دوم، در شکل روبرو ساختاری برای تصویر فرایند، ارائه شده است.</a:t>
            </a:r>
          </a:p>
          <a:p>
            <a:pPr algn="just" rtl="1">
              <a:spcBef>
                <a:spcPct val="50000"/>
              </a:spcBef>
              <a:defRPr/>
            </a:pPr>
            <a:endParaRPr lang="fa-IR" sz="1400" dirty="0" smtClean="0">
              <a:cs typeface="B Nazanin" pitchFamily="2" charset="-78"/>
            </a:endParaRPr>
          </a:p>
          <a:p>
            <a:pPr algn="just" rtl="1">
              <a:spcBef>
                <a:spcPct val="50000"/>
              </a:spcBef>
              <a:defRPr/>
            </a:pPr>
            <a:endParaRPr lang="fa-IR" sz="2000" dirty="0" smtClean="0">
              <a:cs typeface="B Nazanin" pitchFamily="2" charset="-78"/>
            </a:endParaRPr>
          </a:p>
          <a:p>
            <a:pPr algn="just" rtl="1">
              <a:spcBef>
                <a:spcPct val="50000"/>
              </a:spcBef>
              <a:defRPr/>
            </a:pPr>
            <a:r>
              <a:rPr lang="fa-IR" sz="2400" dirty="0" smtClean="0">
                <a:cs typeface="B Nazanin" pitchFamily="2" charset="-78"/>
              </a:rPr>
              <a:t>هنگامی که فرایند در حالت هسته است، برای اداره فراخوانی ها و بازگشت ها، از یک پشته جداگانه هسته استفاده می شود.</a:t>
            </a:r>
          </a:p>
          <a:p>
            <a:pPr algn="just" rtl="1">
              <a:spcBef>
                <a:spcPct val="50000"/>
              </a:spcBef>
              <a:defRPr/>
            </a:pPr>
            <a:r>
              <a:rPr lang="fa-IR" sz="2400" dirty="0" smtClean="0">
                <a:cs typeface="B Nazanin" pitchFamily="2" charset="-78"/>
              </a:rPr>
              <a:t>کد و داده های سیستم عامل در فضای آدرس های مشترک قرار داشته است و برای تمام فرایندهای کاربران، مورد اشتراک قرار می گیرد.</a:t>
            </a:r>
            <a:endParaRPr lang="en-US" sz="2400" dirty="0">
              <a:cs typeface="B Nazanin" pitchFamily="2" charset="-78"/>
            </a:endParaRPr>
          </a:p>
        </p:txBody>
      </p:sp>
      <p:sp>
        <p:nvSpPr>
          <p:cNvPr id="2" name="Right Arrow 1"/>
          <p:cNvSpPr/>
          <p:nvPr/>
        </p:nvSpPr>
        <p:spPr>
          <a:xfrm rot="10800000">
            <a:off x="1790701" y="3886200"/>
            <a:ext cx="1485899"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1768930" y="4800600"/>
            <a:ext cx="82187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202107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58437"/>
                                        </p:tgtEl>
                                        <p:attrNameLst>
                                          <p:attrName>style.visibility</p:attrName>
                                        </p:attrNameLst>
                                      </p:cBhvr>
                                      <p:to>
                                        <p:strVal val="visible"/>
                                      </p:to>
                                    </p:set>
                                    <p:animEffect transition="in" filter="wedge">
                                      <p:cBhvr>
                                        <p:cTn id="7" dur="2000"/>
                                        <p:tgtEl>
                                          <p:spTgt spid="6584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58437">
                                            <p:txEl>
                                              <p:pRg st="5" end="5"/>
                                            </p:txEl>
                                          </p:spTgt>
                                        </p:tgtEl>
                                        <p:attrNameLst>
                                          <p:attrName>style.visibility</p:attrName>
                                        </p:attrNameLst>
                                      </p:cBhvr>
                                      <p:to>
                                        <p:strVal val="visible"/>
                                      </p:to>
                                    </p:set>
                                    <p:anim calcmode="lin" valueType="num">
                                      <p:cBhvr additive="base">
                                        <p:cTn id="12" dur="500" fill="hold"/>
                                        <p:tgtEl>
                                          <p:spTgt spid="658437">
                                            <p:txEl>
                                              <p:pRg st="5" end="5"/>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658437">
                                            <p:txEl>
                                              <p:pRg st="5" end="5"/>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58437">
                                            <p:txEl>
                                              <p:pRg st="6" end="6"/>
                                            </p:txEl>
                                          </p:spTgt>
                                        </p:tgtEl>
                                        <p:attrNameLst>
                                          <p:attrName>style.visibility</p:attrName>
                                        </p:attrNameLst>
                                      </p:cBhvr>
                                      <p:to>
                                        <p:strVal val="visible"/>
                                      </p:to>
                                    </p:set>
                                    <p:anim calcmode="lin" valueType="num">
                                      <p:cBhvr additive="base">
                                        <p:cTn id="22" dur="500" fill="hold"/>
                                        <p:tgtEl>
                                          <p:spTgt spid="658437">
                                            <p:txEl>
                                              <p:pRg st="6" end="6"/>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658437">
                                            <p:txEl>
                                              <p:pRg st="6" end="6"/>
                                            </p:txEl>
                                          </p:spTgt>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7" grpId="0"/>
      <p:bldP spid="2" grpId="0" animBg="1"/>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اجرا در داخل فرآيندهاي كاربر </a:t>
            </a:r>
            <a:endParaRPr lang="en-US" dirty="0"/>
          </a:p>
        </p:txBody>
      </p:sp>
      <p:sp>
        <p:nvSpPr>
          <p:cNvPr id="3" name="Content Placeholder 2"/>
          <p:cNvSpPr>
            <a:spLocks noGrp="1"/>
          </p:cNvSpPr>
          <p:nvPr>
            <p:ph idx="1"/>
          </p:nvPr>
        </p:nvSpPr>
        <p:spPr>
          <a:xfrm>
            <a:off x="228600" y="1676400"/>
            <a:ext cx="8686800" cy="2286000"/>
          </a:xfrm>
        </p:spPr>
        <p:txBody>
          <a:bodyPr>
            <a:normAutofit/>
          </a:bodyPr>
          <a:lstStyle/>
          <a:p>
            <a:pPr algn="just"/>
            <a:r>
              <a:rPr lang="fa-IR" sz="2000" dirty="0" smtClean="0"/>
              <a:t>وقتی یک وقفه، تله و یا فراخوانی سرپرست رخ می دهد، پردازنده در حالت هسته گذاشته شده و کنترل به سیستم عامل منتقل می گردد.</a:t>
            </a:r>
          </a:p>
          <a:p>
            <a:pPr algn="just"/>
            <a:r>
              <a:rPr lang="fa-IR" sz="2000" dirty="0" smtClean="0"/>
              <a:t>بدین منظور، متن حالت ذخیره شده و یک تعویض حالت به یک روال سیستم عامل انجام می شود. با این حال اجرا در داخل فرایند جاری کاربر، ادامه می یابد. بنابراین تعویض فرایند انجام نمی شود، بلکه فقط در همان فرایند تعویض حالت صورت می گیرد.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733800"/>
            <a:ext cx="4495800" cy="2345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30080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سيستم عامل مبتني بر </a:t>
            </a:r>
            <a:r>
              <a:rPr lang="fa-IR" dirty="0" smtClean="0"/>
              <a:t>فرآيند</a:t>
            </a:r>
            <a:endParaRPr lang="en-US" dirty="0"/>
          </a:p>
        </p:txBody>
      </p:sp>
      <p:sp>
        <p:nvSpPr>
          <p:cNvPr id="3" name="Content Placeholder 2"/>
          <p:cNvSpPr>
            <a:spLocks noGrp="1"/>
          </p:cNvSpPr>
          <p:nvPr>
            <p:ph idx="1"/>
          </p:nvPr>
        </p:nvSpPr>
        <p:spPr>
          <a:xfrm>
            <a:off x="304800" y="1600200"/>
            <a:ext cx="8610600" cy="2286000"/>
          </a:xfrm>
        </p:spPr>
        <p:txBody>
          <a:bodyPr>
            <a:normAutofit/>
          </a:bodyPr>
          <a:lstStyle/>
          <a:p>
            <a:pPr marL="0" indent="0" algn="just">
              <a:buNone/>
            </a:pPr>
            <a:r>
              <a:rPr lang="fa-IR" sz="2000" dirty="0"/>
              <a:t>روش ديگر پياده سازي سيستم عامل اين است كه به صورت مجموعه اي </a:t>
            </a:r>
            <a:r>
              <a:rPr lang="fa-IR" sz="2000" dirty="0" smtClean="0"/>
              <a:t>از فرآيندهاي سيستمی </a:t>
            </a:r>
            <a:r>
              <a:rPr lang="fa-IR" sz="2000" dirty="0"/>
              <a:t>درنظر گرفته </a:t>
            </a:r>
            <a:r>
              <a:rPr lang="fa-IR" sz="2000" dirty="0" smtClean="0"/>
              <a:t>شود. </a:t>
            </a:r>
          </a:p>
          <a:p>
            <a:pPr marL="0" indent="0" algn="just">
              <a:buNone/>
            </a:pPr>
            <a:r>
              <a:rPr lang="fa-IR" sz="2000" dirty="0" smtClean="0"/>
              <a:t>همانند </a:t>
            </a:r>
            <a:r>
              <a:rPr lang="fa-IR" sz="2000" dirty="0"/>
              <a:t>روش هاي ديگر، در اين روش نيز نرم افزاري كه بخشي از هسته است درحالت هسته اجرا مي شود. در اين روش، اعمال اصلي هسته به صورت فرآيندهاي جداگانه اي سازمان دهي مي شوند. </a:t>
            </a:r>
            <a:endParaRPr lang="fa-IR" sz="2000" dirty="0" smtClean="0"/>
          </a:p>
          <a:p>
            <a:pPr marL="0" indent="0" algn="just">
              <a:buNone/>
            </a:pPr>
            <a:r>
              <a:rPr lang="fa-IR" sz="2000" dirty="0" smtClean="0"/>
              <a:t>ممكن </a:t>
            </a:r>
            <a:r>
              <a:rPr lang="fa-IR" sz="2000" dirty="0"/>
              <a:t>است بخش كوچكي از كد تعويض فرآيند، در خارج از هر فرآيند ديگري اجرا شود. </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962400"/>
            <a:ext cx="5638800" cy="2026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37065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1000"/>
                                        <p:tgtEl>
                                          <p:spTgt spid="3075"/>
                                        </p:tgtEl>
                                      </p:cBhvr>
                                    </p:animEffect>
                                    <p:anim calcmode="lin" valueType="num">
                                      <p:cBhvr>
                                        <p:cTn id="8" dur="1000" fill="hold"/>
                                        <p:tgtEl>
                                          <p:spTgt spid="3075"/>
                                        </p:tgtEl>
                                        <p:attrNameLst>
                                          <p:attrName>ppt_x</p:attrName>
                                        </p:attrNameLst>
                                      </p:cBhvr>
                                      <p:tavLst>
                                        <p:tav tm="0">
                                          <p:val>
                                            <p:strVal val="#ppt_x"/>
                                          </p:val>
                                        </p:tav>
                                        <p:tav tm="100000">
                                          <p:val>
                                            <p:strVal val="#ppt_x"/>
                                          </p:val>
                                        </p:tav>
                                      </p:tavLst>
                                    </p:anim>
                                    <p:anim calcmode="lin" valueType="num">
                                      <p:cBhvr>
                                        <p:cTn id="9"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133600"/>
            <a:ext cx="6784848" cy="1600200"/>
          </a:xfrm>
        </p:spPr>
        <p:txBody>
          <a:bodyPr>
            <a:normAutofit/>
          </a:bodyPr>
          <a:lstStyle/>
          <a:p>
            <a:pPr algn="ctr"/>
            <a:r>
              <a:rPr lang="fa-IR" sz="8000" dirty="0" smtClean="0">
                <a:latin typeface="Tabass"/>
                <a:cs typeface="B Farnaz" pitchFamily="2" charset="-78"/>
              </a:rPr>
              <a:t>پایان فصل سوم</a:t>
            </a:r>
            <a:endParaRPr lang="en-US" sz="8000" dirty="0">
              <a:latin typeface="Tabass"/>
              <a:cs typeface="B Farnaz" pitchFamily="2" charset="-78"/>
            </a:endParaRPr>
          </a:p>
        </p:txBody>
      </p:sp>
    </p:spTree>
    <p:extLst>
      <p:ext uri="{BB962C8B-B14F-4D97-AF65-F5344CB8AC3E}">
        <p14:creationId xmlns:p14="http://schemas.microsoft.com/office/powerpoint/2010/main" val="25982192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بلوك كنترل فرآيند</a:t>
            </a:r>
            <a:endParaRPr lang="en-US" dirty="0"/>
          </a:p>
        </p:txBody>
      </p:sp>
      <p:sp>
        <p:nvSpPr>
          <p:cNvPr id="3" name="Content Placeholder 2"/>
          <p:cNvSpPr>
            <a:spLocks noGrp="1"/>
          </p:cNvSpPr>
          <p:nvPr>
            <p:ph idx="1"/>
          </p:nvPr>
        </p:nvSpPr>
        <p:spPr>
          <a:xfrm>
            <a:off x="3429000" y="1676400"/>
            <a:ext cx="5410200" cy="4419600"/>
          </a:xfrm>
        </p:spPr>
        <p:txBody>
          <a:bodyPr>
            <a:normAutofit/>
          </a:bodyPr>
          <a:lstStyle/>
          <a:p>
            <a:pPr marL="0" indent="0" algn="just">
              <a:lnSpc>
                <a:spcPct val="150000"/>
              </a:lnSpc>
              <a:buNone/>
            </a:pPr>
            <a:r>
              <a:rPr lang="fa-IR" sz="2000" dirty="0" smtClean="0"/>
              <a:t>اطلاعات </a:t>
            </a:r>
            <a:r>
              <a:rPr lang="fa-IR" sz="2000" dirty="0"/>
              <a:t>مذكور </a:t>
            </a:r>
            <a:r>
              <a:rPr lang="fa-IR" sz="1800" dirty="0" smtClean="0"/>
              <a:t>(</a:t>
            </a:r>
            <a:r>
              <a:rPr lang="fa-IR" sz="1800" dirty="0"/>
              <a:t>شناسه – حالت – اولويت- شمارنده </a:t>
            </a:r>
            <a:r>
              <a:rPr lang="fa-IR" sz="1800" dirty="0" smtClean="0"/>
              <a:t>برنامه - </a:t>
            </a:r>
            <a:r>
              <a:rPr lang="fa-IR" sz="1800" dirty="0"/>
              <a:t>اشاره گري </a:t>
            </a:r>
            <a:r>
              <a:rPr lang="fa-IR" sz="1800" dirty="0" smtClean="0"/>
              <a:t>حافظه - </a:t>
            </a:r>
            <a:r>
              <a:rPr lang="fa-IR" sz="1800" dirty="0"/>
              <a:t>داده هاي بستر (متن</a:t>
            </a:r>
            <a:r>
              <a:rPr lang="fa-IR" sz="1800" dirty="0" smtClean="0"/>
              <a:t>) - </a:t>
            </a:r>
            <a:r>
              <a:rPr lang="fa-IR" sz="1800" dirty="0"/>
              <a:t>اطلاعات </a:t>
            </a:r>
            <a:r>
              <a:rPr lang="fa-IR" sz="1800" dirty="0" smtClean="0"/>
              <a:t>وضعيت</a:t>
            </a:r>
            <a:r>
              <a:rPr lang="en-US" sz="1800" dirty="0" smtClean="0"/>
              <a:t>I/O </a:t>
            </a:r>
            <a:r>
              <a:rPr lang="fa-IR" sz="1800" dirty="0" smtClean="0"/>
              <a:t> - اطلاعات حسابداري) </a:t>
            </a:r>
            <a:r>
              <a:rPr lang="fa-IR" sz="2000" dirty="0" smtClean="0"/>
              <a:t>در </a:t>
            </a:r>
            <a:r>
              <a:rPr lang="fa-IR" sz="2000" dirty="0"/>
              <a:t>يك ساختمان داده به نام بلوك كنترل فرآيند </a:t>
            </a:r>
            <a:r>
              <a:rPr lang="fa-IR" sz="2000" dirty="0" smtClean="0"/>
              <a:t>ذخيره </a:t>
            </a:r>
            <a:r>
              <a:rPr lang="fa-IR" sz="2000" dirty="0"/>
              <a:t>مي شود كه توسط سيستم عامل ايجاد و مديريت مي شود. </a:t>
            </a:r>
            <a:endParaRPr lang="fa-IR" sz="2000" dirty="0" smtClean="0"/>
          </a:p>
          <a:p>
            <a:pPr marL="0" indent="0" algn="just">
              <a:lnSpc>
                <a:spcPct val="150000"/>
              </a:lnSpc>
              <a:buNone/>
            </a:pPr>
            <a:r>
              <a:rPr lang="fa-IR" sz="2000" dirty="0" smtClean="0"/>
              <a:t>نكته </a:t>
            </a:r>
            <a:r>
              <a:rPr lang="fa-IR" sz="2000" dirty="0"/>
              <a:t>مهم در مورد بلوك كنترل فرآيند اين است كه حاوي اطلاعات كافي است، به طوري كه ممكن است فرآيند در حال اجرا دچار وقفه شود و بعداً اجرايش را طوري از سرگيرد كه گويي هيچ وقفه اي رخ نداده است.</a:t>
            </a:r>
            <a:endParaRPr lang="en-US" sz="2000" dirty="0"/>
          </a:p>
          <a:p>
            <a:pPr marL="0" indent="0" algn="just">
              <a:lnSpc>
                <a:spcPct val="150000"/>
              </a:lnSpc>
              <a:buNone/>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691397"/>
            <a:ext cx="2533650" cy="537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419225" y="718671"/>
            <a:ext cx="627095" cy="400110"/>
          </a:xfrm>
          <a:prstGeom prst="rect">
            <a:avLst/>
          </a:prstGeom>
          <a:noFill/>
        </p:spPr>
        <p:txBody>
          <a:bodyPr wrap="none" rtlCol="0">
            <a:spAutoFit/>
          </a:bodyPr>
          <a:lstStyle/>
          <a:p>
            <a:pPr algn="r" rtl="1"/>
            <a:r>
              <a:rPr lang="fa-IR" sz="2000" dirty="0" smtClean="0">
                <a:cs typeface="2  Mitra" pitchFamily="2" charset="-78"/>
              </a:rPr>
              <a:t>شناسه</a:t>
            </a:r>
            <a:endParaRPr lang="en-US" sz="2000" dirty="0">
              <a:cs typeface="2  Mitra" pitchFamily="2" charset="-78"/>
            </a:endParaRPr>
          </a:p>
        </p:txBody>
      </p:sp>
      <p:sp>
        <p:nvSpPr>
          <p:cNvPr id="8" name="TextBox 7"/>
          <p:cNvSpPr txBox="1"/>
          <p:nvPr/>
        </p:nvSpPr>
        <p:spPr>
          <a:xfrm>
            <a:off x="1491360" y="1118781"/>
            <a:ext cx="554960" cy="400110"/>
          </a:xfrm>
          <a:prstGeom prst="rect">
            <a:avLst/>
          </a:prstGeom>
          <a:noFill/>
        </p:spPr>
        <p:txBody>
          <a:bodyPr wrap="none" rtlCol="0">
            <a:spAutoFit/>
          </a:bodyPr>
          <a:lstStyle/>
          <a:p>
            <a:pPr algn="r" rtl="1"/>
            <a:r>
              <a:rPr lang="fa-IR" sz="2000" dirty="0" smtClean="0">
                <a:cs typeface="2  Mitra" pitchFamily="2" charset="-78"/>
              </a:rPr>
              <a:t>حالت</a:t>
            </a:r>
            <a:endParaRPr lang="en-US" sz="2000" dirty="0">
              <a:cs typeface="2  Mitra" pitchFamily="2" charset="-78"/>
            </a:endParaRPr>
          </a:p>
        </p:txBody>
      </p:sp>
      <p:sp>
        <p:nvSpPr>
          <p:cNvPr id="9" name="TextBox 8"/>
          <p:cNvSpPr txBox="1"/>
          <p:nvPr/>
        </p:nvSpPr>
        <p:spPr>
          <a:xfrm>
            <a:off x="1415348" y="1518891"/>
            <a:ext cx="652743" cy="400110"/>
          </a:xfrm>
          <a:prstGeom prst="rect">
            <a:avLst/>
          </a:prstGeom>
          <a:noFill/>
        </p:spPr>
        <p:txBody>
          <a:bodyPr wrap="none" rtlCol="0">
            <a:spAutoFit/>
          </a:bodyPr>
          <a:lstStyle/>
          <a:p>
            <a:pPr algn="r" rtl="1"/>
            <a:r>
              <a:rPr lang="fa-IR" sz="2000" dirty="0" smtClean="0">
                <a:cs typeface="2  Mitra" pitchFamily="2" charset="-78"/>
              </a:rPr>
              <a:t>اولویت</a:t>
            </a:r>
            <a:endParaRPr lang="en-US" sz="2000" dirty="0">
              <a:cs typeface="2  Mitra" pitchFamily="2" charset="-78"/>
            </a:endParaRPr>
          </a:p>
        </p:txBody>
      </p:sp>
      <p:sp>
        <p:nvSpPr>
          <p:cNvPr id="10" name="TextBox 9"/>
          <p:cNvSpPr txBox="1"/>
          <p:nvPr/>
        </p:nvSpPr>
        <p:spPr>
          <a:xfrm>
            <a:off x="1172362" y="1906173"/>
            <a:ext cx="1192955" cy="400110"/>
          </a:xfrm>
          <a:prstGeom prst="rect">
            <a:avLst/>
          </a:prstGeom>
          <a:noFill/>
        </p:spPr>
        <p:txBody>
          <a:bodyPr wrap="none" rtlCol="0">
            <a:spAutoFit/>
          </a:bodyPr>
          <a:lstStyle/>
          <a:p>
            <a:pPr algn="r" rtl="1"/>
            <a:r>
              <a:rPr lang="fa-IR" sz="2000" dirty="0" smtClean="0">
                <a:cs typeface="2  Mitra" pitchFamily="2" charset="-78"/>
              </a:rPr>
              <a:t>شمارنده برنامه</a:t>
            </a:r>
            <a:endParaRPr lang="en-US" sz="2000" dirty="0">
              <a:cs typeface="2  Mitra" pitchFamily="2" charset="-78"/>
            </a:endParaRPr>
          </a:p>
        </p:txBody>
      </p:sp>
      <p:sp>
        <p:nvSpPr>
          <p:cNvPr id="11" name="TextBox 10"/>
          <p:cNvSpPr txBox="1"/>
          <p:nvPr/>
        </p:nvSpPr>
        <p:spPr>
          <a:xfrm>
            <a:off x="976796" y="2234447"/>
            <a:ext cx="1584088" cy="400110"/>
          </a:xfrm>
          <a:prstGeom prst="rect">
            <a:avLst/>
          </a:prstGeom>
          <a:noFill/>
        </p:spPr>
        <p:txBody>
          <a:bodyPr wrap="none" rtlCol="0">
            <a:spAutoFit/>
          </a:bodyPr>
          <a:lstStyle/>
          <a:p>
            <a:pPr algn="r" rtl="1"/>
            <a:r>
              <a:rPr lang="fa-IR" sz="2000" dirty="0" smtClean="0">
                <a:cs typeface="2  Mitra" pitchFamily="2" charset="-78"/>
              </a:rPr>
              <a:t>اشاره گرهای حافظه</a:t>
            </a:r>
            <a:endParaRPr lang="en-US" sz="2000" dirty="0">
              <a:cs typeface="2  Mitra" pitchFamily="2" charset="-78"/>
            </a:endParaRPr>
          </a:p>
        </p:txBody>
      </p:sp>
      <p:sp>
        <p:nvSpPr>
          <p:cNvPr id="12" name="TextBox 11"/>
          <p:cNvSpPr txBox="1"/>
          <p:nvPr/>
        </p:nvSpPr>
        <p:spPr>
          <a:xfrm>
            <a:off x="976796" y="2563919"/>
            <a:ext cx="1709122" cy="400110"/>
          </a:xfrm>
          <a:prstGeom prst="rect">
            <a:avLst/>
          </a:prstGeom>
          <a:noFill/>
        </p:spPr>
        <p:txBody>
          <a:bodyPr wrap="none" rtlCol="0">
            <a:spAutoFit/>
          </a:bodyPr>
          <a:lstStyle/>
          <a:p>
            <a:pPr algn="r" rtl="1"/>
            <a:r>
              <a:rPr lang="fa-IR" sz="2000" dirty="0" smtClean="0">
                <a:cs typeface="2  Mitra" pitchFamily="2" charset="-78"/>
              </a:rPr>
              <a:t>داده های بستر یا متن</a:t>
            </a:r>
            <a:endParaRPr lang="en-US" sz="2000" dirty="0">
              <a:cs typeface="2  Mitra" pitchFamily="2" charset="-78"/>
            </a:endParaRPr>
          </a:p>
        </p:txBody>
      </p:sp>
      <p:sp>
        <p:nvSpPr>
          <p:cNvPr id="13" name="TextBox 12"/>
          <p:cNvSpPr txBox="1"/>
          <p:nvPr/>
        </p:nvSpPr>
        <p:spPr>
          <a:xfrm>
            <a:off x="875004" y="3125839"/>
            <a:ext cx="1787669" cy="400110"/>
          </a:xfrm>
          <a:prstGeom prst="rect">
            <a:avLst/>
          </a:prstGeom>
          <a:noFill/>
        </p:spPr>
        <p:txBody>
          <a:bodyPr wrap="none" rtlCol="0">
            <a:spAutoFit/>
          </a:bodyPr>
          <a:lstStyle/>
          <a:p>
            <a:pPr algn="r" rtl="1"/>
            <a:r>
              <a:rPr lang="fa-IR" sz="2000" dirty="0" smtClean="0">
                <a:cs typeface="2  Mitra" pitchFamily="2" charset="-78"/>
              </a:rPr>
              <a:t>اطلاعات وضعیت </a:t>
            </a:r>
            <a:r>
              <a:rPr lang="en-US" sz="2000" dirty="0" smtClean="0">
                <a:cs typeface="2  Mitra" pitchFamily="2" charset="-78"/>
              </a:rPr>
              <a:t>I/O</a:t>
            </a:r>
            <a:endParaRPr lang="en-US" sz="2000" dirty="0">
              <a:cs typeface="2  Mitra" pitchFamily="2" charset="-78"/>
            </a:endParaRPr>
          </a:p>
        </p:txBody>
      </p:sp>
      <p:sp>
        <p:nvSpPr>
          <p:cNvPr id="14" name="TextBox 13"/>
          <p:cNvSpPr txBox="1"/>
          <p:nvPr/>
        </p:nvSpPr>
        <p:spPr>
          <a:xfrm>
            <a:off x="1007254" y="3834647"/>
            <a:ext cx="1553630" cy="400110"/>
          </a:xfrm>
          <a:prstGeom prst="rect">
            <a:avLst/>
          </a:prstGeom>
          <a:noFill/>
        </p:spPr>
        <p:txBody>
          <a:bodyPr wrap="none" rtlCol="0">
            <a:spAutoFit/>
          </a:bodyPr>
          <a:lstStyle/>
          <a:p>
            <a:pPr algn="r" rtl="1"/>
            <a:r>
              <a:rPr lang="fa-IR" sz="2000" dirty="0" smtClean="0">
                <a:cs typeface="2  Mitra" pitchFamily="2" charset="-78"/>
              </a:rPr>
              <a:t>اطلاعات حسابداری</a:t>
            </a:r>
            <a:endParaRPr lang="en-US" sz="2000" dirty="0">
              <a:cs typeface="2  Mitra" pitchFamily="2" charset="-78"/>
            </a:endParaRPr>
          </a:p>
        </p:txBody>
      </p:sp>
    </p:spTree>
    <p:extLst>
      <p:ext uri="{BB962C8B-B14F-4D97-AF65-F5344CB8AC3E}">
        <p14:creationId xmlns:p14="http://schemas.microsoft.com/office/powerpoint/2010/main" val="6480634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575266"/>
            <a:ext cx="3829050" cy="382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199534" y="457200"/>
            <a:ext cx="7543800" cy="1066800"/>
          </a:xfrm>
        </p:spPr>
        <p:txBody>
          <a:bodyPr/>
          <a:lstStyle/>
          <a:p>
            <a:r>
              <a:rPr lang="fa-IR" dirty="0"/>
              <a:t>حالت هاي فرآيند </a:t>
            </a:r>
            <a:endParaRPr lang="en-US" dirty="0"/>
          </a:p>
        </p:txBody>
      </p:sp>
      <p:sp>
        <p:nvSpPr>
          <p:cNvPr id="3" name="Content Placeholder 2"/>
          <p:cNvSpPr>
            <a:spLocks noGrp="1"/>
          </p:cNvSpPr>
          <p:nvPr>
            <p:ph idx="1"/>
          </p:nvPr>
        </p:nvSpPr>
        <p:spPr>
          <a:xfrm>
            <a:off x="228600" y="4284662"/>
            <a:ext cx="8382000" cy="1887538"/>
          </a:xfrm>
        </p:spPr>
        <p:txBody>
          <a:bodyPr>
            <a:normAutofit fontScale="85000" lnSpcReduction="10000"/>
          </a:bodyPr>
          <a:lstStyle/>
          <a:p>
            <a:pPr algn="just">
              <a:lnSpc>
                <a:spcPct val="140000"/>
              </a:lnSpc>
              <a:defRPr/>
            </a:pPr>
            <a:r>
              <a:rPr lang="fa-IR" dirty="0" smtClean="0"/>
              <a:t>اكنون </a:t>
            </a:r>
            <a:r>
              <a:rPr lang="fa-IR" dirty="0"/>
              <a:t>مثال ساده اي را درنظر مي </a:t>
            </a:r>
            <a:r>
              <a:rPr lang="fa-IR" sz="2500" dirty="0" smtClean="0"/>
              <a:t>گيريم شکل فوق طرح </a:t>
            </a:r>
            <a:r>
              <a:rPr lang="fa-IR" sz="2500" dirty="0"/>
              <a:t>حافظه سه فرآيند رانشان مي دهد. براي سهولت بحث، فرض مي كنيم از حافظه مجازي استفاده نمي شود. بنابراين، هر سه فرآيند توسط برنامه هايي نمايش داده مي شوند كه كاملاً در حافظه قرار دارند. علاوه بر اين</a:t>
            </a:r>
            <a:r>
              <a:rPr lang="fa-IR" sz="2500" dirty="0" smtClean="0"/>
              <a:t>، برنامه </a:t>
            </a:r>
            <a:r>
              <a:rPr lang="fa-IR" sz="2500" dirty="0"/>
              <a:t>توزيع كننده كوچكي وجود دارد كه پردازنده </a:t>
            </a:r>
            <a:r>
              <a:rPr lang="fa-IR" sz="2500" dirty="0" smtClean="0"/>
              <a:t>را از </a:t>
            </a:r>
            <a:r>
              <a:rPr lang="fa-IR" sz="2500" dirty="0"/>
              <a:t>فرآيندي به فرآيند ديگر مي </a:t>
            </a:r>
            <a:r>
              <a:rPr lang="fa-IR" sz="2500" dirty="0" smtClean="0"/>
              <a:t>برد.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
        <p:nvSpPr>
          <p:cNvPr id="6" name="Rectangle 5"/>
          <p:cNvSpPr/>
          <p:nvPr/>
        </p:nvSpPr>
        <p:spPr>
          <a:xfrm>
            <a:off x="4572000" y="1828800"/>
            <a:ext cx="4160448" cy="2308324"/>
          </a:xfrm>
          <a:prstGeom prst="rect">
            <a:avLst/>
          </a:prstGeom>
        </p:spPr>
        <p:txBody>
          <a:bodyPr wrap="square">
            <a:spAutoFit/>
          </a:bodyPr>
          <a:lstStyle/>
          <a:p>
            <a:pPr algn="just" rtl="1">
              <a:lnSpc>
                <a:spcPct val="150000"/>
              </a:lnSpc>
              <a:defRPr/>
            </a:pPr>
            <a:r>
              <a:rPr lang="fa-IR" dirty="0">
                <a:cs typeface="B Nazanin" pitchFamily="2" charset="-78"/>
              </a:rPr>
              <a:t>رفتار يك پردازنده را مي توان با فهرستي از دنباله اي دستورالعمل ها مشخص كرد كه براي آن فرآيند اجرا مي شوند. اين فهرست را </a:t>
            </a:r>
            <a:r>
              <a:rPr lang="fa-IR" sz="2400" b="1" dirty="0">
                <a:cs typeface="B Nazanin" pitchFamily="2" charset="-78"/>
              </a:rPr>
              <a:t>رد </a:t>
            </a:r>
            <a:r>
              <a:rPr lang="fa-IR" dirty="0">
                <a:cs typeface="B Nazanin" pitchFamily="2" charset="-78"/>
              </a:rPr>
              <a:t>فرآيند گويند. رفتار پردازنده را مي توان با نمايش چگونگي تداخل ردهاي فرآيندهاي مختلف، مشخص كرد.</a:t>
            </a:r>
          </a:p>
        </p:txBody>
      </p:sp>
      <p:sp>
        <p:nvSpPr>
          <p:cNvPr id="7" name="TextBox 6"/>
          <p:cNvSpPr txBox="1"/>
          <p:nvPr/>
        </p:nvSpPr>
        <p:spPr>
          <a:xfrm>
            <a:off x="914400" y="609600"/>
            <a:ext cx="888384" cy="338554"/>
          </a:xfrm>
          <a:prstGeom prst="rect">
            <a:avLst/>
          </a:prstGeom>
          <a:noFill/>
        </p:spPr>
        <p:txBody>
          <a:bodyPr wrap="none" rtlCol="0">
            <a:spAutoFit/>
          </a:bodyPr>
          <a:lstStyle/>
          <a:p>
            <a:pPr algn="r" rtl="1"/>
            <a:r>
              <a:rPr lang="fa-IR" sz="1600" dirty="0" smtClean="0">
                <a:cs typeface="2  Mitra" pitchFamily="2" charset="-78"/>
              </a:rPr>
              <a:t>حافظه اصلی</a:t>
            </a:r>
            <a:endParaRPr lang="en-US" sz="1600" dirty="0">
              <a:cs typeface="2  Mitra" pitchFamily="2" charset="-78"/>
            </a:endParaRPr>
          </a:p>
        </p:txBody>
      </p:sp>
      <p:sp>
        <p:nvSpPr>
          <p:cNvPr id="8" name="TextBox 7"/>
          <p:cNvSpPr txBox="1"/>
          <p:nvPr/>
        </p:nvSpPr>
        <p:spPr>
          <a:xfrm>
            <a:off x="940849" y="990600"/>
            <a:ext cx="835485" cy="338554"/>
          </a:xfrm>
          <a:prstGeom prst="rect">
            <a:avLst/>
          </a:prstGeom>
          <a:noFill/>
        </p:spPr>
        <p:txBody>
          <a:bodyPr wrap="none" rtlCol="0">
            <a:spAutoFit/>
          </a:bodyPr>
          <a:lstStyle/>
          <a:p>
            <a:pPr algn="r" rtl="1"/>
            <a:r>
              <a:rPr lang="fa-IR" sz="1600" dirty="0" smtClean="0">
                <a:cs typeface="2  Mitra" pitchFamily="2" charset="-78"/>
              </a:rPr>
              <a:t>توزیع کننده</a:t>
            </a:r>
            <a:endParaRPr lang="en-US" sz="1600" dirty="0">
              <a:cs typeface="2  Mitra" pitchFamily="2" charset="-78"/>
            </a:endParaRPr>
          </a:p>
        </p:txBody>
      </p:sp>
      <p:sp>
        <p:nvSpPr>
          <p:cNvPr id="9" name="TextBox 8"/>
          <p:cNvSpPr txBox="1"/>
          <p:nvPr/>
        </p:nvSpPr>
        <p:spPr>
          <a:xfrm>
            <a:off x="1077104" y="1659523"/>
            <a:ext cx="699230" cy="338554"/>
          </a:xfrm>
          <a:prstGeom prst="rect">
            <a:avLst/>
          </a:prstGeom>
          <a:noFill/>
        </p:spPr>
        <p:txBody>
          <a:bodyPr wrap="none" rtlCol="0">
            <a:spAutoFit/>
          </a:bodyPr>
          <a:lstStyle/>
          <a:p>
            <a:pPr algn="r" rtl="1"/>
            <a:r>
              <a:rPr lang="fa-IR" sz="1600" dirty="0" smtClean="0">
                <a:cs typeface="2  Mitra" pitchFamily="2" charset="-78"/>
              </a:rPr>
              <a:t>فرایند </a:t>
            </a:r>
            <a:r>
              <a:rPr lang="en-US" sz="1600" dirty="0" smtClean="0">
                <a:cs typeface="2  Mitra" pitchFamily="2" charset="-78"/>
              </a:rPr>
              <a:t>A</a:t>
            </a:r>
            <a:endParaRPr lang="en-US" sz="1600" dirty="0">
              <a:cs typeface="2  Mitra" pitchFamily="2" charset="-78"/>
            </a:endParaRPr>
          </a:p>
        </p:txBody>
      </p:sp>
      <p:sp>
        <p:nvSpPr>
          <p:cNvPr id="10" name="TextBox 9"/>
          <p:cNvSpPr txBox="1"/>
          <p:nvPr/>
        </p:nvSpPr>
        <p:spPr>
          <a:xfrm>
            <a:off x="1008977" y="2489791"/>
            <a:ext cx="699230" cy="338554"/>
          </a:xfrm>
          <a:prstGeom prst="rect">
            <a:avLst/>
          </a:prstGeom>
          <a:noFill/>
        </p:spPr>
        <p:txBody>
          <a:bodyPr wrap="none" rtlCol="0">
            <a:spAutoFit/>
          </a:bodyPr>
          <a:lstStyle/>
          <a:p>
            <a:pPr algn="r" rtl="1"/>
            <a:r>
              <a:rPr lang="fa-IR" sz="1600" dirty="0" smtClean="0">
                <a:cs typeface="2  Mitra" pitchFamily="2" charset="-78"/>
              </a:rPr>
              <a:t>فرایند </a:t>
            </a:r>
            <a:r>
              <a:rPr lang="en-US" sz="1600" dirty="0" smtClean="0">
                <a:cs typeface="2  Mitra" pitchFamily="2" charset="-78"/>
              </a:rPr>
              <a:t>B</a:t>
            </a:r>
            <a:endParaRPr lang="en-US" sz="1600" dirty="0">
              <a:cs typeface="2  Mitra" pitchFamily="2" charset="-78"/>
            </a:endParaRPr>
          </a:p>
        </p:txBody>
      </p:sp>
      <p:sp>
        <p:nvSpPr>
          <p:cNvPr id="11" name="TextBox 10"/>
          <p:cNvSpPr txBox="1"/>
          <p:nvPr/>
        </p:nvSpPr>
        <p:spPr>
          <a:xfrm>
            <a:off x="1008977" y="3276600"/>
            <a:ext cx="699230" cy="338554"/>
          </a:xfrm>
          <a:prstGeom prst="rect">
            <a:avLst/>
          </a:prstGeom>
          <a:noFill/>
        </p:spPr>
        <p:txBody>
          <a:bodyPr wrap="none" rtlCol="0">
            <a:spAutoFit/>
          </a:bodyPr>
          <a:lstStyle/>
          <a:p>
            <a:pPr algn="r" rtl="1"/>
            <a:r>
              <a:rPr lang="fa-IR" sz="1600" dirty="0" smtClean="0">
                <a:cs typeface="2  Mitra" pitchFamily="2" charset="-78"/>
              </a:rPr>
              <a:t>فرایند </a:t>
            </a:r>
            <a:r>
              <a:rPr lang="en-US" sz="1600" dirty="0" smtClean="0">
                <a:cs typeface="2  Mitra" pitchFamily="2" charset="-78"/>
              </a:rPr>
              <a:t>C</a:t>
            </a:r>
            <a:endParaRPr lang="en-US" sz="1600" dirty="0">
              <a:cs typeface="2  Mitra" pitchFamily="2" charset="-78"/>
            </a:endParaRPr>
          </a:p>
        </p:txBody>
      </p:sp>
      <p:sp>
        <p:nvSpPr>
          <p:cNvPr id="12" name="TextBox 11"/>
          <p:cNvSpPr txBox="1"/>
          <p:nvPr/>
        </p:nvSpPr>
        <p:spPr>
          <a:xfrm>
            <a:off x="3004457" y="588925"/>
            <a:ext cx="992579" cy="338554"/>
          </a:xfrm>
          <a:prstGeom prst="rect">
            <a:avLst/>
          </a:prstGeom>
          <a:noFill/>
        </p:spPr>
        <p:txBody>
          <a:bodyPr wrap="none" rtlCol="0">
            <a:spAutoFit/>
          </a:bodyPr>
          <a:lstStyle/>
          <a:p>
            <a:pPr algn="r" rtl="1"/>
            <a:r>
              <a:rPr lang="fa-IR" sz="1600" dirty="0" smtClean="0">
                <a:cs typeface="2  Mitra" pitchFamily="2" charset="-78"/>
              </a:rPr>
              <a:t>شمارنده برنامه</a:t>
            </a:r>
            <a:endParaRPr lang="en-US" sz="1600" dirty="0">
              <a:cs typeface="2  Mitra" pitchFamily="2" charset="-78"/>
            </a:endParaRPr>
          </a:p>
        </p:txBody>
      </p:sp>
    </p:spTree>
    <p:extLst>
      <p:ext uri="{BB962C8B-B14F-4D97-AF65-F5344CB8AC3E}">
        <p14:creationId xmlns:p14="http://schemas.microsoft.com/office/powerpoint/2010/main" val="3025219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38801" y="762000"/>
            <a:ext cx="3276599" cy="5257800"/>
          </a:xfrm>
        </p:spPr>
        <p:txBody>
          <a:bodyPr>
            <a:normAutofit/>
          </a:bodyPr>
          <a:lstStyle/>
          <a:p>
            <a:pPr marL="0" indent="0">
              <a:buNone/>
            </a:pPr>
            <a:r>
              <a:rPr lang="fa-IR" sz="2000" dirty="0" smtClean="0"/>
              <a:t>ردهاي </a:t>
            </a:r>
            <a:r>
              <a:rPr lang="fa-IR" sz="2000" dirty="0"/>
              <a:t>اين سه فرآيند را در بخش اول اجراي آن ها نشان </a:t>
            </a:r>
            <a:r>
              <a:rPr lang="fa-IR" sz="2000" dirty="0" smtClean="0"/>
              <a:t>داده شده است.</a:t>
            </a:r>
          </a:p>
          <a:p>
            <a:pPr marL="0" indent="0">
              <a:buNone/>
            </a:pPr>
            <a:endParaRPr lang="fa-IR" sz="2000" dirty="0" smtClean="0"/>
          </a:p>
          <a:p>
            <a:pPr marL="0" indent="0">
              <a:buNone/>
            </a:pPr>
            <a:r>
              <a:rPr lang="fa-IR" sz="2000" dirty="0" smtClean="0"/>
              <a:t> </a:t>
            </a:r>
            <a:r>
              <a:rPr lang="fa-IR" sz="2000" dirty="0"/>
              <a:t>12 دستورالعمل اول كه در فرآيندهاي </a:t>
            </a:r>
            <a:r>
              <a:rPr lang="en-US" sz="2000" dirty="0"/>
              <a:t>A</a:t>
            </a:r>
            <a:r>
              <a:rPr lang="fa-IR" sz="2000" dirty="0"/>
              <a:t> و </a:t>
            </a:r>
            <a:r>
              <a:rPr lang="en-US" sz="2000" dirty="0"/>
              <a:t>C</a:t>
            </a:r>
            <a:r>
              <a:rPr lang="fa-IR" sz="2000" dirty="0"/>
              <a:t> اجرا شدند</a:t>
            </a:r>
            <a:r>
              <a:rPr lang="fa-IR" sz="2000" dirty="0" smtClean="0"/>
              <a:t>، نشان </a:t>
            </a:r>
            <a:r>
              <a:rPr lang="fa-IR" sz="2000" dirty="0"/>
              <a:t>داده شده است. </a:t>
            </a:r>
            <a:endParaRPr lang="fa-IR" sz="2000" dirty="0" smtClean="0"/>
          </a:p>
          <a:p>
            <a:pPr marL="0" indent="0">
              <a:buNone/>
            </a:pPr>
            <a:endParaRPr lang="fa-IR" sz="2000" dirty="0" smtClean="0"/>
          </a:p>
          <a:p>
            <a:pPr marL="0" indent="0">
              <a:buNone/>
            </a:pPr>
            <a:r>
              <a:rPr lang="fa-IR" sz="2000" dirty="0" smtClean="0"/>
              <a:t>فرآيند </a:t>
            </a:r>
            <a:r>
              <a:rPr lang="en-US" sz="2000" dirty="0"/>
              <a:t>B</a:t>
            </a:r>
            <a:r>
              <a:rPr lang="fa-IR" sz="2000" dirty="0"/>
              <a:t> چهار دستورالعمل </a:t>
            </a:r>
            <a:r>
              <a:rPr lang="fa-IR" sz="2000" dirty="0" smtClean="0"/>
              <a:t>را اجرا </a:t>
            </a:r>
            <a:r>
              <a:rPr lang="fa-IR" sz="2000" dirty="0"/>
              <a:t>مي كند </a:t>
            </a:r>
            <a:r>
              <a:rPr lang="fa-IR" sz="2000" dirty="0" smtClean="0"/>
              <a:t>و فرض </a:t>
            </a:r>
            <a:r>
              <a:rPr lang="fa-IR" sz="2000" dirty="0"/>
              <a:t>كرديم دستورالعمل چهارم يك عمل </a:t>
            </a:r>
            <a:r>
              <a:rPr lang="en-US" sz="2000" dirty="0" smtClean="0"/>
              <a:t>I/O</a:t>
            </a:r>
            <a:r>
              <a:rPr lang="fa-IR" sz="2000" dirty="0" smtClean="0"/>
              <a:t> را </a:t>
            </a:r>
            <a:r>
              <a:rPr lang="fa-IR" sz="2000" dirty="0"/>
              <a:t>احضار مي كند كه فرآيند بايد براي آن منتظر بماند. </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600200"/>
            <a:ext cx="5610225"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639348"/>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4">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2920</TotalTime>
  <Words>7030</Words>
  <Application>Microsoft Office PowerPoint</Application>
  <PresentationFormat>On-screen Show (4:3)</PresentationFormat>
  <Paragraphs>774</Paragraphs>
  <Slides>69</Slides>
  <Notes>1</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NewsPrint</vt:lpstr>
      <vt:lpstr>فصل سوم:  شرح و کنترل فرایند</vt:lpstr>
      <vt:lpstr>عناوین</vt:lpstr>
      <vt:lpstr>فرآيند چيست؟</vt:lpstr>
      <vt:lpstr>سيستم عامل چگونه برنامه هاي كاربردي رامديريت مي كند؟</vt:lpstr>
      <vt:lpstr> فرآيندها و بلوك هاي كنترل فرآيند</vt:lpstr>
      <vt:lpstr>PowerPoint Presentation</vt:lpstr>
      <vt:lpstr>بلوك كنترل فرآيند</vt:lpstr>
      <vt:lpstr>حالت هاي فرآيند </vt:lpstr>
      <vt:lpstr>PowerPoint Presentation</vt:lpstr>
      <vt:lpstr>PowerPoint Presentation</vt:lpstr>
      <vt:lpstr>PowerPoint Presentation</vt:lpstr>
      <vt:lpstr> مدل فرآيند دوحالته </vt:lpstr>
      <vt:lpstr> مدل فرآيند دوحالته </vt:lpstr>
      <vt:lpstr> ايجاد فرآيند </vt:lpstr>
      <vt:lpstr>پايان فرآيند </vt:lpstr>
      <vt:lpstr>پايان فرآيند </vt:lpstr>
      <vt:lpstr>پايان فرآيند </vt:lpstr>
      <vt:lpstr>مدل دو حالته کارامد نیست. چرا؟</vt:lpstr>
      <vt:lpstr>یک مدل پنج حالته</vt:lpstr>
      <vt:lpstr>PowerPoint Presentation</vt:lpstr>
      <vt:lpstr>PowerPoint Presentation</vt:lpstr>
      <vt:lpstr>PowerPoint Presentation</vt:lpstr>
      <vt:lpstr>PowerPoint Presentation</vt:lpstr>
      <vt:lpstr>PowerPoint Presentation</vt:lpstr>
      <vt:lpstr>روش پیشنهادی اخیر نیز ممکن است کارایی قابل قبولی نداشته باشد.</vt:lpstr>
      <vt:lpstr>PowerPoint Presentation</vt:lpstr>
      <vt:lpstr>PowerPoint Presentation</vt:lpstr>
      <vt:lpstr> فرآيندهاي معلق</vt:lpstr>
      <vt:lpstr> فرآيندهاي معلق</vt:lpstr>
      <vt:lpstr> فرآيندهاي معلق</vt:lpstr>
      <vt:lpstr> فرآيندهاي معلق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بعضي از دلايل تعليق فرآيند</vt:lpstr>
      <vt:lpstr>شرح فرایند</vt:lpstr>
      <vt:lpstr>شرح فرایند</vt:lpstr>
      <vt:lpstr> ساختارهاي كنترل سيستم عامل</vt:lpstr>
      <vt:lpstr> ساختارهاي كنترل سيستم عامل</vt:lpstr>
      <vt:lpstr> ساختارهاي كنترل سيستم عامل</vt:lpstr>
      <vt:lpstr> ساختارهاي كنترلی فرآيند</vt:lpstr>
      <vt:lpstr> ساختارهاي كنترلی فرآيند</vt:lpstr>
      <vt:lpstr> ساختارهاي كنترلی فرآيند</vt:lpstr>
      <vt:lpstr>بلوك كنترل فرآيند(PCB) </vt:lpstr>
      <vt:lpstr>PowerPoint Presentation</vt:lpstr>
      <vt:lpstr>ساختمان داده PCB</vt:lpstr>
      <vt:lpstr> حالت هاي فرآيند</vt:lpstr>
      <vt:lpstr>اعمال متداول هسته سيستم عامل:</vt:lpstr>
      <vt:lpstr>ايجاد فرآيند</vt:lpstr>
      <vt:lpstr>تعويض فرآيند</vt:lpstr>
      <vt:lpstr>وقفه هاي سيستم</vt:lpstr>
      <vt:lpstr>تله</vt:lpstr>
      <vt:lpstr>فراخواني سيستم</vt:lpstr>
      <vt:lpstr>تعويض حالت</vt:lpstr>
      <vt:lpstr>تغيير حالت فرایند</vt:lpstr>
      <vt:lpstr> اجراي سيستم عامل</vt:lpstr>
      <vt:lpstr>PowerPoint Presentation</vt:lpstr>
      <vt:lpstr>هسته غير فرآيند </vt:lpstr>
      <vt:lpstr>اجرا در داخل فرآيندهاي كاربر </vt:lpstr>
      <vt:lpstr>PowerPoint Presentation</vt:lpstr>
      <vt:lpstr>اجرا در داخل فرآيندهاي كاربر </vt:lpstr>
      <vt:lpstr>سيستم عامل مبتني بر فرآيند</vt:lpstr>
      <vt:lpstr>پایان فصل سوم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204</cp:revision>
  <dcterms:created xsi:type="dcterms:W3CDTF">2006-08-16T00:00:00Z</dcterms:created>
  <dcterms:modified xsi:type="dcterms:W3CDTF">2014-10-10T09:06:34Z</dcterms:modified>
</cp:coreProperties>
</file>