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7"/>
  </p:notesMasterIdLst>
  <p:sldIdLst>
    <p:sldId id="316" r:id="rId2"/>
    <p:sldId id="363" r:id="rId3"/>
    <p:sldId id="364" r:id="rId4"/>
    <p:sldId id="365" r:id="rId5"/>
    <p:sldId id="366" r:id="rId6"/>
    <p:sldId id="368" r:id="rId7"/>
    <p:sldId id="370" r:id="rId8"/>
    <p:sldId id="369" r:id="rId9"/>
    <p:sldId id="371" r:id="rId10"/>
    <p:sldId id="373" r:id="rId11"/>
    <p:sldId id="374" r:id="rId12"/>
    <p:sldId id="375" r:id="rId13"/>
    <p:sldId id="376" r:id="rId14"/>
    <p:sldId id="377" r:id="rId15"/>
    <p:sldId id="378" r:id="rId16"/>
    <p:sldId id="379" r:id="rId17"/>
    <p:sldId id="380" r:id="rId18"/>
    <p:sldId id="382" r:id="rId19"/>
    <p:sldId id="383" r:id="rId20"/>
    <p:sldId id="384" r:id="rId21"/>
    <p:sldId id="387" r:id="rId22"/>
    <p:sldId id="388" r:id="rId23"/>
    <p:sldId id="389" r:id="rId24"/>
    <p:sldId id="385" r:id="rId25"/>
    <p:sldId id="390" r:id="rId26"/>
    <p:sldId id="391" r:id="rId27"/>
    <p:sldId id="393" r:id="rId28"/>
    <p:sldId id="392" r:id="rId29"/>
    <p:sldId id="394" r:id="rId30"/>
    <p:sldId id="395" r:id="rId31"/>
    <p:sldId id="396" r:id="rId32"/>
    <p:sldId id="397" r:id="rId33"/>
    <p:sldId id="449" r:id="rId34"/>
    <p:sldId id="348" r:id="rId35"/>
    <p:sldId id="398" r:id="rId36"/>
    <p:sldId id="399" r:id="rId37"/>
    <p:sldId id="352" r:id="rId38"/>
    <p:sldId id="400" r:id="rId39"/>
    <p:sldId id="354" r:id="rId40"/>
    <p:sldId id="402" r:id="rId41"/>
    <p:sldId id="403" r:id="rId42"/>
    <p:sldId id="404" r:id="rId43"/>
    <p:sldId id="405" r:id="rId44"/>
    <p:sldId id="406" r:id="rId45"/>
    <p:sldId id="407"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1CC"/>
    <a:srgbClr val="FFFF99"/>
    <a:srgbClr val="B5F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52" autoAdjust="0"/>
  </p:normalViewPr>
  <p:slideViewPr>
    <p:cSldViewPr>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9/30/2014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124200"/>
            <a:ext cx="7543800" cy="1676400"/>
          </a:xfrm>
        </p:spPr>
        <p:txBody>
          <a:bodyPr>
            <a:normAutofit/>
          </a:bodyPr>
          <a:lstStyle/>
          <a:p>
            <a:pPr lvl="1" algn="ctr" rtl="1">
              <a:spcBef>
                <a:spcPct val="0"/>
              </a:spcBef>
            </a:pPr>
            <a:r>
              <a:rPr lang="fa-IR" sz="4400" dirty="0" smtClean="0">
                <a:cs typeface="B Nazanin" pitchFamily="2" charset="-78"/>
              </a:rPr>
              <a:t>فصل دوم</a:t>
            </a:r>
            <a:r>
              <a:rPr lang="fa-IR" sz="4400" dirty="0">
                <a:cs typeface="B Nazanin" pitchFamily="2" charset="-78"/>
              </a:rPr>
              <a:t>: </a:t>
            </a:r>
            <a:r>
              <a:rPr lang="fa-IR" sz="4400" dirty="0" smtClean="0">
                <a:cs typeface="B Nazanin" pitchFamily="2" charset="-78"/>
              </a:rPr>
              <a:t/>
            </a:r>
            <a:br>
              <a:rPr lang="fa-IR" sz="4400" dirty="0" smtClean="0">
                <a:cs typeface="B Nazanin" pitchFamily="2" charset="-78"/>
              </a:rPr>
            </a:br>
            <a:r>
              <a:rPr lang="fa-IR" sz="4400" dirty="0" smtClean="0">
                <a:cs typeface="B Nazanin" pitchFamily="2" charset="-78"/>
              </a:rPr>
              <a:t>نگاه </a:t>
            </a:r>
            <a:r>
              <a:rPr lang="fa-IR" sz="4400" dirty="0">
                <a:cs typeface="B Nazanin" pitchFamily="2" charset="-78"/>
              </a:rPr>
              <a:t>کلی به سیستم عامل</a:t>
            </a:r>
            <a:endParaRPr lang="en-US" sz="4400" dirty="0">
              <a:cs typeface="B Nazanin" pitchFamily="2" charset="-78"/>
            </a:endParaRPr>
          </a:p>
        </p:txBody>
      </p:sp>
      <p:sp>
        <p:nvSpPr>
          <p:cNvPr id="6" name="Text Placeholder 5"/>
          <p:cNvSpPr>
            <a:spLocks noGrp="1"/>
          </p:cNvSpPr>
          <p:nvPr>
            <p:ph type="body" idx="1"/>
          </p:nvPr>
        </p:nvSpPr>
        <p:spPr>
          <a:xfrm>
            <a:off x="990600" y="914400"/>
            <a:ext cx="6858000" cy="914400"/>
          </a:xfrm>
        </p:spPr>
        <p:txBody>
          <a:bodyPr>
            <a:noAutofit/>
          </a:bodyPr>
          <a:lstStyle/>
          <a:p>
            <a:pPr algn="r" rtl="1"/>
            <a:r>
              <a:rPr lang="fa-IR" sz="6000" b="1" dirty="0">
                <a:solidFill>
                  <a:schemeClr val="bg1"/>
                </a:solidFill>
                <a:cs typeface="B Nazanin" pitchFamily="2" charset="-78"/>
              </a:rPr>
              <a:t>قسمت اول: زمینه سازی</a:t>
            </a:r>
            <a:endParaRPr lang="en-US" sz="6000" dirty="0">
              <a:solidFill>
                <a:schemeClr val="bg1"/>
              </a:solidFill>
            </a:endParaRPr>
          </a:p>
        </p:txBody>
      </p:sp>
      <p:sp>
        <p:nvSpPr>
          <p:cNvPr id="5" name="Subtitle 2"/>
          <p:cNvSpPr txBox="1">
            <a:spLocks/>
          </p:cNvSpPr>
          <p:nvPr/>
        </p:nvSpPr>
        <p:spPr>
          <a:xfrm>
            <a:off x="914400" y="5181600"/>
            <a:ext cx="6858000" cy="1066800"/>
          </a:xfrm>
          <a:prstGeom prst="rect">
            <a:avLst/>
          </a:prstGeom>
        </p:spPr>
        <p:txBody>
          <a:bodyPr vert="horz" lIns="91440" tIns="45720" rIns="91440" bIns="45720" rtlCol="0" anchor="t" anchorCtr="0">
            <a:normAutofit/>
          </a:bodyPr>
          <a:lstStyle>
            <a:lvl1pPr marL="0" indent="0" algn="l" defTabSz="914400" rtl="0"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9pPr>
          </a:lstStyle>
          <a:p>
            <a:pPr algn="ctr"/>
            <a:r>
              <a:rPr lang="fa-IR" sz="1600" dirty="0" smtClean="0">
                <a:solidFill>
                  <a:schemeClr val="tx1"/>
                </a:solidFill>
                <a:cs typeface="B Nazanin" pitchFamily="2" charset="-78"/>
              </a:rPr>
              <a:t>وحیده بابائیان</a:t>
            </a:r>
          </a:p>
          <a:p>
            <a:pPr algn="ctr"/>
            <a:r>
              <a:rPr lang="en-US" sz="1600" dirty="0" smtClean="0">
                <a:solidFill>
                  <a:schemeClr val="tx1"/>
                </a:solidFill>
                <a:cs typeface="B Nazanin" pitchFamily="2" charset="-78"/>
              </a:rPr>
              <a:t>vahidebabaiyan@yahoo.com</a:t>
            </a:r>
          </a:p>
        </p:txBody>
      </p:sp>
    </p:spTree>
    <p:extLst>
      <p:ext uri="{BB962C8B-B14F-4D97-AF65-F5344CB8AC3E}">
        <p14:creationId xmlns:p14="http://schemas.microsoft.com/office/powerpoint/2010/main" val="30628859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سهولت تكامل سيستم </a:t>
            </a:r>
            <a:r>
              <a:rPr lang="fa-IR" dirty="0" smtClean="0"/>
              <a:t>عامل</a:t>
            </a:r>
            <a:endParaRPr lang="en-US" dirty="0"/>
          </a:p>
        </p:txBody>
      </p:sp>
      <p:sp>
        <p:nvSpPr>
          <p:cNvPr id="3" name="Content Placeholder 2"/>
          <p:cNvSpPr>
            <a:spLocks noGrp="1"/>
          </p:cNvSpPr>
          <p:nvPr>
            <p:ph idx="1"/>
          </p:nvPr>
        </p:nvSpPr>
        <p:spPr>
          <a:xfrm>
            <a:off x="685800" y="1752600"/>
            <a:ext cx="7848600" cy="4419600"/>
          </a:xfrm>
        </p:spPr>
        <p:txBody>
          <a:bodyPr>
            <a:normAutofit fontScale="92500" lnSpcReduction="10000"/>
          </a:bodyPr>
          <a:lstStyle/>
          <a:p>
            <a:pPr marL="0" indent="0" algn="just">
              <a:buNone/>
            </a:pPr>
            <a:r>
              <a:rPr lang="fa-IR" dirty="0"/>
              <a:t>سيستم عامل به چند دليل در مرور زمان تكامل مي يابد</a:t>
            </a:r>
            <a:r>
              <a:rPr lang="fa-IR" dirty="0" smtClean="0"/>
              <a:t>:</a:t>
            </a:r>
          </a:p>
          <a:p>
            <a:pPr marL="0" indent="0" algn="just">
              <a:buNone/>
            </a:pPr>
            <a:endParaRPr lang="en-US" dirty="0"/>
          </a:p>
          <a:p>
            <a:pPr marL="0" indent="0" algn="just">
              <a:buNone/>
            </a:pPr>
            <a:r>
              <a:rPr lang="fa-IR" sz="2200" b="1" u="sng" dirty="0"/>
              <a:t> ارتقاي سخت افزار و پيدايش سخت افزار </a:t>
            </a:r>
            <a:r>
              <a:rPr lang="fa-IR" sz="2200" b="1" u="sng" dirty="0" smtClean="0"/>
              <a:t>جديد:</a:t>
            </a:r>
          </a:p>
          <a:p>
            <a:pPr marL="320040" lvl="1" indent="0" algn="just">
              <a:buNone/>
            </a:pPr>
            <a:r>
              <a:rPr lang="fa-IR" sz="1900" dirty="0" smtClean="0"/>
              <a:t>به </a:t>
            </a:r>
            <a:r>
              <a:rPr lang="fa-IR" sz="1900" dirty="0"/>
              <a:t>عنوان مثال، نسخه هاي اوليه سيستم عامل يونيكس و </a:t>
            </a:r>
            <a:r>
              <a:rPr lang="en-US" sz="1900" dirty="0"/>
              <a:t>IBM  OS/2</a:t>
            </a:r>
            <a:r>
              <a:rPr lang="fa-IR" sz="1900" dirty="0"/>
              <a:t> از راهكار صفحه بندي استفاده نكردند، زيرا بر روي ماشين هايي اجرا مي شدند كه فاقد سخت افزار صفحه بندي </a:t>
            </a:r>
            <a:r>
              <a:rPr lang="fa-IR" sz="1900" dirty="0" smtClean="0"/>
              <a:t>بودند.</a:t>
            </a:r>
          </a:p>
          <a:p>
            <a:pPr marL="320040" lvl="1" indent="0" algn="just">
              <a:buNone/>
            </a:pPr>
            <a:endParaRPr lang="fa-IR" dirty="0" smtClean="0"/>
          </a:p>
          <a:p>
            <a:pPr marL="0" indent="0" algn="just">
              <a:buNone/>
            </a:pPr>
            <a:r>
              <a:rPr lang="fa-IR" sz="2200" b="1" u="sng" dirty="0"/>
              <a:t> سرويس هاي </a:t>
            </a:r>
            <a:r>
              <a:rPr lang="fa-IR" sz="2200" b="1" u="sng" dirty="0" smtClean="0"/>
              <a:t>جديد:</a:t>
            </a:r>
          </a:p>
          <a:p>
            <a:pPr marL="320040" lvl="1" indent="0" algn="just">
              <a:buNone/>
            </a:pPr>
            <a:r>
              <a:rPr lang="fa-IR" sz="1900" dirty="0" smtClean="0"/>
              <a:t>در </a:t>
            </a:r>
            <a:r>
              <a:rPr lang="fa-IR" sz="1900" dirty="0"/>
              <a:t>پاسخ به تقاضاي كاربران يا مديران سيستم، سيستم عامل تكامل مي يابد تا سرويس هاي جديدي را ارائه كند</a:t>
            </a:r>
            <a:r>
              <a:rPr lang="fa-IR" sz="1900" dirty="0" smtClean="0"/>
              <a:t>. مثلاً ممکن است ابزارهای کنترلی بهتری برای افزایش کارایی به سیستم عامل اضافه شود.</a:t>
            </a:r>
          </a:p>
          <a:p>
            <a:pPr marL="320040" lvl="1" indent="0" algn="just">
              <a:buNone/>
            </a:pPr>
            <a:endParaRPr lang="fa-IR" dirty="0" smtClean="0"/>
          </a:p>
          <a:p>
            <a:pPr marL="0" indent="0" algn="just">
              <a:buNone/>
            </a:pPr>
            <a:r>
              <a:rPr lang="fa-IR" sz="2200" b="1" u="sng" dirty="0"/>
              <a:t> برطرف كردن </a:t>
            </a:r>
            <a:r>
              <a:rPr lang="fa-IR" sz="2200" b="1" u="sng" dirty="0" smtClean="0"/>
              <a:t>خطا:</a:t>
            </a:r>
          </a:p>
          <a:p>
            <a:pPr marL="320040" lvl="1" indent="0" algn="just">
              <a:buNone/>
            </a:pPr>
            <a:r>
              <a:rPr lang="fa-IR" sz="1900" dirty="0" smtClean="0"/>
              <a:t>سيستم </a:t>
            </a:r>
            <a:r>
              <a:rPr lang="fa-IR" sz="1900" dirty="0"/>
              <a:t>عامل خطاهايي دارد كه در طول زمان كشف مي شوند و بايد برطرف گردند</a:t>
            </a:r>
            <a:r>
              <a:rPr lang="fa-IR" sz="1900" dirty="0" smtClean="0"/>
              <a:t>. البته، برطرف </a:t>
            </a:r>
            <a:r>
              <a:rPr lang="fa-IR" sz="1900" dirty="0"/>
              <a:t>كردن خطا ممكن است خطاهاي جديدي را وارد سيستم كند.</a:t>
            </a:r>
            <a:endParaRPr lang="fa-IR" sz="1900" dirty="0" smtClean="0"/>
          </a:p>
        </p:txBody>
      </p:sp>
      <p:sp>
        <p:nvSpPr>
          <p:cNvPr id="5" name="Slide Number Placeholder 4"/>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3450811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 calcmode="lin" valueType="num">
                                      <p:cBhvr additive="base">
                                        <p:cTn id="1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p:cTn id="26"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8" dur="500"/>
                                        <p:tgtEl>
                                          <p:spTgt spid="3">
                                            <p:txEl>
                                              <p:pRg st="6" end="6"/>
                                            </p:txEl>
                                          </p:spTgt>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p:cTn id="31"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3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تكامل تدریجی </a:t>
            </a:r>
            <a:r>
              <a:rPr lang="fa-IR" dirty="0"/>
              <a:t>سيستم </a:t>
            </a:r>
            <a:r>
              <a:rPr lang="fa-IR" dirty="0" smtClean="0"/>
              <a:t>عامل ها</a:t>
            </a:r>
            <a:endParaRPr lang="en-US" dirty="0"/>
          </a:p>
        </p:txBody>
      </p:sp>
      <p:sp>
        <p:nvSpPr>
          <p:cNvPr id="3" name="Content Placeholder 2"/>
          <p:cNvSpPr>
            <a:spLocks noGrp="1"/>
          </p:cNvSpPr>
          <p:nvPr>
            <p:ph idx="1"/>
          </p:nvPr>
        </p:nvSpPr>
        <p:spPr>
          <a:xfrm>
            <a:off x="457200" y="1676400"/>
            <a:ext cx="7848600" cy="4419600"/>
          </a:xfrm>
        </p:spPr>
        <p:txBody>
          <a:bodyPr/>
          <a:lstStyle/>
          <a:p>
            <a:pPr marL="0" indent="0">
              <a:buNone/>
            </a:pPr>
            <a:r>
              <a:rPr lang="fa-IR" dirty="0" smtClean="0"/>
              <a:t>بررسی سیر تکاملی سیستم عامل ها می تواند برای درک نیازها و خواسته های اصلی سیستم عامل و قدردانستن ویژگی های سیستم های عامل اخیر مفید باشد.</a:t>
            </a:r>
          </a:p>
          <a:p>
            <a:pPr marL="0" indent="0">
              <a:buNone/>
            </a:pPr>
            <a:endParaRPr lang="fa-IR" dirty="0" smtClean="0"/>
          </a:p>
          <a:p>
            <a:pPr marL="834390" lvl="1" indent="-514350">
              <a:buFont typeface="+mj-lt"/>
              <a:buAutoNum type="romanUcPeriod"/>
            </a:pPr>
            <a:r>
              <a:rPr lang="fa-IR" dirty="0" smtClean="0"/>
              <a:t>پردازش ردیفی</a:t>
            </a:r>
          </a:p>
          <a:p>
            <a:pPr marL="834390" lvl="1" indent="-514350">
              <a:buFont typeface="+mj-lt"/>
              <a:buAutoNum type="romanUcPeriod"/>
            </a:pPr>
            <a:r>
              <a:rPr lang="fa-IR" dirty="0" smtClean="0"/>
              <a:t>سیستم های دسته ای ساده</a:t>
            </a:r>
          </a:p>
          <a:p>
            <a:pPr marL="834390" lvl="1" indent="-514350">
              <a:buFont typeface="+mj-lt"/>
              <a:buAutoNum type="romanUcPeriod"/>
            </a:pPr>
            <a:r>
              <a:rPr lang="fa-IR" dirty="0" smtClean="0"/>
              <a:t>سیستم های چند برنامه ای دسته ای</a:t>
            </a:r>
          </a:p>
          <a:p>
            <a:pPr marL="834390" lvl="1" indent="-514350">
              <a:buFont typeface="+mj-lt"/>
              <a:buAutoNum type="romanUcPeriod"/>
            </a:pPr>
            <a:r>
              <a:rPr lang="fa-IR" dirty="0" smtClean="0"/>
              <a:t>سیستم های اشتراک زمانی</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927172770"/>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3600" b="1" dirty="0">
                <a:cs typeface="B Nazanin" pitchFamily="2" charset="-78"/>
              </a:rPr>
              <a:t>سیر تکاملی سیستم عامل </a:t>
            </a:r>
            <a:r>
              <a:rPr lang="fa-IR" sz="3600" b="1" dirty="0" smtClean="0">
                <a:cs typeface="B Nazanin" pitchFamily="2" charset="-78"/>
              </a:rPr>
              <a:t>ها: </a:t>
            </a:r>
            <a:r>
              <a:rPr lang="fa-IR" sz="3600" dirty="0">
                <a:cs typeface="B Nazanin" pitchFamily="2" charset="-78"/>
              </a:rPr>
              <a:t>پردازش </a:t>
            </a:r>
            <a:r>
              <a:rPr lang="fa-IR" sz="3600" dirty="0" smtClean="0">
                <a:cs typeface="B Nazanin" pitchFamily="2" charset="-78"/>
              </a:rPr>
              <a:t>ردیفی</a:t>
            </a:r>
            <a:endParaRPr lang="en-US" sz="3600" dirty="0">
              <a:cs typeface="B Nazanin" pitchFamily="2" charset="-78"/>
            </a:endParaRPr>
          </a:p>
        </p:txBody>
      </p:sp>
      <p:sp>
        <p:nvSpPr>
          <p:cNvPr id="3" name="Content Placeholder 2"/>
          <p:cNvSpPr>
            <a:spLocks noGrp="1"/>
          </p:cNvSpPr>
          <p:nvPr>
            <p:ph idx="1"/>
          </p:nvPr>
        </p:nvSpPr>
        <p:spPr/>
        <p:txBody>
          <a:bodyPr>
            <a:normAutofit/>
          </a:bodyPr>
          <a:lstStyle/>
          <a:p>
            <a:pPr algn="just"/>
            <a:r>
              <a:rPr lang="fa-IR" dirty="0"/>
              <a:t>در كامپيوترهاي اوليه، از اواخر دهه 1940تا اواسط دهه 1950، برنامه نويسان مستقيماً با سخت افزار تعامل داشتند، زيرا سيستم عاملي وجود نداشت</a:t>
            </a:r>
            <a:r>
              <a:rPr lang="fa-IR" dirty="0" smtClean="0"/>
              <a:t>. </a:t>
            </a:r>
          </a:p>
          <a:p>
            <a:pPr algn="just"/>
            <a:r>
              <a:rPr lang="fa-IR" dirty="0" smtClean="0"/>
              <a:t>برنامه ها در این کامپیوترها از طریق یک میز فرمان (شامل چراغ های نمایش، کلیدها، نوعی دستگاه ورودی و چاپگر) اجرا می شدند. </a:t>
            </a:r>
          </a:p>
          <a:p>
            <a:pPr algn="just"/>
            <a:r>
              <a:rPr lang="fa-IR" dirty="0" smtClean="0"/>
              <a:t>برنامه ها که به زبان ماشین بودند به وسیله دستگاه ورودی بار می شدند. </a:t>
            </a:r>
          </a:p>
          <a:p>
            <a:pPr algn="just"/>
            <a:r>
              <a:rPr lang="fa-IR" dirty="0" smtClean="0"/>
              <a:t>اگر خطایی برنامه را متوقف می کرد، شرایط خطا توسط چراغ ها بیان می شد و با تکمیل طبیعی برنامه خروجی بر روی چاپگر ظاهر می شد.</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12163729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3600" b="1" dirty="0">
                <a:cs typeface="B Nazanin" pitchFamily="2" charset="-78"/>
              </a:rPr>
              <a:t>سیر تکاملی سیستم عامل </a:t>
            </a:r>
            <a:r>
              <a:rPr lang="fa-IR" sz="3600" b="1" dirty="0" smtClean="0">
                <a:cs typeface="B Nazanin" pitchFamily="2" charset="-78"/>
              </a:rPr>
              <a:t>ها: </a:t>
            </a:r>
            <a:r>
              <a:rPr lang="fa-IR" sz="3600" dirty="0">
                <a:cs typeface="B Nazanin" pitchFamily="2" charset="-78"/>
              </a:rPr>
              <a:t>پردازش </a:t>
            </a:r>
            <a:r>
              <a:rPr lang="fa-IR" sz="3600" dirty="0" smtClean="0">
                <a:cs typeface="B Nazanin" pitchFamily="2" charset="-78"/>
              </a:rPr>
              <a:t>ردیفی</a:t>
            </a:r>
            <a:endParaRPr lang="en-US" sz="3600" dirty="0">
              <a:cs typeface="B Nazanin" pitchFamily="2" charset="-78"/>
            </a:endParaRPr>
          </a:p>
        </p:txBody>
      </p:sp>
      <p:sp>
        <p:nvSpPr>
          <p:cNvPr id="3" name="Content Placeholder 2"/>
          <p:cNvSpPr>
            <a:spLocks noGrp="1"/>
          </p:cNvSpPr>
          <p:nvPr>
            <p:ph idx="1"/>
          </p:nvPr>
        </p:nvSpPr>
        <p:spPr>
          <a:xfrm>
            <a:off x="533400" y="1676400"/>
            <a:ext cx="8153400" cy="4419600"/>
          </a:xfrm>
        </p:spPr>
        <p:txBody>
          <a:bodyPr>
            <a:normAutofit/>
          </a:bodyPr>
          <a:lstStyle/>
          <a:p>
            <a:pPr marL="0" indent="0" algn="just">
              <a:buNone/>
            </a:pPr>
            <a:r>
              <a:rPr lang="fa-IR" dirty="0" smtClean="0"/>
              <a:t>اين </a:t>
            </a:r>
            <a:r>
              <a:rPr lang="fa-IR" dirty="0"/>
              <a:t>سيستم هاي اوليه، دو مشكل اساسي داشتند</a:t>
            </a:r>
            <a:r>
              <a:rPr lang="fa-IR" dirty="0" smtClean="0"/>
              <a:t>:</a:t>
            </a:r>
          </a:p>
          <a:p>
            <a:pPr marL="0" indent="0" algn="just">
              <a:buNone/>
            </a:pPr>
            <a:endParaRPr lang="en-US" dirty="0"/>
          </a:p>
          <a:p>
            <a:pPr marL="320040" lvl="1" indent="0" algn="just">
              <a:buNone/>
            </a:pPr>
            <a:r>
              <a:rPr lang="fa-IR" sz="2400" b="1" u="sng" dirty="0"/>
              <a:t> زمان </a:t>
            </a:r>
            <a:r>
              <a:rPr lang="fa-IR" sz="2400" b="1" u="sng" dirty="0" smtClean="0"/>
              <a:t>بندي</a:t>
            </a:r>
            <a:r>
              <a:rPr lang="fa-IR" sz="2800" b="1" u="sng" dirty="0" smtClean="0"/>
              <a:t>: </a:t>
            </a:r>
          </a:p>
          <a:p>
            <a:pPr marL="640080" lvl="2" indent="0" algn="just">
              <a:buNone/>
            </a:pPr>
            <a:r>
              <a:rPr lang="fa-IR" sz="1800" dirty="0" smtClean="0"/>
              <a:t>اغلب </a:t>
            </a:r>
            <a:r>
              <a:rPr lang="fa-IR" sz="1800" dirty="0"/>
              <a:t>سازمان ها براي كاركردن با ماشين، فرمي را پر مي كردند. وقت ماشين به فاصله هاي نيم ساعتي تقسيم مي شد و هركاربر مي توانست براي چند نيم ساعت نوبت بگيرد</a:t>
            </a:r>
            <a:r>
              <a:rPr lang="fa-IR" sz="1800" dirty="0" smtClean="0"/>
              <a:t>. اگر کار زودتر از موعد تمام می شد وقت باقیمانده به هدر می رفت و اگر قسمت کوچکی از کار باقی می ماند به ناچار قبل از اتمام آن متوقف می شد.</a:t>
            </a:r>
          </a:p>
          <a:p>
            <a:pPr marL="320040" lvl="1" indent="0" algn="just">
              <a:buNone/>
            </a:pPr>
            <a:r>
              <a:rPr lang="fa-IR" sz="2400" b="1" u="sng" dirty="0"/>
              <a:t> زمان آماده </a:t>
            </a:r>
            <a:r>
              <a:rPr lang="fa-IR" sz="2400" b="1" u="sng" dirty="0" smtClean="0"/>
              <a:t>سازي (زمان نصب)</a:t>
            </a:r>
            <a:r>
              <a:rPr lang="fa-IR" sz="2800" b="1" u="sng" dirty="0" smtClean="0"/>
              <a:t>: </a:t>
            </a:r>
          </a:p>
          <a:p>
            <a:pPr marL="640080" lvl="2" indent="0" algn="just">
              <a:buNone/>
            </a:pPr>
            <a:r>
              <a:rPr lang="fa-IR" sz="1800" dirty="0" smtClean="0"/>
              <a:t>برنامه </a:t>
            </a:r>
            <a:r>
              <a:rPr lang="fa-IR" sz="1800" dirty="0"/>
              <a:t>مخصوصي كه يك </a:t>
            </a:r>
            <a:r>
              <a:rPr lang="fa-IR" sz="1800" b="1" dirty="0"/>
              <a:t>كار</a:t>
            </a:r>
            <a:r>
              <a:rPr lang="fa-IR" sz="1800" dirty="0"/>
              <a:t> نام داشت مي توانست </a:t>
            </a:r>
            <a:r>
              <a:rPr lang="fa-IR" sz="1800" dirty="0" smtClean="0"/>
              <a:t>مترجم </a:t>
            </a:r>
            <a:r>
              <a:rPr lang="fa-IR" sz="1800" dirty="0"/>
              <a:t>و برنامه سطح بالا (برنامه منبع) را به حافظه بار كند، برنامهٴكامپايل شده (برنامه مقصد) را ذخيره كند و سپس آن را با توابع متداول پيوند مي داد</a:t>
            </a:r>
            <a:r>
              <a:rPr lang="fa-IR" sz="1800" dirty="0" smtClean="0"/>
              <a:t>. که برای هر کاربر جدید این مراحل بایستی اجرا می شد که وقت قابل توجهی را صرف می کرد.</a:t>
            </a:r>
            <a:endParaRPr lang="en-US" sz="1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1655165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lvl="1" algn="ctr" rtl="1">
              <a:spcBef>
                <a:spcPct val="0"/>
              </a:spcBef>
            </a:pPr>
            <a:r>
              <a:rPr lang="fa-IR" sz="3200" b="1" dirty="0">
                <a:cs typeface="B Nazanin" pitchFamily="2" charset="-78"/>
              </a:rPr>
              <a:t>سیر تکاملی سیستم عامل </a:t>
            </a:r>
            <a:r>
              <a:rPr lang="fa-IR" sz="3200" b="1" dirty="0" smtClean="0">
                <a:cs typeface="B Nazanin" pitchFamily="2" charset="-78"/>
              </a:rPr>
              <a:t>ها: </a:t>
            </a:r>
            <a:r>
              <a:rPr lang="fa-IR" sz="3200" b="1" dirty="0">
                <a:cs typeface="B Nazanin" pitchFamily="2" charset="-78"/>
              </a:rPr>
              <a:t> </a:t>
            </a:r>
            <a:r>
              <a:rPr lang="fa-IR" sz="3200" dirty="0">
                <a:cs typeface="B Nazanin" pitchFamily="2" charset="-78"/>
              </a:rPr>
              <a:t>سيستم هاي دسته اي </a:t>
            </a:r>
            <a:r>
              <a:rPr lang="fa-IR" sz="3200" dirty="0" smtClean="0">
                <a:cs typeface="B Nazanin" pitchFamily="2" charset="-78"/>
              </a:rPr>
              <a:t>ساده</a:t>
            </a:r>
            <a:endParaRPr lang="en-US" sz="3200" dirty="0">
              <a:cs typeface="B Nazanin" pitchFamily="2" charset="-78"/>
            </a:endParaRPr>
          </a:p>
        </p:txBody>
      </p:sp>
      <p:sp>
        <p:nvSpPr>
          <p:cNvPr id="3" name="Content Placeholder 2"/>
          <p:cNvSpPr>
            <a:spLocks noGrp="1"/>
          </p:cNvSpPr>
          <p:nvPr>
            <p:ph idx="1"/>
          </p:nvPr>
        </p:nvSpPr>
        <p:spPr>
          <a:xfrm>
            <a:off x="381000" y="1676400"/>
            <a:ext cx="8229600" cy="4495800"/>
          </a:xfrm>
        </p:spPr>
        <p:txBody>
          <a:bodyPr>
            <a:normAutofit/>
          </a:bodyPr>
          <a:lstStyle/>
          <a:p>
            <a:pPr marL="0" indent="0" algn="just">
              <a:lnSpc>
                <a:spcPct val="130000"/>
              </a:lnSpc>
              <a:buNone/>
            </a:pPr>
            <a:r>
              <a:rPr lang="fa-IR" sz="2000" dirty="0"/>
              <a:t>چون ماشين هاي اوليه خيلي گران </a:t>
            </a:r>
            <a:r>
              <a:rPr lang="fa-IR" sz="2000" dirty="0" smtClean="0"/>
              <a:t>بودند، لازم </a:t>
            </a:r>
            <a:r>
              <a:rPr lang="fa-IR" sz="2000" dirty="0"/>
              <a:t>بود حداكثر بهره برداري </a:t>
            </a:r>
            <a:r>
              <a:rPr lang="fa-IR" sz="2000" dirty="0" smtClean="0"/>
              <a:t>از ماشين </a:t>
            </a:r>
            <a:r>
              <a:rPr lang="fa-IR" sz="2000" dirty="0"/>
              <a:t>به عمل آيد. </a:t>
            </a:r>
            <a:r>
              <a:rPr lang="fa-IR" sz="2000" dirty="0" smtClean="0"/>
              <a:t>در ماشین های اولیه زماني </a:t>
            </a:r>
            <a:r>
              <a:rPr lang="fa-IR" sz="2000" dirty="0"/>
              <a:t>كه صرف زمان بندي و آماده سازي مي شد، قابل قبول نبود.</a:t>
            </a:r>
          </a:p>
          <a:p>
            <a:pPr marL="0" indent="0" algn="just">
              <a:buNone/>
            </a:pPr>
            <a:r>
              <a:rPr lang="fa-IR" sz="2000" dirty="0"/>
              <a:t>براي بهبود بهره برداري، مفهوم سيستم عامل دسته اي به وجود آمد. اولين سيستم عامل دسته </a:t>
            </a:r>
            <a:r>
              <a:rPr lang="fa-IR" sz="2000" dirty="0" smtClean="0"/>
              <a:t>اي در </a:t>
            </a:r>
            <a:r>
              <a:rPr lang="fa-IR" sz="2000" dirty="0"/>
              <a:t>اواسط دهه </a:t>
            </a:r>
            <a:r>
              <a:rPr lang="fa-IR" sz="2000" dirty="0" smtClean="0"/>
              <a:t> 1950 توسط  </a:t>
            </a:r>
            <a:r>
              <a:rPr lang="en-US" sz="1800" dirty="0"/>
              <a:t>General Motors</a:t>
            </a:r>
            <a:r>
              <a:rPr lang="fa-IR" sz="2000" dirty="0"/>
              <a:t> براي استفاده در </a:t>
            </a:r>
            <a:r>
              <a:rPr lang="en-US" sz="1800" dirty="0"/>
              <a:t>IBM 701</a:t>
            </a:r>
            <a:r>
              <a:rPr lang="fa-IR" sz="1800" dirty="0"/>
              <a:t> </a:t>
            </a:r>
            <a:r>
              <a:rPr lang="fa-IR" sz="2000" dirty="0"/>
              <a:t>ايجاد شد</a:t>
            </a:r>
            <a:r>
              <a:rPr lang="fa-IR" sz="2000" dirty="0" smtClean="0"/>
              <a:t>.</a:t>
            </a:r>
          </a:p>
          <a:p>
            <a:pPr marL="0" indent="0" algn="just">
              <a:buNone/>
            </a:pPr>
            <a:endParaRPr lang="fa-IR" sz="2000" dirty="0" smtClean="0"/>
          </a:p>
          <a:p>
            <a:pPr marL="0" indent="0" algn="just">
              <a:buNone/>
            </a:pPr>
            <a:r>
              <a:rPr lang="fa-IR" sz="2000" dirty="0"/>
              <a:t>ايده اصلي پردازش دسته اي</a:t>
            </a:r>
            <a:r>
              <a:rPr lang="fa-IR" sz="2000" dirty="0" smtClean="0"/>
              <a:t>، استفاده از نرم </a:t>
            </a:r>
            <a:r>
              <a:rPr lang="fa-IR" sz="2000" dirty="0"/>
              <a:t>افزاري به نام </a:t>
            </a:r>
            <a:r>
              <a:rPr lang="fa-IR" sz="2000" b="1" dirty="0"/>
              <a:t>ناظر </a:t>
            </a:r>
            <a:r>
              <a:rPr lang="fa-IR" sz="2000" dirty="0"/>
              <a:t>بود</a:t>
            </a:r>
            <a:r>
              <a:rPr lang="fa-IR" sz="2000" dirty="0" smtClean="0"/>
              <a:t>. </a:t>
            </a:r>
          </a:p>
          <a:p>
            <a:pPr marL="0" indent="0" algn="just">
              <a:buNone/>
            </a:pPr>
            <a:r>
              <a:rPr lang="fa-IR" sz="2000" dirty="0" smtClean="0"/>
              <a:t>با استفاده از اين </a:t>
            </a:r>
            <a:r>
              <a:rPr lang="fa-IR" sz="2000" dirty="0"/>
              <a:t>سيستم هاي عامل، لازم نبود كاربران مستقيماً به ماشين دستيابي داشته باشند</a:t>
            </a:r>
            <a:r>
              <a:rPr lang="fa-IR" sz="2000" dirty="0" smtClean="0"/>
              <a:t>. در عوض، کاربر کار خود را روی یک کارت به یا نوار به متصدی کامپیوتر تحویل می دهد. </a:t>
            </a:r>
          </a:p>
          <a:p>
            <a:pPr marL="0" indent="0" algn="just">
              <a:buNone/>
            </a:pPr>
            <a:r>
              <a:rPr lang="fa-IR" sz="2000" dirty="0" smtClean="0"/>
              <a:t>اپراتور کارها را بصورت ردیفی دسته کرده و همگی را روی یک دستگاه ورودی می گذارد تا مورد استفاده ناظر قرار گیرد.</a:t>
            </a:r>
          </a:p>
          <a:p>
            <a:pPr marL="0" indent="0" algn="just">
              <a:buNone/>
            </a:pPr>
            <a:r>
              <a:rPr lang="fa-IR" sz="2000" dirty="0" smtClean="0"/>
              <a:t>هر برنامه طوری ساخته شده است که با تکمیل پردازش به ناظر انشعاب کند و ناظر به طور خودکار بارکردن برنامه بعدی را آغاز نماید.</a:t>
            </a:r>
            <a:endParaRPr lang="fa-IR"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38242575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762000"/>
          </a:xfrm>
        </p:spPr>
        <p:txBody>
          <a:bodyPr/>
          <a:lstStyle/>
          <a:p>
            <a:pPr lvl="1" algn="ctr" rtl="1">
              <a:spcBef>
                <a:spcPct val="0"/>
              </a:spcBef>
            </a:pPr>
            <a:r>
              <a:rPr lang="fa-IR" sz="3200" b="1" dirty="0">
                <a:cs typeface="B Nazanin" pitchFamily="2" charset="-78"/>
              </a:rPr>
              <a:t>سیر تکاملی سیستم عامل </a:t>
            </a:r>
            <a:r>
              <a:rPr lang="fa-IR" sz="3200" b="1" dirty="0" smtClean="0">
                <a:cs typeface="B Nazanin" pitchFamily="2" charset="-78"/>
              </a:rPr>
              <a:t>ها: </a:t>
            </a:r>
            <a:r>
              <a:rPr lang="fa-IR" sz="3200" b="1" dirty="0">
                <a:cs typeface="B Nazanin" pitchFamily="2" charset="-78"/>
              </a:rPr>
              <a:t> </a:t>
            </a:r>
            <a:r>
              <a:rPr lang="fa-IR" sz="3200" dirty="0">
                <a:cs typeface="B Nazanin" pitchFamily="2" charset="-78"/>
              </a:rPr>
              <a:t>سيستم هاي دسته اي </a:t>
            </a:r>
            <a:r>
              <a:rPr lang="fa-IR" sz="3200" dirty="0" smtClean="0">
                <a:cs typeface="B Nazanin" pitchFamily="2" charset="-78"/>
              </a:rPr>
              <a:t>ساده</a:t>
            </a:r>
            <a:endParaRPr lang="en-US" sz="3200" dirty="0">
              <a:cs typeface="B Nazanin" pitchFamily="2" charset="-78"/>
            </a:endParaRPr>
          </a:p>
        </p:txBody>
      </p:sp>
      <p:sp>
        <p:nvSpPr>
          <p:cNvPr id="3" name="Content Placeholder 2"/>
          <p:cNvSpPr>
            <a:spLocks noGrp="1"/>
          </p:cNvSpPr>
          <p:nvPr>
            <p:ph idx="1"/>
          </p:nvPr>
        </p:nvSpPr>
        <p:spPr>
          <a:xfrm>
            <a:off x="3733800" y="1676400"/>
            <a:ext cx="5257800" cy="4419600"/>
          </a:xfrm>
        </p:spPr>
        <p:txBody>
          <a:bodyPr>
            <a:normAutofit fontScale="92500" lnSpcReduction="10000"/>
          </a:bodyPr>
          <a:lstStyle/>
          <a:p>
            <a:pPr marL="0" indent="0" algn="just">
              <a:spcBef>
                <a:spcPct val="50000"/>
              </a:spcBef>
              <a:buNone/>
            </a:pPr>
            <a:r>
              <a:rPr lang="fa-IR" sz="2000" dirty="0"/>
              <a:t>براي آشنايي با عملكرد اين طرح، آن را از دو ديدگاه بررسي مي كنيم</a:t>
            </a:r>
            <a:r>
              <a:rPr lang="fa-IR" sz="2000" dirty="0" smtClean="0"/>
              <a:t>:</a:t>
            </a:r>
          </a:p>
          <a:p>
            <a:pPr marL="0" indent="0" algn="just">
              <a:spcBef>
                <a:spcPct val="50000"/>
              </a:spcBef>
              <a:buNone/>
            </a:pPr>
            <a:r>
              <a:rPr lang="fa-IR" b="1" u="sng" dirty="0" smtClean="0"/>
              <a:t> </a:t>
            </a:r>
            <a:r>
              <a:rPr lang="fa-IR" b="1" u="sng" dirty="0"/>
              <a:t>از ديدگاه </a:t>
            </a:r>
            <a:r>
              <a:rPr lang="fa-IR" b="1" u="sng" dirty="0" smtClean="0"/>
              <a:t>ناظر:</a:t>
            </a:r>
          </a:p>
          <a:p>
            <a:pPr algn="just">
              <a:spcBef>
                <a:spcPct val="50000"/>
              </a:spcBef>
            </a:pPr>
            <a:r>
              <a:rPr lang="fa-IR" sz="2000" b="1" dirty="0" smtClean="0"/>
              <a:t>  </a:t>
            </a:r>
            <a:r>
              <a:rPr lang="fa-IR" sz="2000" dirty="0"/>
              <a:t>ناظر</a:t>
            </a:r>
            <a:r>
              <a:rPr lang="fa-IR" sz="2000" dirty="0" smtClean="0"/>
              <a:t>، دنباله </a:t>
            </a:r>
            <a:r>
              <a:rPr lang="fa-IR" sz="2000" dirty="0"/>
              <a:t>اي از رويدادها را كنترل مي كند. براي اين كار</a:t>
            </a:r>
            <a:r>
              <a:rPr lang="fa-IR" sz="2000" dirty="0" smtClean="0"/>
              <a:t>، بخش </a:t>
            </a:r>
            <a:r>
              <a:rPr lang="fa-IR" sz="2000" dirty="0"/>
              <a:t>عمده ناظر هميشه بايد در حافظه </a:t>
            </a:r>
            <a:r>
              <a:rPr lang="fa-IR" sz="2000" dirty="0" smtClean="0"/>
              <a:t>اصلي آماده </a:t>
            </a:r>
            <a:r>
              <a:rPr lang="fa-IR" sz="2000" dirty="0"/>
              <a:t>اجرا </a:t>
            </a:r>
            <a:r>
              <a:rPr lang="fa-IR" sz="2000" dirty="0" smtClean="0"/>
              <a:t>باشد. اين </a:t>
            </a:r>
            <a:r>
              <a:rPr lang="fa-IR" sz="2000" dirty="0"/>
              <a:t>بخش را </a:t>
            </a:r>
            <a:r>
              <a:rPr lang="fa-IR" sz="2000" b="1" dirty="0"/>
              <a:t>ناظر ماندگار</a:t>
            </a:r>
            <a:r>
              <a:rPr lang="fa-IR" sz="2000" dirty="0"/>
              <a:t> مي نامند</a:t>
            </a:r>
            <a:r>
              <a:rPr lang="fa-IR" sz="2000" dirty="0" smtClean="0"/>
              <a:t>.</a:t>
            </a:r>
          </a:p>
          <a:p>
            <a:pPr algn="just">
              <a:spcBef>
                <a:spcPct val="50000"/>
              </a:spcBef>
            </a:pPr>
            <a:r>
              <a:rPr lang="fa-IR" sz="2000" dirty="0" smtClean="0"/>
              <a:t>بقیه ناظر، شامل برنامه های سودمند و توابع عمومی و مشترکی است که به عنوان زیربرنامه های برنامه کار، در ابتدای برنامه هایی که به آن ها نیاز دارند بار می شود.</a:t>
            </a:r>
          </a:p>
          <a:p>
            <a:pPr algn="just">
              <a:spcBef>
                <a:spcPct val="50000"/>
              </a:spcBef>
            </a:pPr>
            <a:r>
              <a:rPr lang="fa-IR" sz="2000" dirty="0" smtClean="0"/>
              <a:t>ناظر کارها را یکی یکی از ورودی خوانده و در ناحیه برنامه کاربر از حافظه قرار می دهد و کنترل به آن منتقل می شود. با تکمیل کار، کنترل به ناظر برمی گردد تا بلافاصله کار بعدی را به حافظه بخواند. نتایج هر کار برای تحویل به کاربر به یک دستگاه خروجی مثل چاپگر ارسال می شود.</a:t>
            </a:r>
          </a:p>
        </p:txBody>
      </p:sp>
      <p:sp>
        <p:nvSpPr>
          <p:cNvPr id="6" name="Rectangle 5"/>
          <p:cNvSpPr/>
          <p:nvPr/>
        </p:nvSpPr>
        <p:spPr>
          <a:xfrm>
            <a:off x="570450" y="6102974"/>
            <a:ext cx="3015868" cy="369332"/>
          </a:xfrm>
          <a:prstGeom prst="rect">
            <a:avLst/>
          </a:prstGeom>
          <a:solidFill>
            <a:schemeClr val="bg2"/>
          </a:solidFill>
        </p:spPr>
        <p:txBody>
          <a:bodyPr wrap="square">
            <a:spAutoFit/>
          </a:bodyPr>
          <a:lstStyle/>
          <a:p>
            <a:r>
              <a:rPr lang="fa-IR" dirty="0">
                <a:cs typeface="B Nazanin" pitchFamily="2" charset="-78"/>
              </a:rPr>
              <a:t>طرح حافظه براي ناظر ماندگار</a:t>
            </a:r>
            <a:endParaRPr lang="en-US" dirty="0">
              <a:cs typeface="B Nazanin" pitchFamily="2" charset="-78"/>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15</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668" y="1423102"/>
            <a:ext cx="3295650" cy="448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012902" y="1637712"/>
            <a:ext cx="1104790" cy="338554"/>
          </a:xfrm>
          <a:prstGeom prst="rect">
            <a:avLst/>
          </a:prstGeom>
          <a:noFill/>
        </p:spPr>
        <p:txBody>
          <a:bodyPr wrap="none" rtlCol="0">
            <a:spAutoFit/>
          </a:bodyPr>
          <a:lstStyle/>
          <a:p>
            <a:pPr algn="r" rtl="1"/>
            <a:r>
              <a:rPr lang="fa-IR" sz="1600" b="1" dirty="0" smtClean="0">
                <a:cs typeface="2  Mitra" pitchFamily="2" charset="-78"/>
              </a:rPr>
              <a:t>پردازش وقفه</a:t>
            </a:r>
            <a:endParaRPr lang="en-US" sz="1600" b="1" dirty="0">
              <a:cs typeface="2  Mitra" pitchFamily="2" charset="-78"/>
            </a:endParaRPr>
          </a:p>
        </p:txBody>
      </p:sp>
      <p:sp>
        <p:nvSpPr>
          <p:cNvPr id="9" name="TextBox 8"/>
          <p:cNvSpPr txBox="1"/>
          <p:nvPr/>
        </p:nvSpPr>
        <p:spPr>
          <a:xfrm>
            <a:off x="1818939" y="2133599"/>
            <a:ext cx="1492716" cy="338554"/>
          </a:xfrm>
          <a:prstGeom prst="rect">
            <a:avLst/>
          </a:prstGeom>
          <a:noFill/>
        </p:spPr>
        <p:txBody>
          <a:bodyPr wrap="none" rtlCol="0">
            <a:spAutoFit/>
          </a:bodyPr>
          <a:lstStyle/>
          <a:p>
            <a:pPr algn="r" rtl="1"/>
            <a:r>
              <a:rPr lang="fa-IR" sz="1600" b="1" dirty="0" smtClean="0">
                <a:cs typeface="2  Mitra" pitchFamily="2" charset="-78"/>
              </a:rPr>
              <a:t>گرداننده دستگاه ها</a:t>
            </a:r>
            <a:endParaRPr lang="en-US" sz="1600" b="1" dirty="0">
              <a:cs typeface="2  Mitra" pitchFamily="2" charset="-78"/>
            </a:endParaRPr>
          </a:p>
        </p:txBody>
      </p:sp>
      <p:sp>
        <p:nvSpPr>
          <p:cNvPr id="10" name="TextBox 9"/>
          <p:cNvSpPr txBox="1"/>
          <p:nvPr/>
        </p:nvSpPr>
        <p:spPr>
          <a:xfrm>
            <a:off x="1924737" y="2590799"/>
            <a:ext cx="1386918" cy="338554"/>
          </a:xfrm>
          <a:prstGeom prst="rect">
            <a:avLst/>
          </a:prstGeom>
          <a:noFill/>
        </p:spPr>
        <p:txBody>
          <a:bodyPr wrap="none" rtlCol="0">
            <a:spAutoFit/>
          </a:bodyPr>
          <a:lstStyle/>
          <a:p>
            <a:pPr algn="r" rtl="1"/>
            <a:r>
              <a:rPr lang="fa-IR" sz="1600" b="1" dirty="0" smtClean="0">
                <a:cs typeface="2  Mitra" pitchFamily="2" charset="-78"/>
              </a:rPr>
              <a:t>مرتب کننده کارها</a:t>
            </a:r>
            <a:endParaRPr lang="en-US" sz="1600" b="1" dirty="0">
              <a:cs typeface="2  Mitra" pitchFamily="2" charset="-78"/>
            </a:endParaRPr>
          </a:p>
        </p:txBody>
      </p:sp>
      <p:sp>
        <p:nvSpPr>
          <p:cNvPr id="11" name="TextBox 10"/>
          <p:cNvSpPr txBox="1"/>
          <p:nvPr/>
        </p:nvSpPr>
        <p:spPr>
          <a:xfrm>
            <a:off x="1899088" y="3124199"/>
            <a:ext cx="1359668" cy="338554"/>
          </a:xfrm>
          <a:prstGeom prst="rect">
            <a:avLst/>
          </a:prstGeom>
          <a:noFill/>
        </p:spPr>
        <p:txBody>
          <a:bodyPr wrap="none" rtlCol="0">
            <a:spAutoFit/>
          </a:bodyPr>
          <a:lstStyle/>
          <a:p>
            <a:pPr algn="r" rtl="1"/>
            <a:r>
              <a:rPr lang="fa-IR" sz="1600" b="1" dirty="0" smtClean="0">
                <a:cs typeface="2  Mitra" pitchFamily="2" charset="-78"/>
              </a:rPr>
              <a:t>مفسر زبان کنترل</a:t>
            </a:r>
            <a:endParaRPr lang="en-US" sz="1600" b="1" dirty="0">
              <a:cs typeface="2  Mitra" pitchFamily="2" charset="-78"/>
            </a:endParaRPr>
          </a:p>
        </p:txBody>
      </p:sp>
      <p:sp>
        <p:nvSpPr>
          <p:cNvPr id="12" name="TextBox 11"/>
          <p:cNvSpPr txBox="1"/>
          <p:nvPr/>
        </p:nvSpPr>
        <p:spPr>
          <a:xfrm>
            <a:off x="1842183" y="4419599"/>
            <a:ext cx="1402948" cy="338554"/>
          </a:xfrm>
          <a:prstGeom prst="rect">
            <a:avLst/>
          </a:prstGeom>
          <a:noFill/>
        </p:spPr>
        <p:txBody>
          <a:bodyPr wrap="none" rtlCol="0">
            <a:spAutoFit/>
          </a:bodyPr>
          <a:lstStyle/>
          <a:p>
            <a:pPr algn="r" rtl="1"/>
            <a:r>
              <a:rPr lang="fa-IR" sz="1600" b="1" dirty="0" smtClean="0">
                <a:cs typeface="2  Mitra" pitchFamily="2" charset="-78"/>
              </a:rPr>
              <a:t>ناحیه برنامه کاربر</a:t>
            </a:r>
            <a:endParaRPr lang="en-US" sz="1600" b="1" dirty="0">
              <a:cs typeface="2  Mitra" pitchFamily="2" charset="-78"/>
            </a:endParaRPr>
          </a:p>
        </p:txBody>
      </p:sp>
      <p:sp>
        <p:nvSpPr>
          <p:cNvPr id="13" name="TextBox 12"/>
          <p:cNvSpPr txBox="1"/>
          <p:nvPr/>
        </p:nvSpPr>
        <p:spPr>
          <a:xfrm>
            <a:off x="290668" y="3338195"/>
            <a:ext cx="420308" cy="338554"/>
          </a:xfrm>
          <a:prstGeom prst="rect">
            <a:avLst/>
          </a:prstGeom>
          <a:noFill/>
        </p:spPr>
        <p:txBody>
          <a:bodyPr wrap="none" rtlCol="0">
            <a:spAutoFit/>
          </a:bodyPr>
          <a:lstStyle/>
          <a:p>
            <a:pPr algn="r" rtl="1"/>
            <a:r>
              <a:rPr lang="fa-IR" sz="1600" b="1" dirty="0" smtClean="0">
                <a:cs typeface="2  Mitra" pitchFamily="2" charset="-78"/>
              </a:rPr>
              <a:t>مرز</a:t>
            </a:r>
            <a:endParaRPr lang="en-US" sz="1600" b="1" dirty="0">
              <a:cs typeface="2  Mitra" pitchFamily="2" charset="-78"/>
            </a:endParaRPr>
          </a:p>
        </p:txBody>
      </p:sp>
      <p:sp>
        <p:nvSpPr>
          <p:cNvPr id="14" name="TextBox 13"/>
          <p:cNvSpPr txBox="1"/>
          <p:nvPr/>
        </p:nvSpPr>
        <p:spPr>
          <a:xfrm>
            <a:off x="839354" y="2308867"/>
            <a:ext cx="481222" cy="338554"/>
          </a:xfrm>
          <a:prstGeom prst="rect">
            <a:avLst/>
          </a:prstGeom>
          <a:noFill/>
        </p:spPr>
        <p:txBody>
          <a:bodyPr wrap="none" rtlCol="0">
            <a:spAutoFit/>
          </a:bodyPr>
          <a:lstStyle/>
          <a:p>
            <a:pPr algn="r" rtl="1"/>
            <a:r>
              <a:rPr lang="fa-IR" sz="1600" b="1" dirty="0" smtClean="0">
                <a:cs typeface="2  Mitra" pitchFamily="2" charset="-78"/>
              </a:rPr>
              <a:t>ناظر</a:t>
            </a:r>
            <a:endParaRPr lang="en-US" sz="1600" b="1" dirty="0">
              <a:cs typeface="2  Mitra" pitchFamily="2" charset="-78"/>
            </a:endParaRPr>
          </a:p>
        </p:txBody>
      </p:sp>
    </p:spTree>
    <p:extLst>
      <p:ext uri="{BB962C8B-B14F-4D97-AF65-F5344CB8AC3E}">
        <p14:creationId xmlns:p14="http://schemas.microsoft.com/office/powerpoint/2010/main" val="22357449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lvl="1" algn="ctr" rtl="1">
              <a:spcBef>
                <a:spcPct val="0"/>
              </a:spcBef>
            </a:pPr>
            <a:r>
              <a:rPr lang="fa-IR" sz="3200" b="1" dirty="0">
                <a:cs typeface="B Nazanin" pitchFamily="2" charset="-78"/>
              </a:rPr>
              <a:t>سیر تکاملی سیستم عامل </a:t>
            </a:r>
            <a:r>
              <a:rPr lang="fa-IR" sz="3200" b="1" dirty="0" smtClean="0">
                <a:cs typeface="B Nazanin" pitchFamily="2" charset="-78"/>
              </a:rPr>
              <a:t>ها: </a:t>
            </a:r>
            <a:r>
              <a:rPr lang="fa-IR" sz="3200" b="1" dirty="0">
                <a:cs typeface="B Nazanin" pitchFamily="2" charset="-78"/>
              </a:rPr>
              <a:t> </a:t>
            </a:r>
            <a:r>
              <a:rPr lang="fa-IR" sz="3200" dirty="0">
                <a:cs typeface="B Nazanin" pitchFamily="2" charset="-78"/>
              </a:rPr>
              <a:t>سيستم هاي دسته اي </a:t>
            </a:r>
            <a:r>
              <a:rPr lang="fa-IR" sz="3200" dirty="0" smtClean="0">
                <a:cs typeface="B Nazanin" pitchFamily="2" charset="-78"/>
              </a:rPr>
              <a:t>ساده</a:t>
            </a:r>
            <a:endParaRPr lang="en-US" sz="3200" dirty="0">
              <a:cs typeface="B Nazanin" pitchFamily="2" charset="-78"/>
            </a:endParaRPr>
          </a:p>
        </p:txBody>
      </p:sp>
      <p:sp>
        <p:nvSpPr>
          <p:cNvPr id="3" name="Content Placeholder 2"/>
          <p:cNvSpPr>
            <a:spLocks noGrp="1"/>
          </p:cNvSpPr>
          <p:nvPr>
            <p:ph idx="1"/>
          </p:nvPr>
        </p:nvSpPr>
        <p:spPr>
          <a:xfrm>
            <a:off x="381000" y="1676400"/>
            <a:ext cx="8534400" cy="4419600"/>
          </a:xfrm>
        </p:spPr>
        <p:txBody>
          <a:bodyPr>
            <a:normAutofit/>
          </a:bodyPr>
          <a:lstStyle/>
          <a:p>
            <a:pPr marL="0" indent="0" algn="just">
              <a:spcBef>
                <a:spcPct val="50000"/>
              </a:spcBef>
              <a:buNone/>
            </a:pPr>
            <a:r>
              <a:rPr lang="fa-IR" b="1" u="sng" dirty="0"/>
              <a:t>از ديدگاه پردازنده: </a:t>
            </a:r>
          </a:p>
          <a:p>
            <a:pPr algn="just">
              <a:spcBef>
                <a:spcPct val="50000"/>
              </a:spcBef>
            </a:pPr>
            <a:r>
              <a:rPr lang="fa-IR" sz="2000" dirty="0" smtClean="0"/>
              <a:t>در لحظه ای از زمان، </a:t>
            </a:r>
            <a:r>
              <a:rPr lang="fa-IR" sz="2000" dirty="0"/>
              <a:t>پردازنده دستورالعمل هاي ناظر را كه در حافظه اصلي قرار دارند، اجرا مي كند</a:t>
            </a:r>
            <a:r>
              <a:rPr lang="fa-IR" sz="2000" dirty="0" smtClean="0"/>
              <a:t>.</a:t>
            </a:r>
          </a:p>
          <a:p>
            <a:pPr algn="just">
              <a:spcBef>
                <a:spcPct val="50000"/>
              </a:spcBef>
            </a:pPr>
            <a:r>
              <a:rPr lang="fa-IR" sz="2000" dirty="0" smtClean="0"/>
              <a:t> دستورالعمل </a:t>
            </a:r>
            <a:r>
              <a:rPr lang="fa-IR" sz="2000" dirty="0"/>
              <a:t>ها موجب مي شوند كار بعدي در بخش ديگري از حافظه اصلي خوانده شود. </a:t>
            </a:r>
            <a:endParaRPr lang="fa-IR" sz="2000" dirty="0" smtClean="0"/>
          </a:p>
          <a:p>
            <a:pPr algn="just">
              <a:spcBef>
                <a:spcPct val="50000"/>
              </a:spcBef>
            </a:pPr>
            <a:r>
              <a:rPr lang="fa-IR" sz="2000" dirty="0" smtClean="0"/>
              <a:t>وقتي </a:t>
            </a:r>
            <a:r>
              <a:rPr lang="fa-IR" sz="2000" dirty="0"/>
              <a:t>كاري خوانده شد</a:t>
            </a:r>
            <a:r>
              <a:rPr lang="fa-IR" sz="2000" dirty="0" smtClean="0"/>
              <a:t>، پردازنده </a:t>
            </a:r>
            <a:r>
              <a:rPr lang="fa-IR" sz="2000" dirty="0"/>
              <a:t>دستورالعمل انشعابي را در ناظر مي بيند كه به پردازنده دستور مي دهد تا اجرا را از ابتداي برنامه كاربر ادامه دهد. </a:t>
            </a:r>
            <a:endParaRPr lang="fa-IR" sz="2000" dirty="0" smtClean="0"/>
          </a:p>
          <a:p>
            <a:pPr algn="just">
              <a:spcBef>
                <a:spcPct val="50000"/>
              </a:spcBef>
            </a:pPr>
            <a:r>
              <a:rPr lang="fa-IR" sz="2000" dirty="0" smtClean="0"/>
              <a:t>سپس </a:t>
            </a:r>
            <a:r>
              <a:rPr lang="fa-IR" sz="2000" dirty="0"/>
              <a:t>پردازنده دستورالعمل هاي موجود </a:t>
            </a:r>
            <a:r>
              <a:rPr lang="fa-IR" sz="2000" dirty="0" smtClean="0"/>
              <a:t>در برنامه </a:t>
            </a:r>
            <a:r>
              <a:rPr lang="fa-IR" sz="2000" dirty="0"/>
              <a:t>كاربر را اجرا مي كند </a:t>
            </a:r>
            <a:r>
              <a:rPr lang="fa-IR" sz="2000" dirty="0" smtClean="0"/>
              <a:t>تا به </a:t>
            </a:r>
            <a:r>
              <a:rPr lang="fa-IR" sz="2000" dirty="0"/>
              <a:t>پايان برسد </a:t>
            </a:r>
            <a:r>
              <a:rPr lang="fa-IR" sz="2000" dirty="0" smtClean="0"/>
              <a:t>يا با </a:t>
            </a:r>
            <a:r>
              <a:rPr lang="fa-IR" sz="2000" dirty="0"/>
              <a:t>شرايط خطا مواجه شود</a:t>
            </a:r>
            <a:r>
              <a:rPr lang="fa-IR" sz="2000" dirty="0" smtClean="0"/>
              <a:t>.</a:t>
            </a:r>
          </a:p>
          <a:p>
            <a:pPr algn="just">
              <a:spcBef>
                <a:spcPct val="50000"/>
              </a:spcBef>
            </a:pPr>
            <a:r>
              <a:rPr lang="fa-IR" sz="2000" dirty="0" smtClean="0"/>
              <a:t>در هر دو صورت (اتمام برنامه / مواجه شدن با خطا)، دستورالعمل بعدی را از برنامه ناظر واکش می کند.</a:t>
            </a:r>
            <a:endParaRPr lang="en-US" sz="2000"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011412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lvl="1" algn="ctr" rtl="1">
              <a:spcBef>
                <a:spcPct val="0"/>
              </a:spcBef>
            </a:pPr>
            <a:r>
              <a:rPr lang="fa-IR" sz="3200" b="1" dirty="0">
                <a:cs typeface="B Nazanin" pitchFamily="2" charset="-78"/>
              </a:rPr>
              <a:t>سیر تکاملی سیستم عامل </a:t>
            </a:r>
            <a:r>
              <a:rPr lang="fa-IR" sz="3200" b="1" dirty="0" smtClean="0">
                <a:cs typeface="B Nazanin" pitchFamily="2" charset="-78"/>
              </a:rPr>
              <a:t>ها: </a:t>
            </a:r>
            <a:r>
              <a:rPr lang="fa-IR" sz="3200" b="1" dirty="0">
                <a:cs typeface="B Nazanin" pitchFamily="2" charset="-78"/>
              </a:rPr>
              <a:t> </a:t>
            </a:r>
            <a:r>
              <a:rPr lang="fa-IR" sz="3200" dirty="0">
                <a:cs typeface="B Nazanin" pitchFamily="2" charset="-78"/>
              </a:rPr>
              <a:t>سيستم هاي دسته اي </a:t>
            </a:r>
            <a:r>
              <a:rPr lang="fa-IR" sz="3200" dirty="0" smtClean="0">
                <a:cs typeface="B Nazanin" pitchFamily="2" charset="-78"/>
              </a:rPr>
              <a:t>ساده</a:t>
            </a:r>
            <a:endParaRPr lang="en-US" sz="3200" dirty="0">
              <a:cs typeface="B Nazanin" pitchFamily="2" charset="-78"/>
            </a:endParaRPr>
          </a:p>
        </p:txBody>
      </p:sp>
      <p:sp>
        <p:nvSpPr>
          <p:cNvPr id="3" name="Content Placeholder 2"/>
          <p:cNvSpPr>
            <a:spLocks noGrp="1"/>
          </p:cNvSpPr>
          <p:nvPr>
            <p:ph idx="1"/>
          </p:nvPr>
        </p:nvSpPr>
        <p:spPr>
          <a:xfrm>
            <a:off x="533400" y="1676400"/>
            <a:ext cx="8229600" cy="4419600"/>
          </a:xfrm>
        </p:spPr>
        <p:txBody>
          <a:bodyPr>
            <a:normAutofit/>
          </a:bodyPr>
          <a:lstStyle/>
          <a:p>
            <a:pPr marL="0" indent="0" algn="just">
              <a:spcBef>
                <a:spcPct val="50000"/>
              </a:spcBef>
              <a:buNone/>
            </a:pPr>
            <a:r>
              <a:rPr lang="fa-IR" dirty="0" smtClean="0"/>
              <a:t>عبارت (کنترل به یک کار منتقل شد) به این معنی است که اکنون پردازنده در حال واکشی و اجرای دستورالعمل های یک برنامه کاربر است. </a:t>
            </a:r>
          </a:p>
          <a:p>
            <a:pPr marL="0" indent="0" algn="just">
              <a:spcBef>
                <a:spcPct val="50000"/>
              </a:spcBef>
              <a:buNone/>
            </a:pPr>
            <a:endParaRPr lang="fa-IR" dirty="0" smtClean="0"/>
          </a:p>
          <a:p>
            <a:pPr marL="0" indent="0" algn="just">
              <a:spcBef>
                <a:spcPct val="50000"/>
              </a:spcBef>
              <a:buNone/>
            </a:pPr>
            <a:r>
              <a:rPr lang="fa-IR" dirty="0" smtClean="0"/>
              <a:t>عبارت (کنترل به ناظر بازگشت) به این معنی است که اکنون پردازنده در حال واکشی و اجرای دستورالعمل های برنامه ناظر است.</a:t>
            </a:r>
          </a:p>
          <a:p>
            <a:pPr marL="0" indent="0" algn="just">
              <a:spcBef>
                <a:spcPct val="50000"/>
              </a:spcBef>
              <a:buNone/>
            </a:pPr>
            <a:endParaRPr lang="fa-IR" dirty="0" smtClean="0"/>
          </a:p>
          <a:p>
            <a:pPr marL="0" indent="0" algn="just">
              <a:spcBef>
                <a:spcPct val="50000"/>
              </a:spcBef>
              <a:buNone/>
            </a:pPr>
            <a:r>
              <a:rPr lang="fa-IR" sz="2000" dirty="0" smtClean="0"/>
              <a:t>زمانبندی استفاده از پردازنده بر عهده ناظر است. مجموعه ای از کارها به صف شده و بدون اتلاف وقت با بیشترین سرعت اجرا می شود.</a:t>
            </a:r>
            <a:endParaRPr lang="en-US"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21152233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534400" cy="5486400"/>
          </a:xfrm>
        </p:spPr>
        <p:txBody>
          <a:bodyPr>
            <a:normAutofit/>
          </a:bodyPr>
          <a:lstStyle/>
          <a:p>
            <a:pPr marL="0" indent="0" algn="just">
              <a:buNone/>
            </a:pPr>
            <a:r>
              <a:rPr lang="fa-IR" dirty="0"/>
              <a:t>ناظر يا سيستم عامل دسته اي</a:t>
            </a:r>
            <a:r>
              <a:rPr lang="fa-IR" dirty="0" smtClean="0"/>
              <a:t>، يك </a:t>
            </a:r>
            <a:r>
              <a:rPr lang="fa-IR" dirty="0"/>
              <a:t>برنامه كامپيوتري است</a:t>
            </a:r>
            <a:r>
              <a:rPr lang="fa-IR" dirty="0" smtClean="0"/>
              <a:t>. ناظر، با </a:t>
            </a:r>
            <a:r>
              <a:rPr lang="fa-IR" dirty="0"/>
              <a:t>تكيه بر توانايي پردازنده در واكشي دستورالعمل ها از بخش هاي مختلف حافظه، كنترل را در اختيار مي گيرد يا واگذار مي كند. ويژگي هاي سخت افزاري ديگري مطلوب است</a:t>
            </a:r>
            <a:r>
              <a:rPr lang="fa-IR" dirty="0" smtClean="0"/>
              <a:t>:</a:t>
            </a:r>
          </a:p>
          <a:p>
            <a:pPr marL="0" indent="0" algn="just">
              <a:buNone/>
            </a:pPr>
            <a:endParaRPr lang="en-US" dirty="0"/>
          </a:p>
          <a:p>
            <a:pPr algn="just">
              <a:buFont typeface="Wingdings" pitchFamily="2" charset="2"/>
              <a:buChar char="ü"/>
            </a:pPr>
            <a:r>
              <a:rPr lang="fa-IR" sz="2000" b="1" u="sng" dirty="0"/>
              <a:t> حفاظت از </a:t>
            </a:r>
            <a:r>
              <a:rPr lang="fa-IR" sz="2000" b="1" u="sng" dirty="0" smtClean="0"/>
              <a:t>حافظه:</a:t>
            </a:r>
          </a:p>
          <a:p>
            <a:pPr marL="594360" lvl="2" indent="0" algn="just">
              <a:buNone/>
            </a:pPr>
            <a:r>
              <a:rPr lang="fa-IR" dirty="0" smtClean="0"/>
              <a:t>وقتي </a:t>
            </a:r>
            <a:r>
              <a:rPr lang="fa-IR" dirty="0"/>
              <a:t>برنامه كاربر درحال اجرا است، نبايد فضايي از حافظه را كه در اختيار ناظر است تغيير دهد</a:t>
            </a:r>
            <a:r>
              <a:rPr lang="fa-IR" dirty="0" smtClean="0"/>
              <a:t>.</a:t>
            </a:r>
          </a:p>
          <a:p>
            <a:pPr algn="just">
              <a:buFont typeface="Wingdings" pitchFamily="2" charset="2"/>
              <a:buChar char="ü"/>
            </a:pPr>
            <a:r>
              <a:rPr lang="fa-IR" sz="2000" b="1" u="sng" dirty="0"/>
              <a:t> </a:t>
            </a:r>
            <a:r>
              <a:rPr lang="fa-IR" sz="2000" b="1" u="sng" dirty="0" smtClean="0"/>
              <a:t>تايمر (زمان سنج):</a:t>
            </a:r>
            <a:endParaRPr lang="fa-IR" sz="2000" b="1" u="sng" dirty="0"/>
          </a:p>
          <a:p>
            <a:pPr marL="594360" lvl="2" indent="0" algn="just">
              <a:buNone/>
            </a:pPr>
            <a:r>
              <a:rPr lang="fa-IR" dirty="0" smtClean="0"/>
              <a:t>تايمر </a:t>
            </a:r>
            <a:r>
              <a:rPr lang="fa-IR" dirty="0"/>
              <a:t>مانع از اين مي شود كه كاري سيستم را به طور انحصاري در اختيار خودش داشته باشد</a:t>
            </a:r>
            <a:r>
              <a:rPr lang="fa-IR" dirty="0" smtClean="0"/>
              <a:t>.</a:t>
            </a:r>
          </a:p>
          <a:p>
            <a:pPr algn="just">
              <a:buFont typeface="Wingdings" pitchFamily="2" charset="2"/>
              <a:buChar char="ü"/>
            </a:pPr>
            <a:r>
              <a:rPr lang="fa-IR" sz="2000" b="1" u="sng" dirty="0"/>
              <a:t> دستورالعمل هاي ممتاز:</a:t>
            </a:r>
          </a:p>
          <a:p>
            <a:pPr marL="594360" lvl="2" indent="0" algn="just">
              <a:buNone/>
            </a:pPr>
            <a:r>
              <a:rPr lang="fa-IR" dirty="0" smtClean="0"/>
              <a:t>بعضي </a:t>
            </a:r>
            <a:r>
              <a:rPr lang="fa-IR" dirty="0"/>
              <a:t>از دستورالعمل هاي سطح ماشين ممتاز هستند و فقط ناظر مي تواند آن را اجرا كند</a:t>
            </a:r>
            <a:r>
              <a:rPr lang="fa-IR" dirty="0" smtClean="0"/>
              <a:t>. (مثل دستورات ورودی/ خروجی)</a:t>
            </a:r>
          </a:p>
          <a:p>
            <a:pPr algn="just">
              <a:buFont typeface="Wingdings" pitchFamily="2" charset="2"/>
              <a:buChar char="ü"/>
            </a:pPr>
            <a:r>
              <a:rPr lang="fa-IR" sz="2000" b="1" u="sng" dirty="0"/>
              <a:t> وقفه ها:</a:t>
            </a:r>
          </a:p>
          <a:p>
            <a:pPr marL="594360" lvl="2" indent="0" algn="just">
              <a:buNone/>
            </a:pPr>
            <a:r>
              <a:rPr lang="fa-IR" dirty="0" smtClean="0"/>
              <a:t>كامپيوترهاي </a:t>
            </a:r>
            <a:r>
              <a:rPr lang="fa-IR" dirty="0"/>
              <a:t>اوليه اين قابليت را نداشتند. اين ويژگي موجب مي شود تا سيستم عامل در واگذاركردن و اخذ كنترل از برنامه كاربر، قابليت انعطاف بيشتري داشته باشد.</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190922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anim calcmode="lin" valueType="num">
                                      <p:cBhvr>
                                        <p:cTn id="2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9" dur="500"/>
                                        <p:tgtEl>
                                          <p:spTgt spid="3">
                                            <p:txEl>
                                              <p:pRg st="3" end="3"/>
                                            </p:txEl>
                                          </p:spTgt>
                                        </p:tgtEl>
                                      </p:cBhvr>
                                    </p:animEffect>
                                  </p:childTnLst>
                                </p:cTn>
                              </p:par>
                              <p:par>
                                <p:cTn id="30" presetID="14" presetClass="entr" presetSubtype="1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5" dur="500"/>
                                        <p:tgtEl>
                                          <p:spTgt spid="3">
                                            <p:txEl>
                                              <p:pRg st="7" end="7"/>
                                            </p:txEl>
                                          </p:spTgt>
                                        </p:tgtEl>
                                      </p:cBhvr>
                                    </p:animEffect>
                                  </p:childTnLst>
                                </p:cTn>
                              </p:par>
                              <p:par>
                                <p:cTn id="36" presetID="14" presetClass="entr" presetSubtype="1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lvl="1" algn="ctr" rtl="1">
              <a:spcBef>
                <a:spcPct val="0"/>
              </a:spcBef>
            </a:pPr>
            <a:r>
              <a:rPr lang="fa-IR" sz="3200" b="1" dirty="0">
                <a:cs typeface="B Nazanin" pitchFamily="2" charset="-78"/>
              </a:rPr>
              <a:t>سيستم هاي دسته اي </a:t>
            </a:r>
            <a:r>
              <a:rPr lang="fa-IR" sz="3200" b="1" dirty="0" smtClean="0">
                <a:cs typeface="B Nazanin" pitchFamily="2" charset="-78"/>
              </a:rPr>
              <a:t>ساده، کارایی مد نظر را ندارند...</a:t>
            </a:r>
            <a:endParaRPr lang="en-US" sz="3200" b="1" dirty="0">
              <a:cs typeface="B Nazanin" pitchFamily="2" charset="-78"/>
            </a:endParaRPr>
          </a:p>
        </p:txBody>
      </p:sp>
      <p:sp>
        <p:nvSpPr>
          <p:cNvPr id="3" name="Content Placeholder 2"/>
          <p:cNvSpPr>
            <a:spLocks noGrp="1"/>
          </p:cNvSpPr>
          <p:nvPr>
            <p:ph idx="1"/>
          </p:nvPr>
        </p:nvSpPr>
        <p:spPr>
          <a:xfrm>
            <a:off x="4495800" y="2950696"/>
            <a:ext cx="4419600" cy="3145304"/>
          </a:xfrm>
        </p:spPr>
        <p:txBody>
          <a:bodyPr>
            <a:normAutofit fontScale="70000" lnSpcReduction="20000"/>
          </a:bodyPr>
          <a:lstStyle/>
          <a:p>
            <a:pPr marL="0" indent="0" algn="just">
              <a:lnSpc>
                <a:spcPct val="170000"/>
              </a:lnSpc>
              <a:spcBef>
                <a:spcPct val="50000"/>
              </a:spcBef>
              <a:buNone/>
            </a:pPr>
            <a:r>
              <a:rPr lang="fa-IR" b="1" u="sng" dirty="0" smtClean="0"/>
              <a:t>مثال:</a:t>
            </a:r>
          </a:p>
          <a:p>
            <a:pPr marL="0" indent="0" algn="just">
              <a:lnSpc>
                <a:spcPct val="170000"/>
              </a:lnSpc>
              <a:spcBef>
                <a:spcPct val="50000"/>
              </a:spcBef>
              <a:buNone/>
            </a:pPr>
            <a:r>
              <a:rPr lang="fa-IR" dirty="0" smtClean="0"/>
              <a:t>در این مثال، يك </a:t>
            </a:r>
            <a:r>
              <a:rPr lang="fa-IR" dirty="0"/>
              <a:t>محاسبه </a:t>
            </a:r>
            <a:r>
              <a:rPr lang="fa-IR" dirty="0" smtClean="0"/>
              <a:t>متداول ارائه مي شود. در اين محاسبات پردازنده فايلي </a:t>
            </a:r>
            <a:r>
              <a:rPr lang="fa-IR" dirty="0"/>
              <a:t>از ركوردها را پردازش مي كند </a:t>
            </a:r>
            <a:r>
              <a:rPr lang="fa-IR" dirty="0" smtClean="0"/>
              <a:t>و به </a:t>
            </a:r>
            <a:r>
              <a:rPr lang="fa-IR" dirty="0"/>
              <a:t>طور متوسط به ازاي هر ركورد 100دستورالعمل ماشين را اجرا مي نمايد. </a:t>
            </a:r>
            <a:r>
              <a:rPr lang="fa-IR" dirty="0" smtClean="0"/>
              <a:t>كامپيوتر </a:t>
            </a:r>
            <a:r>
              <a:rPr lang="fa-IR" dirty="0"/>
              <a:t>بيش از </a:t>
            </a:r>
            <a:r>
              <a:rPr lang="fa-IR" dirty="0" smtClean="0"/>
              <a:t>96% </a:t>
            </a:r>
            <a:r>
              <a:rPr lang="fa-IR" dirty="0"/>
              <a:t>وقت خود را منتظر مي ماند تا دستگاه هاي </a:t>
            </a:r>
            <a:r>
              <a:rPr lang="en-US" dirty="0"/>
              <a:t>I/O</a:t>
            </a:r>
            <a:r>
              <a:rPr lang="fa-IR" dirty="0"/>
              <a:t>، مبادله داده ها با فايل را به اتمام برسانند. </a:t>
            </a:r>
            <a:endParaRPr lang="fa-IR" dirty="0" smtClean="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8333" t="15668" r="30794" b="43251"/>
          <a:stretch>
            <a:fillRect/>
          </a:stretch>
        </p:blipFill>
        <p:spPr bwMode="auto">
          <a:xfrm>
            <a:off x="424543" y="4038600"/>
            <a:ext cx="3793784" cy="1920223"/>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57200" y="1981200"/>
            <a:ext cx="8077200" cy="984885"/>
          </a:xfrm>
          <a:prstGeom prst="rect">
            <a:avLst/>
          </a:prstGeom>
        </p:spPr>
        <p:txBody>
          <a:bodyPr wrap="square">
            <a:spAutoFit/>
          </a:bodyPr>
          <a:lstStyle/>
          <a:p>
            <a:pPr algn="just" rtl="1">
              <a:lnSpc>
                <a:spcPct val="120000"/>
              </a:lnSpc>
              <a:spcBef>
                <a:spcPct val="50000"/>
              </a:spcBef>
            </a:pPr>
            <a:r>
              <a:rPr lang="fa-IR" sz="2000" dirty="0">
                <a:cs typeface="B Nazanin" pitchFamily="2" charset="-78"/>
              </a:rPr>
              <a:t>حتي با مرتب سازي </a:t>
            </a:r>
            <a:r>
              <a:rPr lang="fa-IR" sz="2000" dirty="0" smtClean="0">
                <a:cs typeface="B Nazanin" pitchFamily="2" charset="-78"/>
              </a:rPr>
              <a:t>خودكار </a:t>
            </a:r>
            <a:r>
              <a:rPr lang="fa-IR" sz="2000" smtClean="0">
                <a:cs typeface="B Nazanin" pitchFamily="2" charset="-78"/>
              </a:rPr>
              <a:t>كارها در سيستم </a:t>
            </a:r>
            <a:r>
              <a:rPr lang="fa-IR" sz="2000" dirty="0">
                <a:cs typeface="B Nazanin" pitchFamily="2" charset="-78"/>
              </a:rPr>
              <a:t>عامل دسته اي ساده، باز هم پردازنده غالباً بي كار است. </a:t>
            </a:r>
          </a:p>
          <a:p>
            <a:pPr algn="just" rtl="1">
              <a:lnSpc>
                <a:spcPct val="120000"/>
              </a:lnSpc>
              <a:spcBef>
                <a:spcPct val="50000"/>
              </a:spcBef>
            </a:pPr>
            <a:r>
              <a:rPr lang="fa-IR" sz="2000" dirty="0">
                <a:cs typeface="B Nazanin" pitchFamily="2" charset="-78"/>
              </a:rPr>
              <a:t>مسئله اين است كه دستگاه هاي </a:t>
            </a:r>
            <a:r>
              <a:rPr lang="en-US" sz="2000" dirty="0">
                <a:cs typeface="B Nazanin" pitchFamily="2" charset="-78"/>
              </a:rPr>
              <a:t>I/O</a:t>
            </a:r>
            <a:r>
              <a:rPr lang="fa-IR" sz="2000" dirty="0">
                <a:cs typeface="B Nazanin" pitchFamily="2" charset="-78"/>
              </a:rPr>
              <a:t> در مقايسه با پردازنده كند هستند. </a:t>
            </a:r>
          </a:p>
        </p:txBody>
      </p:sp>
      <p:sp>
        <p:nvSpPr>
          <p:cNvPr id="7" name="Slide Number Placeholder 6"/>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186480562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kern="10" dirty="0" smtClean="0">
                <a:ln w="9525">
                  <a:solidFill>
                    <a:srgbClr val="000000"/>
                  </a:solidFill>
                  <a:round/>
                  <a:headEnd/>
                  <a:tailEnd/>
                </a:ln>
                <a:latin typeface="Tahoma"/>
                <a:ea typeface="Tahoma"/>
              </a:rPr>
              <a:t>عناوین</a:t>
            </a:r>
            <a:endParaRPr lang="en-US" dirty="0"/>
          </a:p>
        </p:txBody>
      </p:sp>
      <p:sp>
        <p:nvSpPr>
          <p:cNvPr id="6" name="Content Placeholder 5"/>
          <p:cNvSpPr>
            <a:spLocks noGrp="1"/>
          </p:cNvSpPr>
          <p:nvPr>
            <p:ph idx="1"/>
          </p:nvPr>
        </p:nvSpPr>
        <p:spPr>
          <a:xfrm>
            <a:off x="762000" y="1676400"/>
            <a:ext cx="6934200" cy="3962400"/>
          </a:xfrm>
        </p:spPr>
        <p:txBody>
          <a:bodyPr/>
          <a:lstStyle/>
          <a:p>
            <a:pPr marL="457200" indent="-457200">
              <a:lnSpc>
                <a:spcPct val="250000"/>
              </a:lnSpc>
              <a:buFont typeface="+mj-lt"/>
              <a:buAutoNum type="arabicPeriod"/>
            </a:pPr>
            <a:r>
              <a:rPr lang="fa-IR" dirty="0">
                <a:sym typeface="AGA Arabesque" pitchFamily="2" charset="2"/>
              </a:rPr>
              <a:t>اهداف و وظايف سيستم عامل</a:t>
            </a:r>
          </a:p>
          <a:p>
            <a:pPr marL="457200" indent="-457200">
              <a:lnSpc>
                <a:spcPct val="250000"/>
              </a:lnSpc>
              <a:buFont typeface="+mj-lt"/>
              <a:buAutoNum type="arabicPeriod"/>
            </a:pPr>
            <a:r>
              <a:rPr lang="fa-IR" dirty="0">
                <a:sym typeface="AGA Arabesque" pitchFamily="2" charset="2"/>
              </a:rPr>
              <a:t>تكامل سيستم هاي عامل</a:t>
            </a:r>
            <a:endParaRPr lang="en-US" dirty="0">
              <a:sym typeface="AGA Arabesque" pitchFamily="2" charset="2"/>
            </a:endParaRPr>
          </a:p>
          <a:p>
            <a:pPr marL="457200" indent="-457200">
              <a:lnSpc>
                <a:spcPct val="250000"/>
              </a:lnSpc>
              <a:buFont typeface="+mj-lt"/>
              <a:buAutoNum type="arabicPeriod"/>
            </a:pPr>
            <a:r>
              <a:rPr lang="fa-IR" dirty="0">
                <a:sym typeface="AGA Arabesque" pitchFamily="2" charset="2"/>
              </a:rPr>
              <a:t>دستاوردهاي </a:t>
            </a:r>
            <a:r>
              <a:rPr lang="fa-IR" dirty="0" smtClean="0">
                <a:sym typeface="AGA Arabesque" pitchFamily="2" charset="2"/>
              </a:rPr>
              <a:t>اصلی</a:t>
            </a:r>
            <a:endParaRPr lang="en-US" dirty="0">
              <a:sym typeface="AGA Arabesque" pitchFamily="2" charset="2"/>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2664683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220200" cy="1066800"/>
          </a:xfrm>
        </p:spPr>
        <p:txBody>
          <a:bodyPr/>
          <a:lstStyle/>
          <a:p>
            <a:pPr lvl="1" algn="ctr" rtl="1">
              <a:spcBef>
                <a:spcPct val="0"/>
              </a:spcBef>
            </a:pPr>
            <a:r>
              <a:rPr lang="fa-IR" sz="3200" b="1" dirty="0">
                <a:cs typeface="B Nazanin" pitchFamily="2" charset="-78"/>
              </a:rPr>
              <a:t>سيستم هاي دسته اي </a:t>
            </a:r>
            <a:r>
              <a:rPr lang="fa-IR" sz="3200" b="1" dirty="0" smtClean="0">
                <a:cs typeface="B Nazanin" pitchFamily="2" charset="-78"/>
              </a:rPr>
              <a:t>ساده، کارایی </a:t>
            </a:r>
            <a:r>
              <a:rPr lang="fa-IR" sz="3200" b="1" dirty="0">
                <a:cs typeface="B Nazanin" pitchFamily="2" charset="-78"/>
              </a:rPr>
              <a:t>مد نظر را ندارند...</a:t>
            </a:r>
            <a:endParaRPr lang="en-US" sz="3200" b="1" dirty="0">
              <a:cs typeface="B Nazanin" pitchFamily="2" charset="-78"/>
            </a:endParaRPr>
          </a:p>
        </p:txBody>
      </p:sp>
      <p:sp>
        <p:nvSpPr>
          <p:cNvPr id="3" name="Content Placeholder 2"/>
          <p:cNvSpPr>
            <a:spLocks noGrp="1"/>
          </p:cNvSpPr>
          <p:nvPr>
            <p:ph idx="1"/>
          </p:nvPr>
        </p:nvSpPr>
        <p:spPr>
          <a:xfrm>
            <a:off x="228600" y="4114800"/>
            <a:ext cx="8458200" cy="2057400"/>
          </a:xfrm>
        </p:spPr>
        <p:txBody>
          <a:bodyPr>
            <a:noAutofit/>
          </a:bodyPr>
          <a:lstStyle/>
          <a:p>
            <a:pPr>
              <a:lnSpc>
                <a:spcPct val="120000"/>
              </a:lnSpc>
              <a:spcBef>
                <a:spcPct val="50000"/>
              </a:spcBef>
              <a:buFont typeface="Wingdings" pitchFamily="2" charset="2"/>
              <a:buChar char="Ø"/>
            </a:pPr>
            <a:r>
              <a:rPr lang="fa-IR" sz="1800" dirty="0" smtClean="0"/>
              <a:t>در این مثال، فقط يك </a:t>
            </a:r>
            <a:r>
              <a:rPr lang="fa-IR" sz="1800" dirty="0"/>
              <a:t>برنامه وجود دارد و </a:t>
            </a:r>
            <a:r>
              <a:rPr lang="fa-IR" sz="1800" b="1" dirty="0"/>
              <a:t>تك برنامه اي </a:t>
            </a:r>
            <a:r>
              <a:rPr lang="fa-IR" sz="1800" dirty="0"/>
              <a:t>خوانده مي شود. </a:t>
            </a:r>
            <a:endParaRPr lang="fa-IR" sz="1800" dirty="0" smtClean="0"/>
          </a:p>
          <a:p>
            <a:pPr>
              <a:lnSpc>
                <a:spcPct val="120000"/>
              </a:lnSpc>
              <a:spcBef>
                <a:spcPct val="50000"/>
              </a:spcBef>
              <a:buFont typeface="Wingdings" pitchFamily="2" charset="2"/>
              <a:buChar char="Ø"/>
            </a:pPr>
            <a:r>
              <a:rPr lang="fa-IR" sz="1800" dirty="0" smtClean="0"/>
              <a:t>پردازنده </a:t>
            </a:r>
            <a:r>
              <a:rPr lang="fa-IR" sz="1800" dirty="0"/>
              <a:t>مدتي به اجراي دستورالعمل مي پردازد تا به دستورالعمل </a:t>
            </a:r>
            <a:r>
              <a:rPr lang="fa-IR" sz="1800" dirty="0" smtClean="0"/>
              <a:t> </a:t>
            </a:r>
            <a:r>
              <a:rPr lang="en-US" sz="1800" dirty="0" smtClean="0"/>
              <a:t>I/O</a:t>
            </a:r>
            <a:r>
              <a:rPr lang="fa-IR" sz="1800" dirty="0" smtClean="0"/>
              <a:t> برسد. سپس </a:t>
            </a:r>
            <a:r>
              <a:rPr lang="fa-IR" sz="1800" dirty="0"/>
              <a:t>منتظر مي ماند </a:t>
            </a:r>
            <a:r>
              <a:rPr lang="fa-IR" sz="1800" dirty="0" smtClean="0"/>
              <a:t>تا دستورالعمل </a:t>
            </a:r>
            <a:r>
              <a:rPr lang="en-US" sz="1800" dirty="0" smtClean="0"/>
              <a:t>I/O</a:t>
            </a:r>
            <a:r>
              <a:rPr lang="fa-IR" sz="1800" dirty="0" smtClean="0"/>
              <a:t> خاتمه </a:t>
            </a:r>
            <a:r>
              <a:rPr lang="fa-IR" sz="1800" dirty="0"/>
              <a:t>يابد</a:t>
            </a:r>
            <a:r>
              <a:rPr lang="fa-IR" sz="1800" dirty="0" smtClean="0"/>
              <a:t>. پس </a:t>
            </a:r>
            <a:r>
              <a:rPr lang="fa-IR" sz="1800" dirty="0"/>
              <a:t>از خاتمه دستورالعمل </a:t>
            </a:r>
            <a:r>
              <a:rPr lang="en-US" sz="1800" dirty="0"/>
              <a:t>I/O</a:t>
            </a:r>
            <a:r>
              <a:rPr lang="fa-IR" sz="1800" dirty="0"/>
              <a:t> پردازنده به كارش ادامه مي دهد</a:t>
            </a:r>
            <a:r>
              <a:rPr lang="fa-IR" sz="1800" dirty="0" smtClean="0"/>
              <a:t>.</a:t>
            </a:r>
          </a:p>
          <a:p>
            <a:pPr>
              <a:lnSpc>
                <a:spcPct val="120000"/>
              </a:lnSpc>
              <a:spcBef>
                <a:spcPct val="50000"/>
              </a:spcBef>
              <a:buFont typeface="Wingdings" pitchFamily="2" charset="2"/>
              <a:buChar char="Ø"/>
            </a:pPr>
            <a:r>
              <a:rPr lang="fa-IR" sz="1800" dirty="0" smtClean="0"/>
              <a:t>این ناکارامدی بی مورد است.</a:t>
            </a:r>
            <a:endParaRPr lang="en-US"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057400"/>
            <a:ext cx="7753350" cy="1924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0021640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05600" y="5791200"/>
            <a:ext cx="1676400" cy="4572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57200"/>
            <a:ext cx="9601200" cy="1066800"/>
          </a:xfrm>
        </p:spPr>
        <p:txBody>
          <a:bodyPr/>
          <a:lstStyle/>
          <a:p>
            <a:pPr marL="834390" lvl="1" indent="-514350" rtl="1"/>
            <a:r>
              <a:rPr lang="fa-IR" sz="3200" b="1" dirty="0">
                <a:cs typeface="B Nazanin" pitchFamily="2" charset="-78"/>
              </a:rPr>
              <a:t>سیر تکاملی سیستم عامل ها: </a:t>
            </a:r>
            <a:r>
              <a:rPr lang="fa-IR" sz="3200" dirty="0" smtClean="0">
                <a:cs typeface="B Nazanin" pitchFamily="2" charset="-78"/>
              </a:rPr>
              <a:t>سیستم </a:t>
            </a:r>
            <a:r>
              <a:rPr lang="fa-IR" sz="3200" dirty="0">
                <a:cs typeface="B Nazanin" pitchFamily="2" charset="-78"/>
              </a:rPr>
              <a:t>های چند برنامه ای دسته ای</a:t>
            </a:r>
          </a:p>
        </p:txBody>
      </p:sp>
      <p:sp>
        <p:nvSpPr>
          <p:cNvPr id="3" name="Content Placeholder 2"/>
          <p:cNvSpPr>
            <a:spLocks noGrp="1"/>
          </p:cNvSpPr>
          <p:nvPr>
            <p:ph idx="1"/>
          </p:nvPr>
        </p:nvSpPr>
        <p:spPr>
          <a:xfrm>
            <a:off x="304800" y="1752600"/>
            <a:ext cx="8382000" cy="2057400"/>
          </a:xfrm>
        </p:spPr>
        <p:txBody>
          <a:bodyPr>
            <a:normAutofit/>
          </a:bodyPr>
          <a:lstStyle/>
          <a:p>
            <a:pPr marL="0" indent="0">
              <a:lnSpc>
                <a:spcPct val="120000"/>
              </a:lnSpc>
              <a:spcBef>
                <a:spcPct val="50000"/>
              </a:spcBef>
              <a:buNone/>
            </a:pPr>
            <a:r>
              <a:rPr lang="fa-IR" sz="2000" b="1" u="sng" dirty="0" smtClean="0"/>
              <a:t>راه حل برای مشکل کارایی سیستم های دسته ای ساده:</a:t>
            </a:r>
          </a:p>
          <a:p>
            <a:pPr>
              <a:lnSpc>
                <a:spcPct val="110000"/>
              </a:lnSpc>
            </a:pPr>
            <a:r>
              <a:rPr lang="fa-IR" sz="2000" dirty="0" smtClean="0"/>
              <a:t>اين </a:t>
            </a:r>
            <a:r>
              <a:rPr lang="fa-IR" sz="2000" dirty="0"/>
              <a:t>ناكارآمدي قابل اصلاح است. مي دانيم كه بايد حافظه كافي براي سيستم عامل (ناظر ماندگار) و يك برنامه كاربر وجود داشته باشد. </a:t>
            </a:r>
            <a:endParaRPr lang="fa-IR" sz="2000" dirty="0" smtClean="0"/>
          </a:p>
          <a:p>
            <a:pPr>
              <a:lnSpc>
                <a:spcPct val="110000"/>
              </a:lnSpc>
            </a:pPr>
            <a:r>
              <a:rPr lang="fa-IR" sz="2000" dirty="0" smtClean="0"/>
              <a:t>فرض </a:t>
            </a:r>
            <a:r>
              <a:rPr lang="fa-IR" sz="2000" dirty="0"/>
              <a:t>كنيد فضايي براي سيستم عامل و دو برنامه كاربر وجود دارد. اكنون وقتي كاري منتظر </a:t>
            </a:r>
            <a:r>
              <a:rPr lang="en-US" sz="2000" dirty="0"/>
              <a:t>I/O</a:t>
            </a:r>
            <a:r>
              <a:rPr lang="fa-IR" sz="2000" dirty="0"/>
              <a:t> است، پردازنده مي تواند به كار ديگري بپردازد كه احتمالاً </a:t>
            </a:r>
            <a:r>
              <a:rPr lang="fa-IR" sz="2000" dirty="0" smtClean="0"/>
              <a:t>منتظر </a:t>
            </a:r>
            <a:r>
              <a:rPr lang="en-US" sz="2000" dirty="0" smtClean="0"/>
              <a:t>I/O </a:t>
            </a:r>
            <a:r>
              <a:rPr lang="fa-IR" sz="2000" dirty="0" smtClean="0"/>
              <a:t> نيست.</a:t>
            </a:r>
            <a:endParaRPr lang="en-US"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 y="3810000"/>
            <a:ext cx="7360755" cy="2910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6621301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9601200" cy="1066800"/>
          </a:xfrm>
        </p:spPr>
        <p:txBody>
          <a:bodyPr/>
          <a:lstStyle/>
          <a:p>
            <a:pPr lvl="1" algn="ctr" rtl="1">
              <a:spcBef>
                <a:spcPct val="0"/>
              </a:spcBef>
            </a:pPr>
            <a:r>
              <a:rPr lang="fa-IR" sz="3200" b="1" dirty="0">
                <a:cs typeface="B Nazanin" pitchFamily="2" charset="-78"/>
              </a:rPr>
              <a:t>سیر تکاملی سیستم عامل ها: </a:t>
            </a:r>
            <a:r>
              <a:rPr lang="fa-IR" sz="3200" dirty="0">
                <a:cs typeface="B Nazanin" pitchFamily="2" charset="-78"/>
              </a:rPr>
              <a:t>سیستم های چند برنامه ای دسته ای</a:t>
            </a:r>
            <a:endParaRPr lang="en-US" sz="3200" b="1" dirty="0">
              <a:cs typeface="B Nazanin" pitchFamily="2" charset="-78"/>
            </a:endParaRPr>
          </a:p>
        </p:txBody>
      </p:sp>
      <p:sp>
        <p:nvSpPr>
          <p:cNvPr id="3" name="Content Placeholder 2"/>
          <p:cNvSpPr>
            <a:spLocks noGrp="1"/>
          </p:cNvSpPr>
          <p:nvPr>
            <p:ph idx="1"/>
          </p:nvPr>
        </p:nvSpPr>
        <p:spPr>
          <a:xfrm>
            <a:off x="228600" y="1828800"/>
            <a:ext cx="8610600" cy="1600200"/>
          </a:xfrm>
        </p:spPr>
        <p:txBody>
          <a:bodyPr>
            <a:normAutofit/>
          </a:bodyPr>
          <a:lstStyle/>
          <a:p>
            <a:pPr>
              <a:lnSpc>
                <a:spcPct val="110000"/>
              </a:lnSpc>
            </a:pPr>
            <a:r>
              <a:rPr lang="fa-IR" sz="2000" dirty="0" smtClean="0"/>
              <a:t>علاوه </a:t>
            </a:r>
            <a:r>
              <a:rPr lang="fa-IR" sz="2000" dirty="0"/>
              <a:t>بر اين، ممكن است حافظه را بسط دهيم تا 3، 4 يا چند برنامه را نگهداري كند و پردازنده هر كدام را اجرا </a:t>
            </a:r>
            <a:r>
              <a:rPr lang="fa-IR" sz="2000" dirty="0" smtClean="0"/>
              <a:t>كند. </a:t>
            </a:r>
          </a:p>
          <a:p>
            <a:pPr>
              <a:lnSpc>
                <a:spcPct val="110000"/>
              </a:lnSpc>
            </a:pPr>
            <a:r>
              <a:rPr lang="fa-IR" sz="2000" dirty="0" smtClean="0"/>
              <a:t>اين </a:t>
            </a:r>
            <a:r>
              <a:rPr lang="fa-IR" sz="2000" dirty="0"/>
              <a:t>فرآيند، </a:t>
            </a:r>
            <a:r>
              <a:rPr lang="fa-IR" sz="2000" b="1" dirty="0">
                <a:solidFill>
                  <a:schemeClr val="accent1"/>
                </a:solidFill>
              </a:rPr>
              <a:t>چندبرنامه اي</a:t>
            </a:r>
            <a:r>
              <a:rPr lang="fa-IR" b="1" dirty="0">
                <a:solidFill>
                  <a:schemeClr val="accent1"/>
                </a:solidFill>
              </a:rPr>
              <a:t> </a:t>
            </a:r>
            <a:r>
              <a:rPr lang="fa-IR" sz="2000" dirty="0"/>
              <a:t>يا </a:t>
            </a:r>
            <a:r>
              <a:rPr lang="fa-IR" sz="2000" b="1" dirty="0">
                <a:solidFill>
                  <a:schemeClr val="accent1"/>
                </a:solidFill>
              </a:rPr>
              <a:t>چندوظيفه اي</a:t>
            </a:r>
            <a:r>
              <a:rPr lang="fa-IR" dirty="0">
                <a:solidFill>
                  <a:schemeClr val="accent1"/>
                </a:solidFill>
              </a:rPr>
              <a:t> </a:t>
            </a:r>
            <a:r>
              <a:rPr lang="fa-IR" sz="2000" dirty="0"/>
              <a:t>نام دارد. اين موضوع، هدف اصلي سيستم عامل جديد است</a:t>
            </a:r>
            <a:r>
              <a:rPr lang="fa-IR" sz="2000" dirty="0" smtClean="0"/>
              <a:t>.</a:t>
            </a:r>
            <a:endParaRPr lang="fa-IR" sz="20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657599"/>
            <a:ext cx="6488601" cy="309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22</a:t>
            </a:fld>
            <a:endParaRPr lang="en-US"/>
          </a:p>
        </p:txBody>
      </p:sp>
      <p:sp>
        <p:nvSpPr>
          <p:cNvPr id="4" name="Rectangle 3"/>
          <p:cNvSpPr/>
          <p:nvPr/>
        </p:nvSpPr>
        <p:spPr>
          <a:xfrm>
            <a:off x="6705600" y="5791200"/>
            <a:ext cx="1676400" cy="4572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83333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685800"/>
          </a:xfrm>
        </p:spPr>
        <p:txBody>
          <a:bodyPr/>
          <a:lstStyle/>
          <a:p>
            <a:pPr algn="ctr"/>
            <a:r>
              <a:rPr lang="fa-IR" sz="2800" dirty="0"/>
              <a:t>سیستم های چند برنامه ای دسته ای </a:t>
            </a:r>
            <a:r>
              <a:rPr lang="fa-IR" sz="2800" dirty="0" smtClean="0"/>
              <a:t>در مواقعی کارایی </a:t>
            </a:r>
            <a:r>
              <a:rPr lang="fa-IR" sz="2800" dirty="0"/>
              <a:t>مد نظر را ندارند...</a:t>
            </a:r>
            <a:endParaRPr lang="en-US" sz="2800" dirty="0"/>
          </a:p>
        </p:txBody>
      </p:sp>
      <p:sp>
        <p:nvSpPr>
          <p:cNvPr id="3" name="Content Placeholder 2"/>
          <p:cNvSpPr>
            <a:spLocks noGrp="1"/>
          </p:cNvSpPr>
          <p:nvPr>
            <p:ph idx="1"/>
          </p:nvPr>
        </p:nvSpPr>
        <p:spPr>
          <a:xfrm>
            <a:off x="457200" y="1676400"/>
            <a:ext cx="8229600" cy="4419600"/>
          </a:xfrm>
        </p:spPr>
        <p:txBody>
          <a:bodyPr>
            <a:normAutofit/>
          </a:bodyPr>
          <a:lstStyle/>
          <a:p>
            <a:pPr algn="just">
              <a:lnSpc>
                <a:spcPct val="140000"/>
              </a:lnSpc>
              <a:spcBef>
                <a:spcPct val="50000"/>
              </a:spcBef>
            </a:pPr>
            <a:r>
              <a:rPr lang="fa-IR" dirty="0" smtClean="0"/>
              <a:t>با </a:t>
            </a:r>
            <a:r>
              <a:rPr lang="fa-IR" dirty="0"/>
              <a:t>استفاده از چندبرنامه اي، پردازش دسته اي مي تواند كارآمد باشد. اما، براي كارهاي متعدد، مطلوب است حالتي فراهم شود كه كاربر بتواند مستقيماً با كامپيوتر تعامل داشته باشد. در واقع، براي كارهايي مثل پردازش تراكنش، نياز به </a:t>
            </a:r>
            <a:r>
              <a:rPr lang="fa-IR" b="1" dirty="0"/>
              <a:t>حالت محاوره اي </a:t>
            </a:r>
            <a:r>
              <a:rPr lang="fa-IR" dirty="0"/>
              <a:t>است.</a:t>
            </a:r>
          </a:p>
          <a:p>
            <a:pPr algn="just">
              <a:lnSpc>
                <a:spcPct val="130000"/>
              </a:lnSpc>
            </a:pPr>
            <a:r>
              <a:rPr lang="fa-IR" dirty="0"/>
              <a:t>امروزه، با استفاده از ريزكامپيوتر اختصاصي مي توان محاسبات محاوره اي را انجام داد. </a:t>
            </a:r>
            <a:r>
              <a:rPr lang="fa-IR" dirty="0" smtClean="0"/>
              <a:t>در دهه 1960 كه </a:t>
            </a:r>
            <a:r>
              <a:rPr lang="fa-IR" dirty="0"/>
              <a:t>كامپيوترها بزرگ و گران بودند، اين كار امكان پذير نبود. درعوض، </a:t>
            </a:r>
            <a:r>
              <a:rPr lang="fa-IR" b="1" dirty="0" smtClean="0"/>
              <a:t>سيستم هاي </a:t>
            </a:r>
            <a:r>
              <a:rPr lang="fa-IR" b="1" dirty="0"/>
              <a:t>اشتراك زماني </a:t>
            </a:r>
            <a:r>
              <a:rPr lang="fa-IR" dirty="0"/>
              <a:t>ايجاد شدند.</a:t>
            </a:r>
          </a:p>
          <a:p>
            <a:pPr algn="just"/>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11207351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991600" cy="685800"/>
          </a:xfrm>
        </p:spPr>
        <p:txBody>
          <a:bodyPr/>
          <a:lstStyle/>
          <a:p>
            <a:pPr marL="834390" lvl="1" indent="-514350" rtl="1"/>
            <a:r>
              <a:rPr lang="fa-IR" sz="3200" b="1" dirty="0">
                <a:cs typeface="B Nazanin" pitchFamily="2" charset="-78"/>
              </a:rPr>
              <a:t>سیر تکاملی سیستم عامل </a:t>
            </a:r>
            <a:r>
              <a:rPr lang="fa-IR" sz="3200" b="1" dirty="0" smtClean="0">
                <a:cs typeface="B Nazanin" pitchFamily="2" charset="-78"/>
              </a:rPr>
              <a:t>ها: </a:t>
            </a:r>
            <a:r>
              <a:rPr lang="fa-IR" sz="3200" dirty="0">
                <a:cs typeface="B Nazanin" pitchFamily="2" charset="-78"/>
              </a:rPr>
              <a:t>سیستم های اشتراک زمانی</a:t>
            </a:r>
            <a:endParaRPr lang="en-US" sz="3200" dirty="0">
              <a:cs typeface="B Nazanin"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371600"/>
                <a:ext cx="8153400" cy="3581400"/>
              </a:xfrm>
            </p:spPr>
            <p:txBody>
              <a:bodyPr>
                <a:normAutofit fontScale="85000" lnSpcReduction="10000"/>
              </a:bodyPr>
              <a:lstStyle/>
              <a:p>
                <a:pPr marL="0" indent="0">
                  <a:lnSpc>
                    <a:spcPct val="120000"/>
                  </a:lnSpc>
                  <a:buNone/>
                </a:pPr>
                <a:r>
                  <a:rPr lang="fa-IR" dirty="0" smtClean="0"/>
                  <a:t>چندبرنامه </a:t>
                </a:r>
                <a:r>
                  <a:rPr lang="fa-IR" dirty="0"/>
                  <a:t>اي نه تنها به پردازنده اجاره مي دهد همزمان چندين كار را به طور دسته اي اداره كند</a:t>
                </a:r>
                <a:r>
                  <a:rPr lang="fa-IR" dirty="0" smtClean="0"/>
                  <a:t>، بلكه </a:t>
                </a:r>
                <a:r>
                  <a:rPr lang="fa-IR" dirty="0"/>
                  <a:t>امكان اداره كردن چندكار محاوره اي را نيز فراهم مي كند</a:t>
                </a:r>
                <a:r>
                  <a:rPr lang="fa-IR" dirty="0" smtClean="0"/>
                  <a:t>. </a:t>
                </a:r>
              </a:p>
              <a:p>
                <a:pPr marL="0" indent="0">
                  <a:lnSpc>
                    <a:spcPct val="120000"/>
                  </a:lnSpc>
                  <a:buNone/>
                </a:pPr>
                <a:r>
                  <a:rPr lang="fa-IR" dirty="0" smtClean="0"/>
                  <a:t>اداره </a:t>
                </a:r>
                <a:r>
                  <a:rPr lang="fa-IR" dirty="0"/>
                  <a:t>كردن چند كارمحاوره اي</a:t>
                </a:r>
                <a:r>
                  <a:rPr lang="fa-IR" dirty="0" smtClean="0"/>
                  <a:t>، اشتراك </a:t>
                </a:r>
                <a:r>
                  <a:rPr lang="fa-IR" dirty="0"/>
                  <a:t>زماني نام دارد</a:t>
                </a:r>
                <a:r>
                  <a:rPr lang="fa-IR" dirty="0" smtClean="0"/>
                  <a:t>، زيرا </a:t>
                </a:r>
                <a:r>
                  <a:rPr lang="fa-IR" dirty="0"/>
                  <a:t>زمان پردازنده بين چندكاربر به اشتراك گذاشته مي شود</a:t>
                </a:r>
                <a:r>
                  <a:rPr lang="fa-IR" dirty="0" smtClean="0"/>
                  <a:t>. </a:t>
                </a:r>
              </a:p>
              <a:p>
                <a:pPr>
                  <a:lnSpc>
                    <a:spcPct val="120000"/>
                  </a:lnSpc>
                </a:pPr>
                <a:r>
                  <a:rPr lang="fa-IR" dirty="0" smtClean="0"/>
                  <a:t>در </a:t>
                </a:r>
                <a:r>
                  <a:rPr lang="fa-IR" dirty="0"/>
                  <a:t>سيستم اشتراك زماني</a:t>
                </a:r>
                <a:r>
                  <a:rPr lang="fa-IR" dirty="0" smtClean="0"/>
                  <a:t>، چندين </a:t>
                </a:r>
                <a:r>
                  <a:rPr lang="fa-IR" dirty="0"/>
                  <a:t>كاربر همزمان از طريق پايانه ها به سيستم دستيابي دارند، به طوري كه سيستم عامل هر برنامه كاربر را در يك </a:t>
                </a:r>
                <a:r>
                  <a:rPr lang="fa-IR" dirty="0" smtClean="0"/>
                  <a:t>مدت </a:t>
                </a:r>
                <a:r>
                  <a:rPr lang="fa-IR" dirty="0"/>
                  <a:t>اندك اجرا مي كند</a:t>
                </a:r>
                <a:r>
                  <a:rPr lang="fa-IR" dirty="0" smtClean="0"/>
                  <a:t>. لذا</a:t>
                </a:r>
                <a:r>
                  <a:rPr lang="fa-IR" dirty="0"/>
                  <a:t>، اگر </a:t>
                </a:r>
                <a:r>
                  <a:rPr lang="en-US" dirty="0"/>
                  <a:t>n</a:t>
                </a:r>
                <a:r>
                  <a:rPr lang="fa-IR" dirty="0"/>
                  <a:t> كاربر همزمان سرويس هايي را درخواست كنند</a:t>
                </a:r>
                <a:r>
                  <a:rPr lang="fa-IR" dirty="0" smtClean="0"/>
                  <a:t>، هر </a:t>
                </a:r>
                <a:r>
                  <a:rPr lang="fa-IR" dirty="0"/>
                  <a:t>كاربر به طور متوسط </a:t>
                </a:r>
                <a14:m>
                  <m:oMath xmlns:m="http://schemas.openxmlformats.org/officeDocument/2006/math">
                    <m:f>
                      <m:fPr>
                        <m:ctrlPr>
                          <a:rPr lang="fa-IR" i="1" smtClean="0">
                            <a:latin typeface="Cambria Math"/>
                          </a:rPr>
                        </m:ctrlPr>
                      </m:fPr>
                      <m:num>
                        <m:r>
                          <a:rPr lang="en-US" b="0" i="1" smtClean="0">
                            <a:latin typeface="Cambria Math"/>
                          </a:rPr>
                          <m:t>1</m:t>
                        </m:r>
                      </m:num>
                      <m:den>
                        <m:r>
                          <a:rPr lang="en-US" b="0" i="1" smtClean="0">
                            <a:latin typeface="Cambria Math"/>
                          </a:rPr>
                          <m:t>𝑛</m:t>
                        </m:r>
                      </m:den>
                    </m:f>
                  </m:oMath>
                </a14:m>
                <a:r>
                  <a:rPr lang="en-US" dirty="0" smtClean="0"/>
                  <a:t> </a:t>
                </a:r>
                <a:r>
                  <a:rPr lang="fa-IR" dirty="0" smtClean="0"/>
                  <a:t> از </a:t>
                </a:r>
                <a:r>
                  <a:rPr lang="fa-IR" dirty="0"/>
                  <a:t>سرعت موثر كامپيوتر را در اختيار دارد و سربار سيستم عامل ( زمان لازم براي اجراي سيستم عامل ) به حساب نمي آيد. </a:t>
                </a:r>
                <a:endParaRPr lang="fa-IR" dirty="0" smtClean="0"/>
              </a:p>
              <a:p>
                <a:pPr>
                  <a:lnSpc>
                    <a:spcPct val="120000"/>
                  </a:lnSpc>
                </a:pPr>
                <a:r>
                  <a:rPr lang="fa-IR" dirty="0" smtClean="0"/>
                  <a:t>پردازش </a:t>
                </a:r>
                <a:r>
                  <a:rPr lang="fa-IR" dirty="0"/>
                  <a:t>دسته اي و اشتراك زماني از چندبرنامه اي استفاده مي كنند.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371600"/>
                <a:ext cx="8153400" cy="3581400"/>
              </a:xfrm>
              <a:blipFill rotWithShape="1">
                <a:blip r:embed="rId2"/>
                <a:stretch>
                  <a:fillRect r="-673" b="-1190"/>
                </a:stretch>
              </a:blipFill>
            </p:spPr>
            <p:txBody>
              <a:bodyPr/>
              <a:lstStyle/>
              <a:p>
                <a:r>
                  <a:rPr lang="en-US">
                    <a:noFill/>
                  </a:rPr>
                  <a:t> </a:t>
                </a:r>
              </a:p>
            </p:txBody>
          </p:sp>
        </mc:Fallback>
      </mc:AlternateContent>
      <p:graphicFrame>
        <p:nvGraphicFramePr>
          <p:cNvPr id="8" name="Table 7"/>
          <p:cNvGraphicFramePr>
            <a:graphicFrameLocks noGrp="1"/>
          </p:cNvGraphicFramePr>
          <p:nvPr>
            <p:extLst>
              <p:ext uri="{D42A27DB-BD31-4B8C-83A1-F6EECF244321}">
                <p14:modId xmlns:p14="http://schemas.microsoft.com/office/powerpoint/2010/main" val="983584038"/>
              </p:ext>
            </p:extLst>
          </p:nvPr>
        </p:nvGraphicFramePr>
        <p:xfrm>
          <a:off x="685800" y="5029200"/>
          <a:ext cx="7696200" cy="1510348"/>
        </p:xfrm>
        <a:graphic>
          <a:graphicData uri="http://schemas.openxmlformats.org/drawingml/2006/table">
            <a:tbl>
              <a:tblPr/>
              <a:tblGrid>
                <a:gridCol w="2283487"/>
                <a:gridCol w="2368062"/>
                <a:gridCol w="3044651"/>
              </a:tblGrid>
              <a:tr h="1920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اشتراك زماني</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چندبرنامه اي دسته اي</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موضوع</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5349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Tahoma" pitchFamily="34" charset="0"/>
                          <a:cs typeface="B Nazanin" pitchFamily="2" charset="-78"/>
                        </a:rPr>
                        <a:t>حداقل زمان پاسخ</a:t>
                      </a:r>
                      <a:endParaRPr kumimoji="0" lang="en-US" sz="18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Tahoma" pitchFamily="34" charset="0"/>
                          <a:cs typeface="B Nazanin" pitchFamily="2" charset="-78"/>
                        </a:rPr>
                        <a:t>حداكثر استفاده از پردازنده</a:t>
                      </a:r>
                      <a:endParaRPr kumimoji="0" lang="en-US" sz="18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Tahoma" pitchFamily="34" charset="0"/>
                          <a:cs typeface="B Nazanin" pitchFamily="2" charset="-78"/>
                        </a:rPr>
                        <a:t>هدف اصلي</a:t>
                      </a:r>
                      <a:endParaRPr kumimoji="0" lang="en-US" sz="18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53498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smtClean="0">
                          <a:ln>
                            <a:noFill/>
                          </a:ln>
                          <a:solidFill>
                            <a:schemeClr val="tx1"/>
                          </a:solidFill>
                          <a:effectLst/>
                          <a:latin typeface="Tahoma" pitchFamily="34" charset="0"/>
                          <a:cs typeface="B Nazanin" pitchFamily="2" charset="-78"/>
                        </a:rPr>
                        <a:t>فرمان هايي كه از طريق پايانه وارد مي شوند</a:t>
                      </a:r>
                      <a:endParaRPr kumimoji="0" lang="en-US" sz="1800" b="0" i="0" u="none" strike="noStrike" cap="none" normalizeH="0" baseline="0" smtClean="0">
                        <a:ln>
                          <a:noFill/>
                        </a:ln>
                        <a:solidFill>
                          <a:schemeClr val="tx1"/>
                        </a:solidFill>
                        <a:effectLst/>
                        <a:latin typeface="Tahoma" pitchFamily="34" charset="0"/>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Tahoma" pitchFamily="34" charset="0"/>
                          <a:cs typeface="B Nazanin" pitchFamily="2" charset="-78"/>
                        </a:rPr>
                        <a:t>فرمان هاي زبان كنترل كار كه همراه كار وجود دارد</a:t>
                      </a:r>
                      <a:endParaRPr kumimoji="0" lang="en-US" sz="18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Tahoma" pitchFamily="34" charset="0"/>
                          <a:cs typeface="B Nazanin" pitchFamily="2" charset="-78"/>
                        </a:rPr>
                        <a:t>منبع دستوردهنده به سيستم عامل</a:t>
                      </a:r>
                      <a:endParaRPr kumimoji="0" lang="en-US" sz="1800" b="0" i="0" u="none" strike="noStrike" cap="none" normalizeH="0" baseline="0" dirty="0" smtClean="0">
                        <a:ln>
                          <a:noFill/>
                        </a:ln>
                        <a:solidFill>
                          <a:schemeClr val="tx1"/>
                        </a:solidFill>
                        <a:effectLst/>
                        <a:latin typeface="Tahoma" pitchFamily="34" charset="0"/>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5" name="Slide Number Placeholder 4"/>
          <p:cNvSpPr>
            <a:spLocks noGrp="1"/>
          </p:cNvSpPr>
          <p:nvPr>
            <p:ph type="sldNum" sz="quarter" idx="12"/>
          </p:nvPr>
        </p:nvSpPr>
        <p:spPr>
          <a:xfrm>
            <a:off x="8305800" y="6400800"/>
            <a:ext cx="762000" cy="365125"/>
          </a:xfrm>
        </p:spPr>
        <p:txBody>
          <a:bodyPr/>
          <a:lstStyle/>
          <a:p>
            <a:fld id="{B6F15528-21DE-4FAA-801E-634DDDAF4B2B}" type="slidenum">
              <a:rPr lang="en-US" smtClean="0"/>
              <a:pPr/>
              <a:t>24</a:t>
            </a:fld>
            <a:endParaRPr lang="en-US" dirty="0"/>
          </a:p>
        </p:txBody>
      </p:sp>
    </p:spTree>
    <p:extLst>
      <p:ext uri="{BB962C8B-B14F-4D97-AF65-F5344CB8AC3E}">
        <p14:creationId xmlns:p14="http://schemas.microsoft.com/office/powerpoint/2010/main" val="23185849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دستاوردهای اصلی</a:t>
            </a:r>
            <a:endParaRPr lang="en-US" dirty="0"/>
          </a:p>
        </p:txBody>
      </p:sp>
      <p:sp>
        <p:nvSpPr>
          <p:cNvPr id="3" name="Content Placeholder 2"/>
          <p:cNvSpPr>
            <a:spLocks noGrp="1"/>
          </p:cNvSpPr>
          <p:nvPr>
            <p:ph idx="1"/>
          </p:nvPr>
        </p:nvSpPr>
        <p:spPr>
          <a:xfrm>
            <a:off x="685800" y="1676400"/>
            <a:ext cx="7848600" cy="4419600"/>
          </a:xfrm>
        </p:spPr>
        <p:txBody>
          <a:bodyPr/>
          <a:lstStyle/>
          <a:p>
            <a:pPr marL="0" indent="0">
              <a:buNone/>
            </a:pPr>
            <a:r>
              <a:rPr lang="fa-IR" dirty="0"/>
              <a:t>سيستم هاي عامل، پيچيده ترين نرم افزارهايي هستند كه تاكنون ايجاد شدند</a:t>
            </a:r>
            <a:r>
              <a:rPr lang="fa-IR" dirty="0" smtClean="0"/>
              <a:t>.</a:t>
            </a:r>
          </a:p>
          <a:p>
            <a:pPr marL="0" indent="0">
              <a:buNone/>
            </a:pPr>
            <a:r>
              <a:rPr lang="fa-IR" dirty="0" smtClean="0"/>
              <a:t>این پیچیدگی انعکاس تلاش هایی است که برای جمع کردن سه هدف </a:t>
            </a:r>
            <a:r>
              <a:rPr lang="fa-IR" b="1" i="1" dirty="0" smtClean="0">
                <a:solidFill>
                  <a:schemeClr val="accent1"/>
                </a:solidFill>
              </a:rPr>
              <a:t>سهولت</a:t>
            </a:r>
            <a:r>
              <a:rPr lang="fa-IR" dirty="0" smtClean="0"/>
              <a:t>، </a:t>
            </a:r>
            <a:r>
              <a:rPr lang="fa-IR" b="1" i="1" dirty="0" smtClean="0">
                <a:solidFill>
                  <a:schemeClr val="accent1"/>
                </a:solidFill>
              </a:rPr>
              <a:t>کارآمدی</a:t>
            </a:r>
            <a:r>
              <a:rPr lang="fa-IR" dirty="0" smtClean="0"/>
              <a:t> و </a:t>
            </a:r>
            <a:r>
              <a:rPr lang="fa-IR" b="1" i="1" dirty="0" smtClean="0">
                <a:solidFill>
                  <a:schemeClr val="accent1"/>
                </a:solidFill>
              </a:rPr>
              <a:t>توانایی رشد </a:t>
            </a:r>
            <a:r>
              <a:rPr lang="fa-IR" dirty="0" smtClean="0"/>
              <a:t>صورت گفته است.</a:t>
            </a:r>
          </a:p>
          <a:p>
            <a:pPr marL="0" indent="0">
              <a:buNone/>
            </a:pPr>
            <a:endParaRPr lang="en-US" dirty="0"/>
          </a:p>
          <a:p>
            <a:pPr marL="0" indent="0">
              <a:buNone/>
            </a:pPr>
            <a:r>
              <a:rPr lang="fa-IR" dirty="0" smtClean="0"/>
              <a:t>پنج دستاورد اصلی نظری در ایجاد و توسعه سیستم های عامل:</a:t>
            </a:r>
          </a:p>
          <a:p>
            <a:pPr marL="834390" lvl="1" indent="-514350">
              <a:buFont typeface="+mj-lt"/>
              <a:buAutoNum type="romanUcPeriod"/>
            </a:pPr>
            <a:r>
              <a:rPr lang="fa-IR" dirty="0"/>
              <a:t> </a:t>
            </a:r>
            <a:r>
              <a:rPr lang="fa-IR" dirty="0" smtClean="0"/>
              <a:t>فرآيندها</a:t>
            </a:r>
          </a:p>
          <a:p>
            <a:pPr marL="834390" lvl="1" indent="-514350">
              <a:buFont typeface="+mj-lt"/>
              <a:buAutoNum type="romanUcPeriod"/>
            </a:pPr>
            <a:r>
              <a:rPr lang="fa-IR" dirty="0"/>
              <a:t> مديريت حافظه</a:t>
            </a:r>
            <a:endParaRPr lang="en-US" dirty="0"/>
          </a:p>
          <a:p>
            <a:pPr marL="834390" lvl="1" indent="-514350">
              <a:buFont typeface="+mj-lt"/>
              <a:buAutoNum type="romanUcPeriod"/>
            </a:pPr>
            <a:r>
              <a:rPr lang="fa-IR" dirty="0"/>
              <a:t> حفاظت اطلاعات و امنيت</a:t>
            </a:r>
            <a:endParaRPr lang="en-US" dirty="0"/>
          </a:p>
          <a:p>
            <a:pPr marL="834390" lvl="1" indent="-514350">
              <a:buFont typeface="+mj-lt"/>
              <a:buAutoNum type="romanUcPeriod"/>
            </a:pPr>
            <a:r>
              <a:rPr lang="fa-IR" dirty="0"/>
              <a:t> زمان بندي و مديريت منابع</a:t>
            </a:r>
            <a:endParaRPr lang="en-US" dirty="0"/>
          </a:p>
          <a:p>
            <a:pPr marL="834390" lvl="1" indent="-514350">
              <a:buFont typeface="+mj-lt"/>
              <a:buAutoNum type="romanUcPeriod"/>
            </a:pPr>
            <a:r>
              <a:rPr lang="fa-IR" dirty="0"/>
              <a:t> ساختار </a:t>
            </a:r>
            <a:r>
              <a:rPr lang="fa-IR" dirty="0" smtClean="0"/>
              <a:t>سيستم</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36128253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500"/>
                                        <p:tgtEl>
                                          <p:spTgt spid="3">
                                            <p:txEl>
                                              <p:pRg st="3" end="3"/>
                                            </p:txEl>
                                          </p:spTgt>
                                        </p:tgtEl>
                                      </p:cBhvr>
                                    </p:animEffect>
                                  </p:childTnLst>
                                </p:cTn>
                              </p:par>
                              <p:par>
                                <p:cTn id="18" presetID="22" presetClass="entr" presetSubtype="2"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right)">
                                      <p:cBhvr>
                                        <p:cTn id="20" dur="500"/>
                                        <p:tgtEl>
                                          <p:spTgt spid="3">
                                            <p:txEl>
                                              <p:pRg st="4" end="4"/>
                                            </p:txEl>
                                          </p:spTgt>
                                        </p:tgtEl>
                                      </p:cBhvr>
                                    </p:animEffect>
                                  </p:childTnLst>
                                </p:cTn>
                              </p:par>
                              <p:par>
                                <p:cTn id="21" presetID="22" presetClass="entr" presetSubtype="2"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ipe(right)">
                                      <p:cBhvr>
                                        <p:cTn id="23" dur="500"/>
                                        <p:tgtEl>
                                          <p:spTgt spid="3">
                                            <p:txEl>
                                              <p:pRg st="5" end="5"/>
                                            </p:txEl>
                                          </p:spTgt>
                                        </p:tgtEl>
                                      </p:cBhvr>
                                    </p:animEffect>
                                  </p:childTnLst>
                                </p:cTn>
                              </p:par>
                              <p:par>
                                <p:cTn id="24" presetID="22" presetClass="entr" presetSubtype="2"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wipe(right)">
                                      <p:cBhvr>
                                        <p:cTn id="26" dur="500"/>
                                        <p:tgtEl>
                                          <p:spTgt spid="3">
                                            <p:txEl>
                                              <p:pRg st="6" end="6"/>
                                            </p:txEl>
                                          </p:spTgt>
                                        </p:tgtEl>
                                      </p:cBhvr>
                                    </p:animEffect>
                                  </p:childTnLst>
                                </p:cTn>
                              </p:par>
                              <p:par>
                                <p:cTn id="27" presetID="22" presetClass="entr" presetSubtype="2"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wipe(right)">
                                      <p:cBhvr>
                                        <p:cTn id="29" dur="500"/>
                                        <p:tgtEl>
                                          <p:spTgt spid="3">
                                            <p:txEl>
                                              <p:pRg st="7" end="7"/>
                                            </p:txEl>
                                          </p:spTgt>
                                        </p:tgtEl>
                                      </p:cBhvr>
                                    </p:animEffect>
                                  </p:childTnLst>
                                </p:cTn>
                              </p:par>
                              <p:par>
                                <p:cTn id="30" presetID="22" presetClass="entr" presetSubtype="2"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wipe(right)">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4000" b="1" dirty="0">
                <a:cs typeface="B Nazanin" pitchFamily="2" charset="-78"/>
              </a:rPr>
              <a:t>دستاوردهای </a:t>
            </a:r>
            <a:r>
              <a:rPr lang="fa-IR" sz="4000" b="1" dirty="0" smtClean="0">
                <a:cs typeface="B Nazanin" pitchFamily="2" charset="-78"/>
              </a:rPr>
              <a:t>اصلی: </a:t>
            </a:r>
            <a:r>
              <a:rPr lang="fa-IR" sz="4000" b="1" dirty="0">
                <a:cs typeface="B Nazanin" pitchFamily="2" charset="-78"/>
              </a:rPr>
              <a:t> </a:t>
            </a:r>
            <a:r>
              <a:rPr lang="fa-IR" sz="4000" b="1" dirty="0" smtClean="0">
                <a:cs typeface="B Nazanin" pitchFamily="2" charset="-78"/>
              </a:rPr>
              <a:t>فرآيندها</a:t>
            </a:r>
            <a:endParaRPr lang="en-US" sz="4000" b="1" dirty="0">
              <a:cs typeface="B Nazanin" pitchFamily="2" charset="-78"/>
            </a:endParaRPr>
          </a:p>
        </p:txBody>
      </p:sp>
      <p:sp>
        <p:nvSpPr>
          <p:cNvPr id="3" name="Content Placeholder 2"/>
          <p:cNvSpPr>
            <a:spLocks noGrp="1"/>
          </p:cNvSpPr>
          <p:nvPr>
            <p:ph idx="1"/>
          </p:nvPr>
        </p:nvSpPr>
        <p:spPr/>
        <p:txBody>
          <a:bodyPr>
            <a:normAutofit/>
          </a:bodyPr>
          <a:lstStyle/>
          <a:p>
            <a:pPr marL="0" indent="0" algn="just">
              <a:buNone/>
            </a:pPr>
            <a:r>
              <a:rPr lang="fa-IR" dirty="0" smtClean="0"/>
              <a:t>تعاريف </a:t>
            </a:r>
            <a:r>
              <a:rPr lang="fa-IR" dirty="0"/>
              <a:t>زيادي براي واژه فرآيند ارائه </a:t>
            </a:r>
            <a:r>
              <a:rPr lang="fa-IR" dirty="0" smtClean="0"/>
              <a:t>شده است:</a:t>
            </a:r>
          </a:p>
          <a:p>
            <a:pPr lvl="1" algn="just">
              <a:buFont typeface="Wingdings" pitchFamily="2" charset="2"/>
              <a:buChar char="ü"/>
            </a:pPr>
            <a:r>
              <a:rPr lang="fa-IR" dirty="0" smtClean="0"/>
              <a:t>برنامه </a:t>
            </a:r>
            <a:r>
              <a:rPr lang="fa-IR" dirty="0"/>
              <a:t>در حال اجرا.</a:t>
            </a:r>
            <a:endParaRPr lang="en-US" dirty="0"/>
          </a:p>
          <a:p>
            <a:pPr lvl="1" algn="just">
              <a:buFont typeface="Wingdings" pitchFamily="2" charset="2"/>
              <a:buChar char="ü"/>
            </a:pPr>
            <a:r>
              <a:rPr lang="fa-IR" dirty="0" smtClean="0"/>
              <a:t>رویدادی از یک </a:t>
            </a:r>
            <a:r>
              <a:rPr lang="fa-IR" dirty="0"/>
              <a:t>برنامه </a:t>
            </a:r>
            <a:r>
              <a:rPr lang="fa-IR" dirty="0" smtClean="0"/>
              <a:t>که روی كامپيوتر اجرا می شود.</a:t>
            </a:r>
            <a:endParaRPr lang="en-US" dirty="0"/>
          </a:p>
          <a:p>
            <a:pPr lvl="1" algn="just">
              <a:buFont typeface="Wingdings" pitchFamily="2" charset="2"/>
              <a:buChar char="ü"/>
            </a:pPr>
            <a:r>
              <a:rPr lang="fa-IR" dirty="0"/>
              <a:t> نهادي كه مي تواند به پردازنده نسبت داده شود و </a:t>
            </a:r>
            <a:r>
              <a:rPr lang="fa-IR" dirty="0" smtClean="0"/>
              <a:t>روی آن اجرا </a:t>
            </a:r>
            <a:r>
              <a:rPr lang="fa-IR" dirty="0"/>
              <a:t>گردد.</a:t>
            </a:r>
            <a:endParaRPr lang="en-US" dirty="0"/>
          </a:p>
          <a:p>
            <a:pPr lvl="1" algn="just">
              <a:buFont typeface="Wingdings" pitchFamily="2" charset="2"/>
              <a:buChar char="ü"/>
            </a:pPr>
            <a:r>
              <a:rPr lang="fa-IR" dirty="0"/>
              <a:t> واحدي از فعاليت كه توسط </a:t>
            </a:r>
            <a:r>
              <a:rPr lang="fa-IR" dirty="0" smtClean="0"/>
              <a:t>دنباله ای از </a:t>
            </a:r>
            <a:r>
              <a:rPr lang="fa-IR" dirty="0"/>
              <a:t>اجرا، حالت فعلي، و مجموعه اي از منابع </a:t>
            </a:r>
            <a:r>
              <a:rPr lang="fa-IR" dirty="0" smtClean="0"/>
              <a:t>سيستم که به آن مربوط شده اند، </a:t>
            </a:r>
            <a:r>
              <a:rPr lang="fa-IR" dirty="0"/>
              <a:t>مشخص مي شود.</a:t>
            </a:r>
            <a:endParaRPr lang="en-US" dirty="0"/>
          </a:p>
          <a:p>
            <a:pPr marL="0" indent="0" algn="just">
              <a:buNone/>
            </a:pPr>
            <a:endParaRPr lang="fa-IR" dirty="0"/>
          </a:p>
          <a:p>
            <a:pPr marL="0" indent="0" algn="just">
              <a:buNone/>
            </a:pPr>
            <a:r>
              <a:rPr lang="fa-IR" dirty="0" smtClean="0"/>
              <a:t>سه محور اصلی در ایجاد و توسعه سیستم کامپیوتر (چندبرنامگی، اشتراک زمانی و سیستم های تراکنش بلادرنگ) مسائلی را در تنظیم وقت و همگام سازی بوجود آوردند که این مسائل خود موجب ایجاد مفهوم فرایند شد.</a:t>
            </a:r>
            <a:endParaRPr lang="fa-IR"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10897257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1066800"/>
          </a:xfrm>
        </p:spPr>
        <p:txBody>
          <a:bodyPr/>
          <a:lstStyle/>
          <a:p>
            <a:r>
              <a:rPr lang="fa-IR" sz="2000" dirty="0">
                <a:solidFill>
                  <a:schemeClr val="tx1"/>
                </a:solidFill>
              </a:rPr>
              <a:t>سه محور اصلی در ایجاد و توسعه سیستم </a:t>
            </a:r>
            <a:r>
              <a:rPr lang="fa-IR" sz="2000" dirty="0" smtClean="0">
                <a:solidFill>
                  <a:schemeClr val="tx1"/>
                </a:solidFill>
              </a:rPr>
              <a:t>کامپیوتر موجب ایجاد مفهوم فرایند شدند:</a:t>
            </a:r>
            <a:endParaRPr lang="en-US" sz="2000" dirty="0">
              <a:solidFill>
                <a:schemeClr val="tx1"/>
              </a:solidFill>
            </a:endParaRPr>
          </a:p>
        </p:txBody>
      </p:sp>
      <p:sp>
        <p:nvSpPr>
          <p:cNvPr id="3" name="Content Placeholder 2"/>
          <p:cNvSpPr>
            <a:spLocks noGrp="1"/>
          </p:cNvSpPr>
          <p:nvPr>
            <p:ph idx="1"/>
          </p:nvPr>
        </p:nvSpPr>
        <p:spPr>
          <a:xfrm>
            <a:off x="228600" y="1676400"/>
            <a:ext cx="8839200" cy="4800600"/>
          </a:xfrm>
        </p:spPr>
        <p:txBody>
          <a:bodyPr>
            <a:normAutofit fontScale="77500" lnSpcReduction="20000"/>
          </a:bodyPr>
          <a:lstStyle/>
          <a:p>
            <a:pPr marL="457200" indent="-457200" algn="just">
              <a:lnSpc>
                <a:spcPct val="170000"/>
              </a:lnSpc>
              <a:buFont typeface="+mj-lt"/>
              <a:buAutoNum type="arabicPeriod"/>
            </a:pPr>
            <a:r>
              <a:rPr lang="fa-IR" sz="2200" b="1" dirty="0" smtClean="0">
                <a:solidFill>
                  <a:schemeClr val="accent1"/>
                </a:solidFill>
              </a:rPr>
              <a:t>چندبرنامگی: </a:t>
            </a:r>
            <a:r>
              <a:rPr lang="fa-IR" sz="2200" dirty="0" smtClean="0"/>
              <a:t>برای مشغول نگه داشتن همزمان پردازنده و دستگاه های ورودی و خروجی برای دسترسی به حداکثر </a:t>
            </a:r>
            <a:r>
              <a:rPr lang="fa-IR" sz="2200" b="1" dirty="0" smtClean="0"/>
              <a:t>کارایی</a:t>
            </a:r>
          </a:p>
          <a:p>
            <a:pPr marL="457200" indent="-457200" algn="just">
              <a:lnSpc>
                <a:spcPct val="170000"/>
              </a:lnSpc>
              <a:buFont typeface="+mj-lt"/>
              <a:buAutoNum type="arabicPeriod"/>
            </a:pPr>
            <a:r>
              <a:rPr lang="fa-IR" sz="2200" b="1" dirty="0" smtClean="0">
                <a:solidFill>
                  <a:schemeClr val="accent1"/>
                </a:solidFill>
              </a:rPr>
              <a:t>اشتراک زمانی: </a:t>
            </a:r>
            <a:r>
              <a:rPr lang="fa-IR" sz="2200" dirty="0" smtClean="0"/>
              <a:t>هدف، پاسخگویی به چندین کاربر بصورت همزمان برای </a:t>
            </a:r>
            <a:r>
              <a:rPr lang="fa-IR" sz="2200" b="1" dirty="0" smtClean="0"/>
              <a:t>مقرون به صرفه بودن </a:t>
            </a:r>
            <a:r>
              <a:rPr lang="fa-IR" sz="2200" dirty="0" smtClean="0"/>
              <a:t>استفاده از کامپیوترها</a:t>
            </a:r>
          </a:p>
          <a:p>
            <a:pPr marL="457200" indent="-457200" algn="just">
              <a:lnSpc>
                <a:spcPct val="170000"/>
              </a:lnSpc>
              <a:buFont typeface="+mj-lt"/>
              <a:buAutoNum type="arabicPeriod"/>
            </a:pPr>
            <a:r>
              <a:rPr lang="fa-IR" sz="2200" b="1" dirty="0" smtClean="0">
                <a:solidFill>
                  <a:schemeClr val="accent1"/>
                </a:solidFill>
              </a:rPr>
              <a:t>پردازش تراکنش بلادرنگ: </a:t>
            </a:r>
            <a:r>
              <a:rPr lang="fa-IR" sz="2200" dirty="0" smtClean="0"/>
              <a:t>نوعی سیستم اشتراک زمانی است که محدود به چندکار خاص است. مثل سیستم ذخیره جا در خطوط هواپیمایی</a:t>
            </a:r>
          </a:p>
          <a:p>
            <a:pPr marL="0" indent="0" algn="just">
              <a:buNone/>
            </a:pPr>
            <a:endParaRPr lang="fa-IR" dirty="0"/>
          </a:p>
          <a:p>
            <a:pPr marL="0" indent="0" algn="just">
              <a:buNone/>
            </a:pPr>
            <a:r>
              <a:rPr lang="fa-IR" b="1" dirty="0" smtClean="0">
                <a:solidFill>
                  <a:schemeClr val="accent1"/>
                </a:solidFill>
              </a:rPr>
              <a:t>ابزار پیاده سازی امکانات فوق: </a:t>
            </a:r>
            <a:r>
              <a:rPr lang="fa-IR" dirty="0" smtClean="0"/>
              <a:t>وقفه</a:t>
            </a:r>
          </a:p>
          <a:p>
            <a:pPr marL="0" indent="0" algn="just">
              <a:buNone/>
            </a:pPr>
            <a:endParaRPr lang="fa-IR" dirty="0" smtClean="0"/>
          </a:p>
          <a:p>
            <a:pPr marL="0" indent="0" algn="just">
              <a:buNone/>
            </a:pPr>
            <a:r>
              <a:rPr lang="fa-IR" b="1" dirty="0" smtClean="0">
                <a:solidFill>
                  <a:schemeClr val="accent1"/>
                </a:solidFill>
              </a:rPr>
              <a:t>مشکلات بالقوه: </a:t>
            </a:r>
            <a:r>
              <a:rPr lang="fa-IR" sz="1800" dirty="0" smtClean="0"/>
              <a:t>(در فصل های بعد بطور مفصل بحث خواهد شد)</a:t>
            </a:r>
          </a:p>
          <a:p>
            <a:pPr marL="777240" lvl="1" indent="-457200" algn="just">
              <a:buFont typeface="+mj-lt"/>
              <a:buAutoNum type="arabicPeriod"/>
            </a:pPr>
            <a:r>
              <a:rPr lang="fa-IR" dirty="0" smtClean="0"/>
              <a:t>همگام سازی نامناسب</a:t>
            </a:r>
          </a:p>
          <a:p>
            <a:pPr marL="777240" lvl="1" indent="-457200" algn="just">
              <a:buFont typeface="+mj-lt"/>
              <a:buAutoNum type="arabicPeriod"/>
            </a:pPr>
            <a:r>
              <a:rPr lang="fa-IR" dirty="0" smtClean="0"/>
              <a:t>شکست در انحصار متقابل</a:t>
            </a:r>
          </a:p>
          <a:p>
            <a:pPr marL="777240" lvl="1" indent="-457200" algn="just">
              <a:buFont typeface="+mj-lt"/>
              <a:buAutoNum type="arabicPeriod"/>
            </a:pPr>
            <a:r>
              <a:rPr lang="fa-IR" dirty="0" smtClean="0"/>
              <a:t>عملکرد غیر قطعی برنامه</a:t>
            </a:r>
          </a:p>
          <a:p>
            <a:pPr marL="777240" lvl="1" indent="-457200" algn="just">
              <a:buFont typeface="+mj-lt"/>
              <a:buAutoNum type="arabicPeriod"/>
            </a:pPr>
            <a:r>
              <a:rPr lang="fa-IR" dirty="0" smtClean="0"/>
              <a:t>بن بست ها</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611145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barn(inVertical)">
                                      <p:cBhvr>
                                        <p:cTn id="34" dur="500"/>
                                        <p:tgtEl>
                                          <p:spTgt spid="3">
                                            <p:txEl>
                                              <p:pRg st="6" end="6"/>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arn(inVertical)">
                                      <p:cBhvr>
                                        <p:cTn id="37" dur="500"/>
                                        <p:tgtEl>
                                          <p:spTgt spid="3">
                                            <p:txEl>
                                              <p:pRg st="7" end="7"/>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barn(inVertical)">
                                      <p:cBhvr>
                                        <p:cTn id="40" dur="500"/>
                                        <p:tgtEl>
                                          <p:spTgt spid="3">
                                            <p:txEl>
                                              <p:pRg st="8" end="8"/>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barn(inVertical)">
                                      <p:cBhvr>
                                        <p:cTn id="43" dur="500"/>
                                        <p:tgtEl>
                                          <p:spTgt spid="3">
                                            <p:txEl>
                                              <p:pRg st="9" end="9"/>
                                            </p:txEl>
                                          </p:spTgt>
                                        </p:tgtEl>
                                      </p:cBhvr>
                                    </p:animEffect>
                                  </p:childTnLst>
                                </p:cTn>
                              </p:par>
                              <p:par>
                                <p:cTn id="44" presetID="16" presetClass="entr" presetSubtype="21" fill="hold" nodeType="with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animEffect transition="in" filter="barn(inVertical)">
                                      <p:cBhvr>
                                        <p:cTn id="46"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4000" b="1" dirty="0" smtClean="0">
                <a:cs typeface="B Nazanin" pitchFamily="2" charset="-78"/>
              </a:rPr>
              <a:t>فرآيندها</a:t>
            </a:r>
            <a:endParaRPr lang="en-US" sz="4000" b="1" dirty="0">
              <a:cs typeface="B Nazanin" pitchFamily="2" charset="-78"/>
            </a:endParaRPr>
          </a:p>
        </p:txBody>
      </p:sp>
      <p:sp>
        <p:nvSpPr>
          <p:cNvPr id="3" name="Content Placeholder 2"/>
          <p:cNvSpPr>
            <a:spLocks noGrp="1"/>
          </p:cNvSpPr>
          <p:nvPr>
            <p:ph idx="1"/>
          </p:nvPr>
        </p:nvSpPr>
        <p:spPr/>
        <p:txBody>
          <a:bodyPr>
            <a:normAutofit/>
          </a:bodyPr>
          <a:lstStyle/>
          <a:p>
            <a:pPr marL="0" indent="0" algn="just">
              <a:buNone/>
            </a:pPr>
            <a:r>
              <a:rPr lang="fa-IR" dirty="0" smtClean="0"/>
              <a:t>مفهوم </a:t>
            </a:r>
            <a:r>
              <a:rPr lang="fa-IR" dirty="0"/>
              <a:t>فرآيند، زيربنايي است. فرآيند از سه مولفه تشكيل شده است:</a:t>
            </a:r>
            <a:endParaRPr lang="en-US" dirty="0"/>
          </a:p>
          <a:p>
            <a:pPr marL="777240" lvl="1" indent="-457200" algn="just">
              <a:buFont typeface="+mj-lt"/>
              <a:buAutoNum type="arabicPeriod"/>
            </a:pPr>
            <a:r>
              <a:rPr lang="fa-IR" dirty="0"/>
              <a:t> برنامه اجرايي.</a:t>
            </a:r>
            <a:endParaRPr lang="en-US" dirty="0"/>
          </a:p>
          <a:p>
            <a:pPr marL="777240" lvl="1" indent="-457200" algn="just">
              <a:buFont typeface="+mj-lt"/>
              <a:buAutoNum type="arabicPeriod"/>
            </a:pPr>
            <a:r>
              <a:rPr lang="fa-IR" dirty="0"/>
              <a:t> داده هاي </a:t>
            </a:r>
            <a:r>
              <a:rPr lang="fa-IR" dirty="0" smtClean="0"/>
              <a:t>مورد نياز </a:t>
            </a:r>
            <a:r>
              <a:rPr lang="fa-IR" dirty="0"/>
              <a:t>برنامه (متغيرها، فضاي كاري، ميانگيرها و غيره).</a:t>
            </a:r>
            <a:endParaRPr lang="en-US" dirty="0"/>
          </a:p>
          <a:p>
            <a:pPr marL="777240" lvl="1" indent="-457200" algn="just">
              <a:buFont typeface="+mj-lt"/>
              <a:buAutoNum type="arabicPeriod"/>
            </a:pPr>
            <a:r>
              <a:rPr lang="fa-IR" dirty="0" smtClean="0"/>
              <a:t>متن و یا وضعیت اجراي </a:t>
            </a:r>
            <a:r>
              <a:rPr lang="fa-IR" dirty="0"/>
              <a:t>برنامه</a:t>
            </a:r>
            <a:r>
              <a:rPr lang="fa-IR" dirty="0" smtClean="0"/>
              <a:t>.</a:t>
            </a:r>
          </a:p>
          <a:p>
            <a:pPr marL="320040" lvl="1" indent="0" algn="just">
              <a:buNone/>
            </a:pPr>
            <a:endParaRPr lang="en-US" dirty="0"/>
          </a:p>
          <a:p>
            <a:pPr marL="0" indent="0" algn="just">
              <a:buNone/>
            </a:pPr>
            <a:r>
              <a:rPr lang="fa-IR" dirty="0"/>
              <a:t>مولفه سوم اساسي است</a:t>
            </a:r>
            <a:r>
              <a:rPr lang="fa-IR" dirty="0" smtClean="0"/>
              <a:t>.</a:t>
            </a:r>
            <a:r>
              <a:rPr lang="fa-IR" sz="2000" b="1" dirty="0" smtClean="0"/>
              <a:t> متن یا وضعیت اجرا </a:t>
            </a:r>
            <a:r>
              <a:rPr lang="fa-IR" dirty="0" smtClean="0"/>
              <a:t>شامل </a:t>
            </a:r>
            <a:r>
              <a:rPr lang="fa-IR" dirty="0"/>
              <a:t>اطلاعاتي است كه سيستم عامل براي مديريت بر فرآيند و پردازنده براي اجراي مجدد فرآيند نياز دارد. که شامل محتوای ثبات های مختلف پردازنده (مثل شمارنده برنامه، ثبات داده ها) و اطلاعات مورد نیاز سیستم عامل (مثل اولویت فرایند، یا اینکه منتظر تکمیل یک عمل ورودی و خروجی هست یا نه) می باشد.</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4233373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ounded Rectangle 96"/>
          <p:cNvSpPr/>
          <p:nvPr/>
        </p:nvSpPr>
        <p:spPr>
          <a:xfrm>
            <a:off x="6477000" y="2336421"/>
            <a:ext cx="2458223" cy="3331584"/>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457200" y="6019800"/>
            <a:ext cx="792480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91423" y="520118"/>
            <a:ext cx="7543800" cy="505057"/>
          </a:xfrm>
        </p:spPr>
        <p:txBody>
          <a:bodyPr/>
          <a:lstStyle/>
          <a:p>
            <a:r>
              <a:rPr lang="fa-IR" sz="2400" dirty="0" smtClean="0">
                <a:solidFill>
                  <a:schemeClr val="tx1"/>
                </a:solidFill>
              </a:rPr>
              <a:t>پیاده سازی فرایندها</a:t>
            </a:r>
            <a:endParaRPr lang="en-US" sz="2400" dirty="0">
              <a:solidFill>
                <a:schemeClr val="tx1"/>
              </a:solidFill>
            </a:endParaRPr>
          </a:p>
        </p:txBody>
      </p:sp>
      <p:sp>
        <p:nvSpPr>
          <p:cNvPr id="6" name="Rectangle 5"/>
          <p:cNvSpPr/>
          <p:nvPr/>
        </p:nvSpPr>
        <p:spPr>
          <a:xfrm>
            <a:off x="3429000" y="4800600"/>
            <a:ext cx="838200" cy="381000"/>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متن</a:t>
            </a:r>
            <a:endParaRPr lang="en-US" dirty="0">
              <a:solidFill>
                <a:schemeClr val="tx1"/>
              </a:solidFill>
              <a:cs typeface="B Nazanin" pitchFamily="2" charset="-78"/>
            </a:endParaRPr>
          </a:p>
        </p:txBody>
      </p:sp>
      <p:sp>
        <p:nvSpPr>
          <p:cNvPr id="7" name="Rectangle 6"/>
          <p:cNvSpPr/>
          <p:nvPr/>
        </p:nvSpPr>
        <p:spPr>
          <a:xfrm>
            <a:off x="3429000" y="5181600"/>
            <a:ext cx="838200" cy="762000"/>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داده ها</a:t>
            </a:r>
            <a:endParaRPr lang="en-US" dirty="0">
              <a:solidFill>
                <a:schemeClr val="tx1"/>
              </a:solidFill>
              <a:cs typeface="B Nazanin" pitchFamily="2" charset="-78"/>
            </a:endParaRPr>
          </a:p>
        </p:txBody>
      </p:sp>
      <p:sp>
        <p:nvSpPr>
          <p:cNvPr id="8" name="Rectangle 7"/>
          <p:cNvSpPr/>
          <p:nvPr/>
        </p:nvSpPr>
        <p:spPr>
          <a:xfrm>
            <a:off x="3429000" y="5943600"/>
            <a:ext cx="838200" cy="533400"/>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برنامه (کد)</a:t>
            </a:r>
            <a:endParaRPr lang="en-US" dirty="0">
              <a:solidFill>
                <a:schemeClr val="tx1"/>
              </a:solidFill>
              <a:cs typeface="B Nazanin" pitchFamily="2" charset="-78"/>
            </a:endParaRPr>
          </a:p>
        </p:txBody>
      </p:sp>
      <p:sp>
        <p:nvSpPr>
          <p:cNvPr id="12" name="Rectangle 11"/>
          <p:cNvSpPr/>
          <p:nvPr/>
        </p:nvSpPr>
        <p:spPr>
          <a:xfrm>
            <a:off x="3429000" y="6477000"/>
            <a:ext cx="838200" cy="313561"/>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14" name="Rectangle 13"/>
          <p:cNvSpPr/>
          <p:nvPr/>
        </p:nvSpPr>
        <p:spPr>
          <a:xfrm>
            <a:off x="3429000" y="470210"/>
            <a:ext cx="838200" cy="2476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15" name="Rectangle 14"/>
          <p:cNvSpPr/>
          <p:nvPr/>
        </p:nvSpPr>
        <p:spPr>
          <a:xfrm>
            <a:off x="3429000" y="965510"/>
            <a:ext cx="838200" cy="2667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16" name="Rectangle 15"/>
          <p:cNvSpPr/>
          <p:nvPr/>
        </p:nvSpPr>
        <p:spPr>
          <a:xfrm>
            <a:off x="3429000" y="1765610"/>
            <a:ext cx="838200" cy="279245"/>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17" name="Rectangle 16"/>
          <p:cNvSpPr/>
          <p:nvPr/>
        </p:nvSpPr>
        <p:spPr>
          <a:xfrm>
            <a:off x="3429000" y="2590800"/>
            <a:ext cx="838200" cy="381000"/>
          </a:xfrm>
          <a:prstGeom prst="rect">
            <a:avLst/>
          </a:prstGeom>
          <a:solidFill>
            <a:srgbClr val="B5F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متن</a:t>
            </a:r>
            <a:endParaRPr lang="en-US" dirty="0">
              <a:solidFill>
                <a:schemeClr val="tx1"/>
              </a:solidFill>
              <a:cs typeface="B Nazanin" pitchFamily="2" charset="-78"/>
            </a:endParaRPr>
          </a:p>
        </p:txBody>
      </p:sp>
      <p:sp>
        <p:nvSpPr>
          <p:cNvPr id="18" name="Rectangle 17"/>
          <p:cNvSpPr/>
          <p:nvPr/>
        </p:nvSpPr>
        <p:spPr>
          <a:xfrm>
            <a:off x="3429000" y="2971800"/>
            <a:ext cx="838200" cy="762000"/>
          </a:xfrm>
          <a:prstGeom prst="rect">
            <a:avLst/>
          </a:prstGeom>
          <a:solidFill>
            <a:srgbClr val="B5F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داده ها</a:t>
            </a:r>
            <a:endParaRPr lang="en-US" dirty="0">
              <a:solidFill>
                <a:schemeClr val="tx1"/>
              </a:solidFill>
              <a:cs typeface="B Nazanin" pitchFamily="2" charset="-78"/>
            </a:endParaRPr>
          </a:p>
        </p:txBody>
      </p:sp>
      <p:sp>
        <p:nvSpPr>
          <p:cNvPr id="19" name="Rectangle 18"/>
          <p:cNvSpPr/>
          <p:nvPr/>
        </p:nvSpPr>
        <p:spPr>
          <a:xfrm>
            <a:off x="3429000" y="3733800"/>
            <a:ext cx="838200" cy="533400"/>
          </a:xfrm>
          <a:prstGeom prst="rect">
            <a:avLst/>
          </a:prstGeom>
          <a:solidFill>
            <a:srgbClr val="B5FB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smtClean="0">
                <a:solidFill>
                  <a:schemeClr val="tx1"/>
                </a:solidFill>
                <a:cs typeface="B Nazanin" pitchFamily="2" charset="-78"/>
              </a:rPr>
              <a:t>برنامه (کد)</a:t>
            </a:r>
            <a:endParaRPr lang="en-US" dirty="0">
              <a:solidFill>
                <a:schemeClr val="tx1"/>
              </a:solidFill>
              <a:cs typeface="B Nazanin" pitchFamily="2" charset="-78"/>
            </a:endParaRPr>
          </a:p>
        </p:txBody>
      </p:sp>
      <p:sp>
        <p:nvSpPr>
          <p:cNvPr id="20" name="Rectangle 19"/>
          <p:cNvSpPr/>
          <p:nvPr/>
        </p:nvSpPr>
        <p:spPr>
          <a:xfrm>
            <a:off x="3429000" y="4267200"/>
            <a:ext cx="838200" cy="533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21" name="Rectangle 20"/>
          <p:cNvSpPr/>
          <p:nvPr/>
        </p:nvSpPr>
        <p:spPr>
          <a:xfrm>
            <a:off x="3429000" y="1498910"/>
            <a:ext cx="838200" cy="2667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400" dirty="0">
              <a:solidFill>
                <a:schemeClr val="tx1"/>
              </a:solidFill>
              <a:cs typeface="B Nazanin" pitchFamily="2" charset="-78"/>
            </a:endParaRPr>
          </a:p>
        </p:txBody>
      </p:sp>
      <p:sp>
        <p:nvSpPr>
          <p:cNvPr id="22" name="Rectangle 21"/>
          <p:cNvSpPr/>
          <p:nvPr/>
        </p:nvSpPr>
        <p:spPr>
          <a:xfrm>
            <a:off x="3429000" y="1232210"/>
            <a:ext cx="838200" cy="2667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400" dirty="0">
              <a:solidFill>
                <a:schemeClr val="tx1"/>
              </a:solidFill>
              <a:cs typeface="B Nazanin" pitchFamily="2" charset="-78"/>
            </a:endParaRPr>
          </a:p>
        </p:txBody>
      </p:sp>
      <p:sp>
        <p:nvSpPr>
          <p:cNvPr id="23" name="Rectangle 22"/>
          <p:cNvSpPr/>
          <p:nvPr/>
        </p:nvSpPr>
        <p:spPr>
          <a:xfrm>
            <a:off x="3429000" y="698810"/>
            <a:ext cx="838200" cy="2667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400" dirty="0">
              <a:solidFill>
                <a:schemeClr val="tx1"/>
              </a:solidFill>
              <a:cs typeface="B Nazanin" pitchFamily="2" charset="-78"/>
            </a:endParaRPr>
          </a:p>
        </p:txBody>
      </p:sp>
      <p:sp>
        <p:nvSpPr>
          <p:cNvPr id="24" name="Rectangle 23"/>
          <p:cNvSpPr/>
          <p:nvPr/>
        </p:nvSpPr>
        <p:spPr>
          <a:xfrm>
            <a:off x="3429000" y="2044855"/>
            <a:ext cx="838200" cy="545945"/>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25" name="Rectangle 24"/>
          <p:cNvSpPr/>
          <p:nvPr/>
        </p:nvSpPr>
        <p:spPr>
          <a:xfrm>
            <a:off x="6680930" y="3029022"/>
            <a:ext cx="838200" cy="2476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solidFill>
                  <a:schemeClr val="tx1"/>
                </a:solidFill>
                <a:cs typeface="B Nazanin" pitchFamily="2" charset="-78"/>
              </a:rPr>
              <a:t>i</a:t>
            </a:r>
          </a:p>
        </p:txBody>
      </p:sp>
      <p:sp>
        <p:nvSpPr>
          <p:cNvPr id="26" name="Rectangle 25"/>
          <p:cNvSpPr/>
          <p:nvPr/>
        </p:nvSpPr>
        <p:spPr>
          <a:xfrm>
            <a:off x="6669779" y="3497373"/>
            <a:ext cx="838200" cy="2476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27" name="Rectangle 26"/>
          <p:cNvSpPr/>
          <p:nvPr/>
        </p:nvSpPr>
        <p:spPr>
          <a:xfrm>
            <a:off x="6680930" y="4298170"/>
            <a:ext cx="838200" cy="2476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smtClean="0">
                <a:solidFill>
                  <a:schemeClr val="tx1"/>
                </a:solidFill>
                <a:cs typeface="B Nazanin" pitchFamily="2" charset="-78"/>
              </a:rPr>
              <a:t>h</a:t>
            </a:r>
            <a:endParaRPr lang="en-US" dirty="0">
              <a:solidFill>
                <a:schemeClr val="tx1"/>
              </a:solidFill>
              <a:cs typeface="B Nazanin" pitchFamily="2" charset="-78"/>
            </a:endParaRPr>
          </a:p>
        </p:txBody>
      </p:sp>
      <p:sp>
        <p:nvSpPr>
          <p:cNvPr id="28" name="Rectangle 27"/>
          <p:cNvSpPr/>
          <p:nvPr/>
        </p:nvSpPr>
        <p:spPr>
          <a:xfrm>
            <a:off x="6680930" y="4050520"/>
            <a:ext cx="838200" cy="2476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smtClean="0">
                <a:solidFill>
                  <a:schemeClr val="tx1"/>
                </a:solidFill>
                <a:cs typeface="B Nazanin" pitchFamily="2" charset="-78"/>
              </a:rPr>
              <a:t>b</a:t>
            </a:r>
            <a:endParaRPr lang="en-US" dirty="0">
              <a:solidFill>
                <a:schemeClr val="tx1"/>
              </a:solidFill>
              <a:cs typeface="B Nazanin" pitchFamily="2" charset="-78"/>
            </a:endParaRPr>
          </a:p>
        </p:txBody>
      </p:sp>
      <p:sp>
        <p:nvSpPr>
          <p:cNvPr id="29" name="Rectangle 28"/>
          <p:cNvSpPr/>
          <p:nvPr/>
        </p:nvSpPr>
        <p:spPr>
          <a:xfrm>
            <a:off x="6680930" y="4796258"/>
            <a:ext cx="838200" cy="123825"/>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30" name="Rectangle 29"/>
          <p:cNvSpPr/>
          <p:nvPr/>
        </p:nvSpPr>
        <p:spPr>
          <a:xfrm>
            <a:off x="6680930" y="5326173"/>
            <a:ext cx="838200" cy="123825"/>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itchFamily="2" charset="-78"/>
            </a:endParaRPr>
          </a:p>
        </p:txBody>
      </p:sp>
      <p:sp>
        <p:nvSpPr>
          <p:cNvPr id="32" name="TextBox 31"/>
          <p:cNvSpPr txBox="1"/>
          <p:nvPr/>
        </p:nvSpPr>
        <p:spPr>
          <a:xfrm>
            <a:off x="4261757" y="357304"/>
            <a:ext cx="1048685" cy="369332"/>
          </a:xfrm>
          <a:prstGeom prst="rect">
            <a:avLst/>
          </a:prstGeom>
          <a:noFill/>
        </p:spPr>
        <p:txBody>
          <a:bodyPr wrap="none" rtlCol="0">
            <a:spAutoFit/>
          </a:bodyPr>
          <a:lstStyle/>
          <a:p>
            <a:pPr algn="r" rtl="1"/>
            <a:r>
              <a:rPr lang="fa-IR" dirty="0" smtClean="0">
                <a:cs typeface="B Nazanin" pitchFamily="2" charset="-78"/>
              </a:rPr>
              <a:t>حافظه اصلی</a:t>
            </a:r>
            <a:endParaRPr lang="en-US" dirty="0">
              <a:cs typeface="B Nazanin" pitchFamily="2" charset="-78"/>
            </a:endParaRPr>
          </a:p>
        </p:txBody>
      </p:sp>
      <p:sp>
        <p:nvSpPr>
          <p:cNvPr id="35" name="TextBox 34"/>
          <p:cNvSpPr txBox="1"/>
          <p:nvPr/>
        </p:nvSpPr>
        <p:spPr>
          <a:xfrm>
            <a:off x="7519130" y="2983570"/>
            <a:ext cx="1053494" cy="338554"/>
          </a:xfrm>
          <a:prstGeom prst="rect">
            <a:avLst/>
          </a:prstGeom>
          <a:noFill/>
        </p:spPr>
        <p:txBody>
          <a:bodyPr wrap="none" rtlCol="0">
            <a:spAutoFit/>
          </a:bodyPr>
          <a:lstStyle/>
          <a:p>
            <a:pPr algn="r" rtl="1"/>
            <a:r>
              <a:rPr lang="fa-IR" sz="1600" dirty="0" smtClean="0">
                <a:cs typeface="B Nazanin" pitchFamily="2" charset="-78"/>
              </a:rPr>
              <a:t>شاخص فرایند</a:t>
            </a:r>
            <a:endParaRPr lang="en-US" sz="1600" dirty="0">
              <a:cs typeface="B Nazanin" pitchFamily="2" charset="-78"/>
            </a:endParaRPr>
          </a:p>
        </p:txBody>
      </p:sp>
      <p:sp>
        <p:nvSpPr>
          <p:cNvPr id="36" name="TextBox 35"/>
          <p:cNvSpPr txBox="1"/>
          <p:nvPr/>
        </p:nvSpPr>
        <p:spPr>
          <a:xfrm>
            <a:off x="7519130" y="3451178"/>
            <a:ext cx="434734" cy="338554"/>
          </a:xfrm>
          <a:prstGeom prst="rect">
            <a:avLst/>
          </a:prstGeom>
          <a:noFill/>
        </p:spPr>
        <p:txBody>
          <a:bodyPr wrap="none" rtlCol="0">
            <a:spAutoFit/>
          </a:bodyPr>
          <a:lstStyle/>
          <a:p>
            <a:pPr algn="r" rtl="1"/>
            <a:r>
              <a:rPr lang="en-US" sz="1600" dirty="0" smtClean="0">
                <a:cs typeface="B Nazanin" pitchFamily="2" charset="-78"/>
              </a:rPr>
              <a:t>PC</a:t>
            </a:r>
            <a:endParaRPr lang="en-US" sz="1600" dirty="0">
              <a:cs typeface="B Nazanin" pitchFamily="2" charset="-78"/>
            </a:endParaRPr>
          </a:p>
        </p:txBody>
      </p:sp>
      <p:sp>
        <p:nvSpPr>
          <p:cNvPr id="37" name="TextBox 36"/>
          <p:cNvSpPr txBox="1"/>
          <p:nvPr/>
        </p:nvSpPr>
        <p:spPr>
          <a:xfrm>
            <a:off x="7530351" y="4005068"/>
            <a:ext cx="412292" cy="338554"/>
          </a:xfrm>
          <a:prstGeom prst="rect">
            <a:avLst/>
          </a:prstGeom>
          <a:noFill/>
        </p:spPr>
        <p:txBody>
          <a:bodyPr wrap="none" rtlCol="0">
            <a:spAutoFit/>
          </a:bodyPr>
          <a:lstStyle/>
          <a:p>
            <a:pPr algn="r" rtl="1"/>
            <a:r>
              <a:rPr lang="fa-IR" sz="1600" dirty="0" smtClean="0">
                <a:cs typeface="B Nazanin" pitchFamily="2" charset="-78"/>
              </a:rPr>
              <a:t>پایه</a:t>
            </a:r>
            <a:endParaRPr lang="en-US" sz="1600" dirty="0">
              <a:cs typeface="B Nazanin" pitchFamily="2" charset="-78"/>
            </a:endParaRPr>
          </a:p>
        </p:txBody>
      </p:sp>
      <p:sp>
        <p:nvSpPr>
          <p:cNvPr id="38" name="TextBox 37"/>
          <p:cNvSpPr txBox="1"/>
          <p:nvPr/>
        </p:nvSpPr>
        <p:spPr>
          <a:xfrm>
            <a:off x="7552579" y="4252021"/>
            <a:ext cx="386644" cy="338554"/>
          </a:xfrm>
          <a:prstGeom prst="rect">
            <a:avLst/>
          </a:prstGeom>
          <a:noFill/>
        </p:spPr>
        <p:txBody>
          <a:bodyPr wrap="none" rtlCol="0">
            <a:spAutoFit/>
          </a:bodyPr>
          <a:lstStyle/>
          <a:p>
            <a:pPr algn="r" rtl="1"/>
            <a:r>
              <a:rPr lang="fa-IR" sz="1600" dirty="0" smtClean="0">
                <a:cs typeface="B Nazanin" pitchFamily="2" charset="-78"/>
              </a:rPr>
              <a:t>حد</a:t>
            </a:r>
            <a:endParaRPr lang="en-US" sz="1600" dirty="0">
              <a:cs typeface="B Nazanin" pitchFamily="2" charset="-78"/>
            </a:endParaRPr>
          </a:p>
        </p:txBody>
      </p:sp>
      <p:sp>
        <p:nvSpPr>
          <p:cNvPr id="39" name="TextBox 38"/>
          <p:cNvSpPr txBox="1"/>
          <p:nvPr/>
        </p:nvSpPr>
        <p:spPr>
          <a:xfrm>
            <a:off x="7953864" y="4959816"/>
            <a:ext cx="981359" cy="338554"/>
          </a:xfrm>
          <a:prstGeom prst="rect">
            <a:avLst/>
          </a:prstGeom>
          <a:noFill/>
        </p:spPr>
        <p:txBody>
          <a:bodyPr wrap="none" rtlCol="0">
            <a:spAutoFit/>
          </a:bodyPr>
          <a:lstStyle/>
          <a:p>
            <a:pPr algn="r" rtl="1"/>
            <a:r>
              <a:rPr lang="fa-IR" sz="1600" dirty="0" smtClean="0">
                <a:cs typeface="B Nazanin" pitchFamily="2" charset="-78"/>
              </a:rPr>
              <a:t>سایر ثبات ها</a:t>
            </a:r>
            <a:endParaRPr lang="en-US" sz="1600" dirty="0">
              <a:cs typeface="B Nazanin" pitchFamily="2" charset="-78"/>
            </a:endParaRPr>
          </a:p>
        </p:txBody>
      </p:sp>
      <p:sp>
        <p:nvSpPr>
          <p:cNvPr id="41" name="Left Brace 40"/>
          <p:cNvSpPr/>
          <p:nvPr/>
        </p:nvSpPr>
        <p:spPr>
          <a:xfrm>
            <a:off x="2895600" y="4822371"/>
            <a:ext cx="228600" cy="1676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Left Brace 41"/>
          <p:cNvSpPr/>
          <p:nvPr/>
        </p:nvSpPr>
        <p:spPr>
          <a:xfrm flipH="1" flipV="1">
            <a:off x="7577613" y="4858170"/>
            <a:ext cx="336576" cy="54184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Left Brace 42"/>
          <p:cNvSpPr/>
          <p:nvPr/>
        </p:nvSpPr>
        <p:spPr>
          <a:xfrm>
            <a:off x="2935904" y="2619026"/>
            <a:ext cx="228600" cy="1676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e 43"/>
          <p:cNvSpPr/>
          <p:nvPr/>
        </p:nvSpPr>
        <p:spPr>
          <a:xfrm>
            <a:off x="2935904" y="717859"/>
            <a:ext cx="228600" cy="132699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TextBox 44"/>
          <p:cNvSpPr txBox="1"/>
          <p:nvPr/>
        </p:nvSpPr>
        <p:spPr>
          <a:xfrm>
            <a:off x="1703777" y="1098860"/>
            <a:ext cx="1207382" cy="369332"/>
          </a:xfrm>
          <a:prstGeom prst="rect">
            <a:avLst/>
          </a:prstGeom>
          <a:noFill/>
        </p:spPr>
        <p:txBody>
          <a:bodyPr wrap="none" rtlCol="0">
            <a:spAutoFit/>
          </a:bodyPr>
          <a:lstStyle/>
          <a:p>
            <a:pPr algn="r" rtl="1"/>
            <a:r>
              <a:rPr lang="fa-IR" dirty="0" smtClean="0">
                <a:cs typeface="B Nazanin" pitchFamily="2" charset="-78"/>
              </a:rPr>
              <a:t>لیست فرایندها</a:t>
            </a:r>
            <a:endParaRPr lang="en-US" dirty="0">
              <a:cs typeface="B Nazanin" pitchFamily="2" charset="-78"/>
            </a:endParaRPr>
          </a:p>
        </p:txBody>
      </p:sp>
      <p:sp>
        <p:nvSpPr>
          <p:cNvPr id="46" name="TextBox 45"/>
          <p:cNvSpPr txBox="1"/>
          <p:nvPr/>
        </p:nvSpPr>
        <p:spPr>
          <a:xfrm>
            <a:off x="2192047" y="3251123"/>
            <a:ext cx="817853" cy="369332"/>
          </a:xfrm>
          <a:prstGeom prst="rect">
            <a:avLst/>
          </a:prstGeom>
          <a:noFill/>
        </p:spPr>
        <p:txBody>
          <a:bodyPr wrap="none" rtlCol="0">
            <a:spAutoFit/>
          </a:bodyPr>
          <a:lstStyle/>
          <a:p>
            <a:pPr algn="r" rtl="1"/>
            <a:r>
              <a:rPr lang="fa-IR" dirty="0" smtClean="0">
                <a:cs typeface="B Nazanin" pitchFamily="2" charset="-78"/>
              </a:rPr>
              <a:t>فرایند </a:t>
            </a:r>
            <a:r>
              <a:rPr lang="en-US" dirty="0" smtClean="0">
                <a:cs typeface="B Nazanin" pitchFamily="2" charset="-78"/>
              </a:rPr>
              <a:t>A</a:t>
            </a:r>
            <a:endParaRPr lang="en-US" dirty="0">
              <a:cs typeface="B Nazanin" pitchFamily="2" charset="-78"/>
            </a:endParaRPr>
          </a:p>
        </p:txBody>
      </p:sp>
      <p:sp>
        <p:nvSpPr>
          <p:cNvPr id="47" name="TextBox 46"/>
          <p:cNvSpPr txBox="1"/>
          <p:nvPr/>
        </p:nvSpPr>
        <p:spPr>
          <a:xfrm>
            <a:off x="2093306" y="5454134"/>
            <a:ext cx="817853" cy="369332"/>
          </a:xfrm>
          <a:prstGeom prst="rect">
            <a:avLst/>
          </a:prstGeom>
          <a:noFill/>
        </p:spPr>
        <p:txBody>
          <a:bodyPr wrap="none" rtlCol="0">
            <a:spAutoFit/>
          </a:bodyPr>
          <a:lstStyle/>
          <a:p>
            <a:pPr algn="r" rtl="1"/>
            <a:r>
              <a:rPr lang="fa-IR" dirty="0" smtClean="0">
                <a:cs typeface="B Nazanin" pitchFamily="2" charset="-78"/>
              </a:rPr>
              <a:t>فرایند </a:t>
            </a:r>
            <a:r>
              <a:rPr lang="en-US" dirty="0" smtClean="0">
                <a:cs typeface="B Nazanin" pitchFamily="2" charset="-78"/>
              </a:rPr>
              <a:t>B</a:t>
            </a:r>
            <a:endParaRPr lang="en-US" dirty="0">
              <a:cs typeface="B Nazanin" pitchFamily="2" charset="-78"/>
            </a:endParaRPr>
          </a:p>
        </p:txBody>
      </p:sp>
      <p:sp>
        <p:nvSpPr>
          <p:cNvPr id="48" name="TextBox 47"/>
          <p:cNvSpPr txBox="1"/>
          <p:nvPr/>
        </p:nvSpPr>
        <p:spPr>
          <a:xfrm>
            <a:off x="3124200" y="945140"/>
            <a:ext cx="242374" cy="338554"/>
          </a:xfrm>
          <a:prstGeom prst="rect">
            <a:avLst/>
          </a:prstGeom>
          <a:noFill/>
        </p:spPr>
        <p:txBody>
          <a:bodyPr wrap="none" rtlCol="0">
            <a:spAutoFit/>
          </a:bodyPr>
          <a:lstStyle/>
          <a:p>
            <a:pPr algn="r" rtl="1"/>
            <a:r>
              <a:rPr lang="en-US" sz="1600" dirty="0" smtClean="0">
                <a:cs typeface="B Nazanin" pitchFamily="2" charset="-78"/>
              </a:rPr>
              <a:t>i</a:t>
            </a:r>
            <a:endParaRPr lang="en-US" sz="1600" dirty="0">
              <a:cs typeface="B Nazanin" pitchFamily="2" charset="-78"/>
            </a:endParaRPr>
          </a:p>
        </p:txBody>
      </p:sp>
      <p:sp>
        <p:nvSpPr>
          <p:cNvPr id="49" name="TextBox 48"/>
          <p:cNvSpPr txBox="1"/>
          <p:nvPr/>
        </p:nvSpPr>
        <p:spPr>
          <a:xfrm>
            <a:off x="3155413" y="1457635"/>
            <a:ext cx="242374" cy="338554"/>
          </a:xfrm>
          <a:prstGeom prst="rect">
            <a:avLst/>
          </a:prstGeom>
          <a:noFill/>
        </p:spPr>
        <p:txBody>
          <a:bodyPr wrap="none" rtlCol="0">
            <a:spAutoFit/>
          </a:bodyPr>
          <a:lstStyle/>
          <a:p>
            <a:pPr algn="r" rtl="1"/>
            <a:r>
              <a:rPr lang="en-US" sz="1600" dirty="0" smtClean="0">
                <a:cs typeface="B Nazanin" pitchFamily="2" charset="-78"/>
              </a:rPr>
              <a:t>j</a:t>
            </a:r>
            <a:endParaRPr lang="en-US" sz="1600" dirty="0">
              <a:cs typeface="B Nazanin" pitchFamily="2" charset="-78"/>
            </a:endParaRPr>
          </a:p>
        </p:txBody>
      </p:sp>
      <p:sp>
        <p:nvSpPr>
          <p:cNvPr id="50" name="TextBox 49"/>
          <p:cNvSpPr txBox="1"/>
          <p:nvPr/>
        </p:nvSpPr>
        <p:spPr>
          <a:xfrm>
            <a:off x="6905175" y="4932538"/>
            <a:ext cx="389850" cy="338554"/>
          </a:xfrm>
          <a:prstGeom prst="rect">
            <a:avLst/>
          </a:prstGeom>
          <a:noFill/>
        </p:spPr>
        <p:txBody>
          <a:bodyPr wrap="none" rtlCol="0">
            <a:spAutoFit/>
          </a:bodyPr>
          <a:lstStyle/>
          <a:p>
            <a:pPr algn="r" rtl="1"/>
            <a:r>
              <a:rPr lang="en-US" sz="1600" dirty="0" smtClean="0">
                <a:cs typeface="B Nazanin" pitchFamily="2" charset="-78"/>
              </a:rPr>
              <a:t>…</a:t>
            </a:r>
            <a:endParaRPr lang="en-US" sz="1600" dirty="0">
              <a:cs typeface="B Nazanin" pitchFamily="2" charset="-78"/>
            </a:endParaRPr>
          </a:p>
        </p:txBody>
      </p:sp>
      <p:sp>
        <p:nvSpPr>
          <p:cNvPr id="51" name="TextBox 50"/>
          <p:cNvSpPr txBox="1"/>
          <p:nvPr/>
        </p:nvSpPr>
        <p:spPr>
          <a:xfrm>
            <a:off x="3087760" y="4652546"/>
            <a:ext cx="287258" cy="338554"/>
          </a:xfrm>
          <a:prstGeom prst="rect">
            <a:avLst/>
          </a:prstGeom>
          <a:noFill/>
        </p:spPr>
        <p:txBody>
          <a:bodyPr wrap="none" rtlCol="0">
            <a:spAutoFit/>
          </a:bodyPr>
          <a:lstStyle/>
          <a:p>
            <a:pPr algn="r" rtl="1"/>
            <a:r>
              <a:rPr lang="en-US" sz="1600" dirty="0" smtClean="0">
                <a:cs typeface="B Nazanin" pitchFamily="2" charset="-78"/>
              </a:rPr>
              <a:t>b</a:t>
            </a:r>
            <a:endParaRPr lang="en-US" sz="1600" dirty="0">
              <a:cs typeface="B Nazanin" pitchFamily="2" charset="-78"/>
            </a:endParaRPr>
          </a:p>
        </p:txBody>
      </p:sp>
      <p:sp>
        <p:nvSpPr>
          <p:cNvPr id="52" name="TextBox 51"/>
          <p:cNvSpPr txBox="1"/>
          <p:nvPr/>
        </p:nvSpPr>
        <p:spPr>
          <a:xfrm>
            <a:off x="3110529" y="5491294"/>
            <a:ext cx="287258" cy="338554"/>
          </a:xfrm>
          <a:prstGeom prst="rect">
            <a:avLst/>
          </a:prstGeom>
          <a:noFill/>
        </p:spPr>
        <p:txBody>
          <a:bodyPr wrap="none" rtlCol="0">
            <a:spAutoFit/>
          </a:bodyPr>
          <a:lstStyle/>
          <a:p>
            <a:pPr algn="r" rtl="1"/>
            <a:r>
              <a:rPr lang="en-US" sz="1600" dirty="0" smtClean="0">
                <a:cs typeface="B Nazanin" pitchFamily="2" charset="-78"/>
              </a:rPr>
              <a:t>h</a:t>
            </a:r>
            <a:endParaRPr lang="en-US" sz="1600" dirty="0">
              <a:cs typeface="B Nazanin" pitchFamily="2" charset="-78"/>
            </a:endParaRPr>
          </a:p>
        </p:txBody>
      </p:sp>
      <p:cxnSp>
        <p:nvCxnSpPr>
          <p:cNvPr id="54" name="Straight Arrow Connector 53"/>
          <p:cNvCxnSpPr/>
          <p:nvPr/>
        </p:nvCxnSpPr>
        <p:spPr>
          <a:xfrm>
            <a:off x="3344029" y="4821823"/>
            <a:ext cx="8771" cy="165517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848100" y="1626912"/>
            <a:ext cx="1028700" cy="53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4873083" y="1617184"/>
            <a:ext cx="0" cy="94555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H="1">
            <a:off x="4267200" y="4826258"/>
            <a:ext cx="304800"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848100" y="1098860"/>
            <a:ext cx="7239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4572000" y="1098860"/>
            <a:ext cx="4879" cy="372739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4210050" y="2562737"/>
            <a:ext cx="666750"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4572000" y="672805"/>
            <a:ext cx="1229049" cy="954107"/>
          </a:xfrm>
          <a:prstGeom prst="rect">
            <a:avLst/>
          </a:prstGeom>
          <a:noFill/>
        </p:spPr>
        <p:txBody>
          <a:bodyPr wrap="square" rtlCol="0">
            <a:spAutoFit/>
          </a:bodyPr>
          <a:lstStyle/>
          <a:p>
            <a:pPr algn="ctr" rtl="1"/>
            <a:r>
              <a:rPr lang="fa-IR" sz="1400" dirty="0" smtClean="0">
                <a:cs typeface="B Nazanin" pitchFamily="2" charset="-78"/>
              </a:rPr>
              <a:t>برای هر فرایند یک مدخل (اشاره گر) در فهرست فرایندها وجود دارد.</a:t>
            </a:r>
          </a:p>
        </p:txBody>
      </p:sp>
      <p:sp>
        <p:nvSpPr>
          <p:cNvPr id="91" name="Line Callout 1 90"/>
          <p:cNvSpPr/>
          <p:nvPr/>
        </p:nvSpPr>
        <p:spPr>
          <a:xfrm>
            <a:off x="152400" y="3684193"/>
            <a:ext cx="1978809" cy="1699414"/>
          </a:xfrm>
          <a:prstGeom prst="borderCallout1">
            <a:avLst>
              <a:gd name="adj1" fmla="val -4216"/>
              <a:gd name="adj2" fmla="val 118288"/>
              <a:gd name="adj3" fmla="val 50819"/>
              <a:gd name="adj4" fmla="val 1008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dirty="0">
                <a:solidFill>
                  <a:schemeClr val="tx1"/>
                </a:solidFill>
                <a:cs typeface="B Nazanin" pitchFamily="2" charset="-78"/>
              </a:rPr>
              <a:t>A</a:t>
            </a:r>
            <a:r>
              <a:rPr lang="fa-IR" dirty="0">
                <a:solidFill>
                  <a:schemeClr val="tx1"/>
                </a:solidFill>
                <a:cs typeface="B Nazanin" pitchFamily="2" charset="-78"/>
              </a:rPr>
              <a:t> و </a:t>
            </a:r>
            <a:r>
              <a:rPr lang="en-US" dirty="0">
                <a:solidFill>
                  <a:schemeClr val="tx1"/>
                </a:solidFill>
                <a:cs typeface="B Nazanin" pitchFamily="2" charset="-78"/>
              </a:rPr>
              <a:t>B</a:t>
            </a:r>
            <a:r>
              <a:rPr lang="fa-IR" dirty="0">
                <a:solidFill>
                  <a:schemeClr val="tx1"/>
                </a:solidFill>
                <a:cs typeface="B Nazanin" pitchFamily="2" charset="-78"/>
              </a:rPr>
              <a:t> در بخش هایی از حافظه اصلی هستند. یک بلوک حافظه برای برنامه، داده ها و متن هر فرایند در نظر گرفته شده است</a:t>
            </a:r>
            <a:r>
              <a:rPr lang="fa-IR" dirty="0" smtClean="0">
                <a:solidFill>
                  <a:schemeClr val="tx1"/>
                </a:solidFill>
                <a:cs typeface="B Nazanin" pitchFamily="2" charset="-78"/>
              </a:rPr>
              <a:t>.</a:t>
            </a:r>
            <a:endParaRPr lang="fa-IR" dirty="0">
              <a:solidFill>
                <a:schemeClr val="tx1"/>
              </a:solidFill>
              <a:cs typeface="B Nazanin" pitchFamily="2" charset="-78"/>
            </a:endParaRPr>
          </a:p>
        </p:txBody>
      </p:sp>
      <p:cxnSp>
        <p:nvCxnSpPr>
          <p:cNvPr id="93" name="Straight Connector 92"/>
          <p:cNvCxnSpPr>
            <a:stCxn id="91" idx="0"/>
          </p:cNvCxnSpPr>
          <p:nvPr/>
        </p:nvCxnSpPr>
        <p:spPr>
          <a:xfrm>
            <a:off x="2131209" y="4533900"/>
            <a:ext cx="343646" cy="8661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Line Callout 1 94"/>
          <p:cNvSpPr/>
          <p:nvPr/>
        </p:nvSpPr>
        <p:spPr>
          <a:xfrm>
            <a:off x="152400" y="1891684"/>
            <a:ext cx="1978808" cy="1473459"/>
          </a:xfrm>
          <a:prstGeom prst="borderCallout1">
            <a:avLst>
              <a:gd name="adj1" fmla="val -29504"/>
              <a:gd name="adj2" fmla="val 98208"/>
              <a:gd name="adj3" fmla="val -230"/>
              <a:gd name="adj4" fmla="val 4678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cs typeface="B Nazanin" pitchFamily="2" charset="-78"/>
              </a:rPr>
              <a:t>هر فرایند در فهرست فرایندها (که توسط سیستم عامل ایجاد و نگهداری می شود) ثبت شده است.</a:t>
            </a:r>
          </a:p>
        </p:txBody>
      </p:sp>
      <p:sp>
        <p:nvSpPr>
          <p:cNvPr id="96" name="TextBox 95"/>
          <p:cNvSpPr txBox="1"/>
          <p:nvPr/>
        </p:nvSpPr>
        <p:spPr>
          <a:xfrm>
            <a:off x="7174243" y="2473200"/>
            <a:ext cx="1479892" cy="338554"/>
          </a:xfrm>
          <a:prstGeom prst="rect">
            <a:avLst/>
          </a:prstGeom>
          <a:noFill/>
        </p:spPr>
        <p:txBody>
          <a:bodyPr wrap="none" rtlCol="0">
            <a:spAutoFit/>
          </a:bodyPr>
          <a:lstStyle/>
          <a:p>
            <a:pPr algn="r" rtl="1"/>
            <a:r>
              <a:rPr lang="fa-IR" sz="1600" b="1" dirty="0" smtClean="0">
                <a:cs typeface="B Nazanin" pitchFamily="2" charset="-78"/>
              </a:rPr>
              <a:t>ثبات های پردازنده</a:t>
            </a:r>
            <a:endParaRPr lang="en-US" sz="1600" b="1" dirty="0">
              <a:cs typeface="B Nazanin" pitchFamily="2" charset="-78"/>
            </a:endParaRPr>
          </a:p>
        </p:txBody>
      </p:sp>
      <p:cxnSp>
        <p:nvCxnSpPr>
          <p:cNvPr id="99" name="Straight Arrow Connector 98"/>
          <p:cNvCxnSpPr>
            <a:stCxn id="25" idx="0"/>
          </p:cNvCxnSpPr>
          <p:nvPr/>
        </p:nvCxnSpPr>
        <p:spPr>
          <a:xfrm flipH="1" flipV="1">
            <a:off x="7010400" y="2089960"/>
            <a:ext cx="89630" cy="9390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5680827" y="1505185"/>
            <a:ext cx="2753183" cy="584775"/>
          </a:xfrm>
          <a:prstGeom prst="rect">
            <a:avLst/>
          </a:prstGeom>
          <a:noFill/>
        </p:spPr>
        <p:txBody>
          <a:bodyPr wrap="square" rtlCol="0">
            <a:spAutoFit/>
          </a:bodyPr>
          <a:lstStyle/>
          <a:p>
            <a:pPr algn="ctr" rtl="1"/>
            <a:r>
              <a:rPr lang="fa-IR" sz="1600" dirty="0" smtClean="0">
                <a:cs typeface="B Nazanin" pitchFamily="2" charset="-78"/>
              </a:rPr>
              <a:t>شاخص فرایندی که هم اکنون در پردازنده اجرا می شود.</a:t>
            </a:r>
          </a:p>
        </p:txBody>
      </p:sp>
      <p:cxnSp>
        <p:nvCxnSpPr>
          <p:cNvPr id="103" name="Straight Arrow Connector 102"/>
          <p:cNvCxnSpPr>
            <a:stCxn id="26" idx="1"/>
          </p:cNvCxnSpPr>
          <p:nvPr/>
        </p:nvCxnSpPr>
        <p:spPr>
          <a:xfrm flipH="1" flipV="1">
            <a:off x="6256881" y="2590800"/>
            <a:ext cx="412898" cy="10303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4914586" y="2362199"/>
            <a:ext cx="1380081" cy="830997"/>
          </a:xfrm>
          <a:prstGeom prst="rect">
            <a:avLst/>
          </a:prstGeom>
          <a:noFill/>
        </p:spPr>
        <p:txBody>
          <a:bodyPr wrap="square" rtlCol="0">
            <a:spAutoFit/>
          </a:bodyPr>
          <a:lstStyle/>
          <a:p>
            <a:pPr algn="ctr" rtl="1"/>
            <a:r>
              <a:rPr lang="fa-IR" sz="1600" dirty="0" smtClean="0">
                <a:cs typeface="B Nazanin" pitchFamily="2" charset="-78"/>
              </a:rPr>
              <a:t>دستورالعمل بعدی از یک فرایند که باید اجرا شود.</a:t>
            </a:r>
          </a:p>
        </p:txBody>
      </p:sp>
      <p:cxnSp>
        <p:nvCxnSpPr>
          <p:cNvPr id="120" name="Straight Arrow Connector 119"/>
          <p:cNvCxnSpPr>
            <a:stCxn id="28" idx="1"/>
          </p:cNvCxnSpPr>
          <p:nvPr/>
        </p:nvCxnSpPr>
        <p:spPr>
          <a:xfrm flipH="1" flipV="1">
            <a:off x="6294667" y="3696765"/>
            <a:ext cx="386263" cy="4775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4620779" y="3502605"/>
            <a:ext cx="1738930" cy="584775"/>
          </a:xfrm>
          <a:prstGeom prst="rect">
            <a:avLst/>
          </a:prstGeom>
          <a:noFill/>
        </p:spPr>
        <p:txBody>
          <a:bodyPr wrap="square" rtlCol="0">
            <a:spAutoFit/>
          </a:bodyPr>
          <a:lstStyle/>
          <a:p>
            <a:pPr algn="ctr" rtl="1"/>
            <a:r>
              <a:rPr lang="fa-IR" sz="1600" dirty="0" smtClean="0">
                <a:cs typeface="B Nazanin" pitchFamily="2" charset="-78"/>
              </a:rPr>
              <a:t>آدرس شروع ناحیه اشغال شده توسط فرایند</a:t>
            </a:r>
          </a:p>
        </p:txBody>
      </p:sp>
      <p:cxnSp>
        <p:nvCxnSpPr>
          <p:cNvPr id="123" name="Straight Arrow Connector 122"/>
          <p:cNvCxnSpPr/>
          <p:nvPr/>
        </p:nvCxnSpPr>
        <p:spPr>
          <a:xfrm flipH="1">
            <a:off x="6256881" y="4421995"/>
            <a:ext cx="41325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5103083" y="4288021"/>
            <a:ext cx="1229998" cy="338554"/>
          </a:xfrm>
          <a:prstGeom prst="rect">
            <a:avLst/>
          </a:prstGeom>
          <a:noFill/>
        </p:spPr>
        <p:txBody>
          <a:bodyPr wrap="square" rtlCol="0">
            <a:spAutoFit/>
          </a:bodyPr>
          <a:lstStyle/>
          <a:p>
            <a:pPr algn="ctr" rtl="1"/>
            <a:r>
              <a:rPr lang="fa-IR" sz="1600" dirty="0" smtClean="0">
                <a:cs typeface="B Nazanin" pitchFamily="2" charset="-78"/>
              </a:rPr>
              <a:t>اندازه ناحیه </a:t>
            </a:r>
          </a:p>
        </p:txBody>
      </p:sp>
      <p:sp>
        <p:nvSpPr>
          <p:cNvPr id="126" name="Text Box 4"/>
          <p:cNvSpPr txBox="1">
            <a:spLocks noChangeArrowheads="1"/>
          </p:cNvSpPr>
          <p:nvPr/>
        </p:nvSpPr>
        <p:spPr bwMode="auto">
          <a:xfrm>
            <a:off x="4689508" y="5943600"/>
            <a:ext cx="3224681" cy="803297"/>
          </a:xfrm>
          <a:prstGeom prst="rect">
            <a:avLst/>
          </a:prstGeom>
          <a:solidFill>
            <a:srgbClr val="E4E1CC"/>
          </a:solidFill>
          <a:ln>
            <a:noFill/>
          </a:ln>
          <a:effectLst/>
          <a:extLst/>
        </p:spPr>
        <p:txBody>
          <a:bodyPr wrap="square">
            <a:spAutoFit/>
          </a:bodyPr>
          <a:lstStyle/>
          <a:p>
            <a:pPr algn="just" rtl="1">
              <a:lnSpc>
                <a:spcPct val="110000"/>
              </a:lnSpc>
              <a:spcBef>
                <a:spcPct val="50000"/>
              </a:spcBef>
            </a:pPr>
            <a:r>
              <a:rPr lang="fa-IR" sz="1400" dirty="0">
                <a:cs typeface="B Nazanin" pitchFamily="2" charset="-78"/>
              </a:rPr>
              <a:t>فرآيند را مي توان به عنوان يك ساختمان داده </a:t>
            </a:r>
            <a:r>
              <a:rPr lang="fa-IR" sz="1400" dirty="0" smtClean="0">
                <a:cs typeface="B Nazanin" pitchFamily="2" charset="-78"/>
              </a:rPr>
              <a:t>در نظر </a:t>
            </a:r>
            <a:r>
              <a:rPr lang="fa-IR" sz="1400" dirty="0">
                <a:cs typeface="B Nazanin" pitchFamily="2" charset="-78"/>
              </a:rPr>
              <a:t>گرفت. فرآيند مي تواند در حال اجرا يا منتظر اجرا باشد. </a:t>
            </a:r>
            <a:r>
              <a:rPr lang="fa-IR" sz="1200" b="1" dirty="0">
                <a:cs typeface="B Nazanin" pitchFamily="2" charset="-78"/>
              </a:rPr>
              <a:t>حالت</a:t>
            </a:r>
            <a:r>
              <a:rPr lang="fa-IR" sz="1400" dirty="0">
                <a:cs typeface="B Nazanin" pitchFamily="2" charset="-78"/>
              </a:rPr>
              <a:t> فرآيند در هر زمان </a:t>
            </a:r>
            <a:r>
              <a:rPr lang="fa-IR" sz="1400" dirty="0" smtClean="0">
                <a:cs typeface="B Nazanin" pitchFamily="2" charset="-78"/>
              </a:rPr>
              <a:t>در متن آن </a:t>
            </a:r>
            <a:r>
              <a:rPr lang="fa-IR" sz="1400" dirty="0">
                <a:cs typeface="B Nazanin" pitchFamily="2" charset="-78"/>
              </a:rPr>
              <a:t>ذخيره شده است.</a:t>
            </a:r>
            <a:endParaRPr lang="en-US" sz="1400" dirty="0">
              <a:cs typeface="B Nazanin"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14531116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randombar(horizontal)">
                                      <p:cBhvr>
                                        <p:cTn id="10" dur="500"/>
                                        <p:tgtEl>
                                          <p:spTgt spid="4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randombar(horizontal)">
                                      <p:cBhvr>
                                        <p:cTn id="13" dur="500"/>
                                        <p:tgtEl>
                                          <p:spTgt spid="9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randombar(horizontal)">
                                      <p:cBhvr>
                                        <p:cTn id="18" dur="500"/>
                                        <p:tgtEl>
                                          <p:spTgt spid="4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500"/>
                                        <p:tgtEl>
                                          <p:spTgt spid="4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randombar(horizontal)">
                                      <p:cBhvr>
                                        <p:cTn id="30" dur="500"/>
                                        <p:tgtEl>
                                          <p:spTgt spid="18"/>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randombar(horizontal)">
                                      <p:cBhvr>
                                        <p:cTn id="36" dur="500"/>
                                        <p:tgtEl>
                                          <p:spTgt spid="4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500"/>
                                        <p:tgtEl>
                                          <p:spTgt spid="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randombar(horizontal)">
                                      <p:cBhvr>
                                        <p:cTn id="42" dur="500"/>
                                        <p:tgtEl>
                                          <p:spTgt spid="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randombar(horizontal)">
                                      <p:cBhvr>
                                        <p:cTn id="45" dur="500"/>
                                        <p:tgtEl>
                                          <p:spTgt spid="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randombar(horizontal)">
                                      <p:cBhvr>
                                        <p:cTn id="48" dur="500"/>
                                        <p:tgtEl>
                                          <p:spTgt spid="2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randombar(horizontal)">
                                      <p:cBhvr>
                                        <p:cTn id="51" dur="500"/>
                                        <p:tgtEl>
                                          <p:spTgt spid="12"/>
                                        </p:tgtEl>
                                      </p:cBhvr>
                                    </p:animEffect>
                                  </p:childTnLst>
                                </p:cTn>
                              </p:par>
                            </p:childTnLst>
                          </p:cTn>
                        </p:par>
                        <p:par>
                          <p:cTn id="52" fill="hold">
                            <p:stCondLst>
                              <p:cond delay="500"/>
                            </p:stCondLst>
                            <p:childTnLst>
                              <p:par>
                                <p:cTn id="53" presetID="14" presetClass="entr" presetSubtype="10"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randombar(horizontal)">
                                      <p:cBhvr>
                                        <p:cTn id="55" dur="500"/>
                                        <p:tgtEl>
                                          <p:spTgt spid="93"/>
                                        </p:tgtEl>
                                      </p:cBhvr>
                                    </p:animEffect>
                                  </p:childTnLst>
                                </p:cTn>
                              </p:par>
                            </p:childTnLst>
                          </p:cTn>
                        </p:par>
                        <p:par>
                          <p:cTn id="56" fill="hold">
                            <p:stCondLst>
                              <p:cond delay="1000"/>
                            </p:stCondLst>
                            <p:childTnLst>
                              <p:par>
                                <p:cTn id="57" presetID="14" presetClass="entr" presetSubtype="1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randombar(horizontal)">
                                      <p:cBhvr>
                                        <p:cTn id="59" dur="500"/>
                                        <p:tgtEl>
                                          <p:spTgt spid="91"/>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randombar(horizontal)">
                                      <p:cBhvr>
                                        <p:cTn id="64" dur="500"/>
                                        <p:tgtEl>
                                          <p:spTgt spid="9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up)">
                                      <p:cBhvr>
                                        <p:cTn id="69" dur="500"/>
                                        <p:tgtEl>
                                          <p:spTgt spid="48"/>
                                        </p:tgtEl>
                                      </p:cBhvr>
                                    </p:animEffect>
                                  </p:childTnLst>
                                </p:cTn>
                              </p:par>
                              <p:par>
                                <p:cTn id="70" presetID="22" presetClass="entr" presetSubtype="1" fill="hold"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wipe(up)">
                                      <p:cBhvr>
                                        <p:cTn id="72" dur="500"/>
                                        <p:tgtEl>
                                          <p:spTgt spid="79"/>
                                        </p:tgtEl>
                                      </p:cBhvr>
                                    </p:animEffect>
                                  </p:childTnLst>
                                </p:cTn>
                              </p:par>
                              <p:par>
                                <p:cTn id="73" presetID="22" presetClass="entr" presetSubtype="1"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up)">
                                      <p:cBhvr>
                                        <p:cTn id="75" dur="500"/>
                                        <p:tgtEl>
                                          <p:spTgt spid="80"/>
                                        </p:tgtEl>
                                      </p:cBhvr>
                                    </p:animEffect>
                                  </p:childTnLst>
                                </p:cTn>
                              </p:par>
                              <p:par>
                                <p:cTn id="76" presetID="22" presetClass="entr" presetSubtype="1" fill="hold" nodeType="with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wipe(up)">
                                      <p:cBhvr>
                                        <p:cTn id="78" dur="500"/>
                                        <p:tgtEl>
                                          <p:spTgt spid="7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up)">
                                      <p:cBhvr>
                                        <p:cTn id="83" dur="500"/>
                                        <p:tgtEl>
                                          <p:spTgt spid="49"/>
                                        </p:tgtEl>
                                      </p:cBhvr>
                                    </p:animEffect>
                                  </p:childTnLst>
                                </p:cTn>
                              </p:par>
                              <p:par>
                                <p:cTn id="84" presetID="22" presetClass="entr" presetSubtype="1" fill="hold" nodeType="with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wipe(up)">
                                      <p:cBhvr>
                                        <p:cTn id="86" dur="500"/>
                                        <p:tgtEl>
                                          <p:spTgt spid="68"/>
                                        </p:tgtEl>
                                      </p:cBhvr>
                                    </p:animEffect>
                                  </p:childTnLst>
                                </p:cTn>
                              </p:par>
                              <p:par>
                                <p:cTn id="87" presetID="22" presetClass="entr" presetSubtype="1" fill="hold" nodeType="with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up)">
                                      <p:cBhvr>
                                        <p:cTn id="89" dur="500"/>
                                        <p:tgtEl>
                                          <p:spTgt spid="71"/>
                                        </p:tgtEl>
                                      </p:cBhvr>
                                    </p:animEffect>
                                  </p:childTnLst>
                                </p:cTn>
                              </p:par>
                              <p:par>
                                <p:cTn id="90" presetID="22" presetClass="entr" presetSubtype="1" fill="hold" nodeType="with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wipe(up)">
                                      <p:cBhvr>
                                        <p:cTn id="92" dur="500"/>
                                        <p:tgtEl>
                                          <p:spTgt spid="81"/>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randombar(horizontal)">
                                      <p:cBhvr>
                                        <p:cTn id="97" dur="500"/>
                                        <p:tgtEl>
                                          <p:spTgt spid="25"/>
                                        </p:tgtEl>
                                      </p:cBhvr>
                                    </p:animEffect>
                                  </p:childTnLst>
                                </p:cTn>
                              </p:par>
                              <p:par>
                                <p:cTn id="98" presetID="14" presetClass="entr" presetSubtype="10" fill="hold"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randombar(horizontal)">
                                      <p:cBhvr>
                                        <p:cTn id="100" dur="500"/>
                                        <p:tgtEl>
                                          <p:spTgt spid="99"/>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100"/>
                                        </p:tgtEl>
                                        <p:attrNameLst>
                                          <p:attrName>style.visibility</p:attrName>
                                        </p:attrNameLst>
                                      </p:cBhvr>
                                      <p:to>
                                        <p:strVal val="visible"/>
                                      </p:to>
                                    </p:set>
                                    <p:animEffect transition="in" filter="randombar(horizontal)">
                                      <p:cBhvr>
                                        <p:cTn id="103" dur="500"/>
                                        <p:tgtEl>
                                          <p:spTgt spid="100"/>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down)">
                                      <p:cBhvr>
                                        <p:cTn id="108" dur="500"/>
                                        <p:tgtEl>
                                          <p:spTgt spid="26"/>
                                        </p:tgtEl>
                                      </p:cBhvr>
                                    </p:animEffect>
                                  </p:childTnLst>
                                </p:cTn>
                              </p:par>
                              <p:par>
                                <p:cTn id="109" presetID="22" presetClass="entr" presetSubtype="4" fill="hold" nodeType="withEffect">
                                  <p:stCondLst>
                                    <p:cond delay="0"/>
                                  </p:stCondLst>
                                  <p:childTnLst>
                                    <p:set>
                                      <p:cBhvr>
                                        <p:cTn id="110" dur="1" fill="hold">
                                          <p:stCondLst>
                                            <p:cond delay="0"/>
                                          </p:stCondLst>
                                        </p:cTn>
                                        <p:tgtEl>
                                          <p:spTgt spid="103"/>
                                        </p:tgtEl>
                                        <p:attrNameLst>
                                          <p:attrName>style.visibility</p:attrName>
                                        </p:attrNameLst>
                                      </p:cBhvr>
                                      <p:to>
                                        <p:strVal val="visible"/>
                                      </p:to>
                                    </p:set>
                                    <p:animEffect transition="in" filter="wipe(down)">
                                      <p:cBhvr>
                                        <p:cTn id="111" dur="500"/>
                                        <p:tgtEl>
                                          <p:spTgt spid="103"/>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106"/>
                                        </p:tgtEl>
                                        <p:attrNameLst>
                                          <p:attrName>style.visibility</p:attrName>
                                        </p:attrNameLst>
                                      </p:cBhvr>
                                      <p:to>
                                        <p:strVal val="visible"/>
                                      </p:to>
                                    </p:set>
                                    <p:animEffect transition="in" filter="wipe(down)">
                                      <p:cBhvr>
                                        <p:cTn id="114" dur="500"/>
                                        <p:tgtEl>
                                          <p:spTgt spid="10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grpId="0" nodeType="click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wipe(right)">
                                      <p:cBhvr>
                                        <p:cTn id="119" dur="500"/>
                                        <p:tgtEl>
                                          <p:spTgt spid="28"/>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right)">
                                      <p:cBhvr>
                                        <p:cTn id="122" dur="500"/>
                                        <p:tgtEl>
                                          <p:spTgt spid="27"/>
                                        </p:tgtEl>
                                      </p:cBhvr>
                                    </p:animEffect>
                                  </p:childTnLst>
                                </p:cTn>
                              </p:par>
                              <p:par>
                                <p:cTn id="123" presetID="22" presetClass="entr" presetSubtype="2" fill="hold" nodeType="withEffect">
                                  <p:stCondLst>
                                    <p:cond delay="0"/>
                                  </p:stCondLst>
                                  <p:childTnLst>
                                    <p:set>
                                      <p:cBhvr>
                                        <p:cTn id="124" dur="1" fill="hold">
                                          <p:stCondLst>
                                            <p:cond delay="0"/>
                                          </p:stCondLst>
                                        </p:cTn>
                                        <p:tgtEl>
                                          <p:spTgt spid="120"/>
                                        </p:tgtEl>
                                        <p:attrNameLst>
                                          <p:attrName>style.visibility</p:attrName>
                                        </p:attrNameLst>
                                      </p:cBhvr>
                                      <p:to>
                                        <p:strVal val="visible"/>
                                      </p:to>
                                    </p:set>
                                    <p:animEffect transition="in" filter="wipe(right)">
                                      <p:cBhvr>
                                        <p:cTn id="125" dur="500"/>
                                        <p:tgtEl>
                                          <p:spTgt spid="120"/>
                                        </p:tgtEl>
                                      </p:cBhvr>
                                    </p:animEffect>
                                  </p:childTnLst>
                                </p:cTn>
                              </p:par>
                              <p:par>
                                <p:cTn id="126" presetID="22" presetClass="entr" presetSubtype="2" fill="hold" nodeType="withEffect">
                                  <p:stCondLst>
                                    <p:cond delay="0"/>
                                  </p:stCondLst>
                                  <p:childTnLst>
                                    <p:set>
                                      <p:cBhvr>
                                        <p:cTn id="127" dur="1" fill="hold">
                                          <p:stCondLst>
                                            <p:cond delay="0"/>
                                          </p:stCondLst>
                                        </p:cTn>
                                        <p:tgtEl>
                                          <p:spTgt spid="123"/>
                                        </p:tgtEl>
                                        <p:attrNameLst>
                                          <p:attrName>style.visibility</p:attrName>
                                        </p:attrNameLst>
                                      </p:cBhvr>
                                      <p:to>
                                        <p:strVal val="visible"/>
                                      </p:to>
                                    </p:set>
                                    <p:animEffect transition="in" filter="wipe(right)">
                                      <p:cBhvr>
                                        <p:cTn id="128" dur="500"/>
                                        <p:tgtEl>
                                          <p:spTgt spid="123"/>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121"/>
                                        </p:tgtEl>
                                        <p:attrNameLst>
                                          <p:attrName>style.visibility</p:attrName>
                                        </p:attrNameLst>
                                      </p:cBhvr>
                                      <p:to>
                                        <p:strVal val="visible"/>
                                      </p:to>
                                    </p:set>
                                    <p:animEffect transition="in" filter="wipe(right)">
                                      <p:cBhvr>
                                        <p:cTn id="131" dur="500"/>
                                        <p:tgtEl>
                                          <p:spTgt spid="121"/>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125"/>
                                        </p:tgtEl>
                                        <p:attrNameLst>
                                          <p:attrName>style.visibility</p:attrName>
                                        </p:attrNameLst>
                                      </p:cBhvr>
                                      <p:to>
                                        <p:strVal val="visible"/>
                                      </p:to>
                                    </p:set>
                                    <p:animEffect transition="in" filter="wipe(right)">
                                      <p:cBhvr>
                                        <p:cTn id="134" dur="500"/>
                                        <p:tgtEl>
                                          <p:spTgt spid="125"/>
                                        </p:tgtEl>
                                      </p:cBhvr>
                                    </p:animEffect>
                                  </p:childTnLst>
                                </p:cTn>
                              </p:par>
                            </p:childTnLst>
                          </p:cTn>
                        </p:par>
                        <p:par>
                          <p:cTn id="135" fill="hold">
                            <p:stCondLst>
                              <p:cond delay="500"/>
                            </p:stCondLst>
                            <p:childTnLst>
                              <p:par>
                                <p:cTn id="136" presetID="14" presetClass="entr" presetSubtype="10" fill="hold" nodeType="afterEffect">
                                  <p:stCondLst>
                                    <p:cond delay="0"/>
                                  </p:stCondLst>
                                  <p:childTnLst>
                                    <p:set>
                                      <p:cBhvr>
                                        <p:cTn id="137" dur="1" fill="hold">
                                          <p:stCondLst>
                                            <p:cond delay="0"/>
                                          </p:stCondLst>
                                        </p:cTn>
                                        <p:tgtEl>
                                          <p:spTgt spid="54"/>
                                        </p:tgtEl>
                                        <p:attrNameLst>
                                          <p:attrName>style.visibility</p:attrName>
                                        </p:attrNameLst>
                                      </p:cBhvr>
                                      <p:to>
                                        <p:strVal val="visible"/>
                                      </p:to>
                                    </p:set>
                                    <p:animEffect transition="in" filter="randombar(horizontal)">
                                      <p:cBhvr>
                                        <p:cTn id="138" dur="500"/>
                                        <p:tgtEl>
                                          <p:spTgt spid="54"/>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Effect transition="in" filter="randombar(horizontal)">
                                      <p:cBhvr>
                                        <p:cTn id="141" dur="500"/>
                                        <p:tgtEl>
                                          <p:spTgt spid="52"/>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51"/>
                                        </p:tgtEl>
                                        <p:attrNameLst>
                                          <p:attrName>style.visibility</p:attrName>
                                        </p:attrNameLst>
                                      </p:cBhvr>
                                      <p:to>
                                        <p:strVal val="visible"/>
                                      </p:to>
                                    </p:set>
                                    <p:animEffect transition="in" filter="randombar(horizontal)">
                                      <p:cBhvr>
                                        <p:cTn id="144" dur="500"/>
                                        <p:tgtEl>
                                          <p:spTgt spid="51"/>
                                        </p:tgtEl>
                                      </p:cBhvr>
                                    </p:animEffect>
                                  </p:childTnLst>
                                </p:cTn>
                              </p:par>
                            </p:childTnLst>
                          </p:cTn>
                        </p:par>
                        <p:par>
                          <p:cTn id="145" fill="hold">
                            <p:stCondLst>
                              <p:cond delay="1000"/>
                            </p:stCondLst>
                            <p:childTnLst>
                              <p:par>
                                <p:cTn id="146" presetID="14" presetClass="entr" presetSubtype="10" fill="hold" grpId="0" nodeType="afterEffect">
                                  <p:stCondLst>
                                    <p:cond delay="0"/>
                                  </p:stCondLst>
                                  <p:childTnLst>
                                    <p:set>
                                      <p:cBhvr>
                                        <p:cTn id="147" dur="1" fill="hold">
                                          <p:stCondLst>
                                            <p:cond delay="0"/>
                                          </p:stCondLst>
                                        </p:cTn>
                                        <p:tgtEl>
                                          <p:spTgt spid="42"/>
                                        </p:tgtEl>
                                        <p:attrNameLst>
                                          <p:attrName>style.visibility</p:attrName>
                                        </p:attrNameLst>
                                      </p:cBhvr>
                                      <p:to>
                                        <p:strVal val="visible"/>
                                      </p:to>
                                    </p:set>
                                    <p:animEffect transition="in" filter="randombar(horizontal)">
                                      <p:cBhvr>
                                        <p:cTn id="148" dur="500"/>
                                        <p:tgtEl>
                                          <p:spTgt spid="42"/>
                                        </p:tgtEl>
                                      </p:cBhvr>
                                    </p:animEffect>
                                  </p:childTnLst>
                                </p:cTn>
                              </p:par>
                            </p:childTnLst>
                          </p:cTn>
                        </p:par>
                        <p:par>
                          <p:cTn id="149" fill="hold">
                            <p:stCondLst>
                              <p:cond delay="1500"/>
                            </p:stCondLst>
                            <p:childTnLst>
                              <p:par>
                                <p:cTn id="150" presetID="14" presetClass="entr" presetSubtype="10" fill="hold" grpId="0" nodeType="after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randombar(horizontal)">
                                      <p:cBhvr>
                                        <p:cTn id="152" dur="500"/>
                                        <p:tgtEl>
                                          <p:spTgt spid="29"/>
                                        </p:tgtEl>
                                      </p:cBhvr>
                                    </p:animEffect>
                                  </p:childTnLst>
                                </p:cTn>
                              </p:par>
                            </p:childTnLst>
                          </p:cTn>
                        </p:par>
                        <p:par>
                          <p:cTn id="153" fill="hold">
                            <p:stCondLst>
                              <p:cond delay="2000"/>
                            </p:stCondLst>
                            <p:childTnLst>
                              <p:par>
                                <p:cTn id="154" presetID="14" presetClass="entr" presetSubtype="10" fill="hold" grpId="0" nodeType="afterEffect">
                                  <p:stCondLst>
                                    <p:cond delay="0"/>
                                  </p:stCondLst>
                                  <p:childTnLst>
                                    <p:set>
                                      <p:cBhvr>
                                        <p:cTn id="155" dur="1" fill="hold">
                                          <p:stCondLst>
                                            <p:cond delay="0"/>
                                          </p:stCondLst>
                                        </p:cTn>
                                        <p:tgtEl>
                                          <p:spTgt spid="50"/>
                                        </p:tgtEl>
                                        <p:attrNameLst>
                                          <p:attrName>style.visibility</p:attrName>
                                        </p:attrNameLst>
                                      </p:cBhvr>
                                      <p:to>
                                        <p:strVal val="visible"/>
                                      </p:to>
                                    </p:set>
                                    <p:animEffect transition="in" filter="randombar(horizontal)">
                                      <p:cBhvr>
                                        <p:cTn id="156" dur="500"/>
                                        <p:tgtEl>
                                          <p:spTgt spid="50"/>
                                        </p:tgtEl>
                                      </p:cBhvr>
                                    </p:animEffect>
                                  </p:childTnLst>
                                </p:cTn>
                              </p:par>
                            </p:childTnLst>
                          </p:cTn>
                        </p:par>
                        <p:par>
                          <p:cTn id="157" fill="hold">
                            <p:stCondLst>
                              <p:cond delay="2500"/>
                            </p:stCondLst>
                            <p:childTnLst>
                              <p:par>
                                <p:cTn id="158" presetID="14" presetClass="entr" presetSubtype="10" fill="hold" grpId="0" nodeType="afterEffect">
                                  <p:stCondLst>
                                    <p:cond delay="0"/>
                                  </p:stCondLst>
                                  <p:childTnLst>
                                    <p:set>
                                      <p:cBhvr>
                                        <p:cTn id="159" dur="1" fill="hold">
                                          <p:stCondLst>
                                            <p:cond delay="0"/>
                                          </p:stCondLst>
                                        </p:cTn>
                                        <p:tgtEl>
                                          <p:spTgt spid="30"/>
                                        </p:tgtEl>
                                        <p:attrNameLst>
                                          <p:attrName>style.visibility</p:attrName>
                                        </p:attrNameLst>
                                      </p:cBhvr>
                                      <p:to>
                                        <p:strVal val="visible"/>
                                      </p:to>
                                    </p:set>
                                    <p:animEffect transition="in" filter="randombar(horizontal)">
                                      <p:cBhvr>
                                        <p:cTn id="160" dur="500"/>
                                        <p:tgtEl>
                                          <p:spTgt spid="30"/>
                                        </p:tgtEl>
                                      </p:cBhvr>
                                    </p:animEffect>
                                  </p:childTnLst>
                                </p:cTn>
                              </p:par>
                            </p:childTnLst>
                          </p:cTn>
                        </p:par>
                      </p:childTnLst>
                    </p:cTn>
                  </p:par>
                  <p:par>
                    <p:cTn id="161" fill="hold">
                      <p:stCondLst>
                        <p:cond delay="indefinite"/>
                      </p:stCondLst>
                      <p:childTnLst>
                        <p:par>
                          <p:cTn id="162" fill="hold">
                            <p:stCondLst>
                              <p:cond delay="0"/>
                            </p:stCondLst>
                            <p:childTnLst>
                              <p:par>
                                <p:cTn id="163" presetID="42" presetClass="entr" presetSubtype="0" fill="hold" grpId="0" nodeType="clickEffect">
                                  <p:stCondLst>
                                    <p:cond delay="0"/>
                                  </p:stCondLst>
                                  <p:childTnLst>
                                    <p:set>
                                      <p:cBhvr>
                                        <p:cTn id="164" dur="1" fill="hold">
                                          <p:stCondLst>
                                            <p:cond delay="0"/>
                                          </p:stCondLst>
                                        </p:cTn>
                                        <p:tgtEl>
                                          <p:spTgt spid="126"/>
                                        </p:tgtEl>
                                        <p:attrNameLst>
                                          <p:attrName>style.visibility</p:attrName>
                                        </p:attrNameLst>
                                      </p:cBhvr>
                                      <p:to>
                                        <p:strVal val="visible"/>
                                      </p:to>
                                    </p:set>
                                    <p:animEffect transition="in" filter="fade">
                                      <p:cBhvr>
                                        <p:cTn id="165" dur="1000"/>
                                        <p:tgtEl>
                                          <p:spTgt spid="126"/>
                                        </p:tgtEl>
                                      </p:cBhvr>
                                    </p:animEffect>
                                    <p:anim calcmode="lin" valueType="num">
                                      <p:cBhvr>
                                        <p:cTn id="166" dur="1000" fill="hold"/>
                                        <p:tgtEl>
                                          <p:spTgt spid="126"/>
                                        </p:tgtEl>
                                        <p:attrNameLst>
                                          <p:attrName>ppt_x</p:attrName>
                                        </p:attrNameLst>
                                      </p:cBhvr>
                                      <p:tavLst>
                                        <p:tav tm="0">
                                          <p:val>
                                            <p:strVal val="#ppt_x"/>
                                          </p:val>
                                        </p:tav>
                                        <p:tav tm="100000">
                                          <p:val>
                                            <p:strVal val="#ppt_x"/>
                                          </p:val>
                                        </p:tav>
                                      </p:tavLst>
                                    </p:anim>
                                    <p:anim calcmode="lin" valueType="num">
                                      <p:cBhvr>
                                        <p:cTn id="167"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7" grpId="0" animBg="1"/>
      <p:bldP spid="18" grpId="0" animBg="1"/>
      <p:bldP spid="19" grpId="0" animBg="1"/>
      <p:bldP spid="20" grpId="0" animBg="1"/>
      <p:bldP spid="25" grpId="0" animBg="1"/>
      <p:bldP spid="26" grpId="0" animBg="1"/>
      <p:bldP spid="27" grpId="0" animBg="1"/>
      <p:bldP spid="28" grpId="0" animBg="1"/>
      <p:bldP spid="29" grpId="0" animBg="1"/>
      <p:bldP spid="30" grpId="0" animBg="1"/>
      <p:bldP spid="41" grpId="0" animBg="1"/>
      <p:bldP spid="42" grpId="0" animBg="1"/>
      <p:bldP spid="43" grpId="0" animBg="1"/>
      <p:bldP spid="44" grpId="0" animBg="1"/>
      <p:bldP spid="45" grpId="0"/>
      <p:bldP spid="46" grpId="0"/>
      <p:bldP spid="47" grpId="0"/>
      <p:bldP spid="48" grpId="0"/>
      <p:bldP spid="49" grpId="0"/>
      <p:bldP spid="50" grpId="0"/>
      <p:bldP spid="51" grpId="0"/>
      <p:bldP spid="52" grpId="0"/>
      <p:bldP spid="90" grpId="0"/>
      <p:bldP spid="91" grpId="0" animBg="1"/>
      <p:bldP spid="95" grpId="0" animBg="1"/>
      <p:bldP spid="100" grpId="0"/>
      <p:bldP spid="106" grpId="0"/>
      <p:bldP spid="121" grpId="0"/>
      <p:bldP spid="125" grpId="0"/>
      <p:bldP spid="1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اهداف و وظايف سيستم </a:t>
            </a:r>
            <a:r>
              <a:rPr lang="fa-IR" dirty="0" smtClean="0"/>
              <a:t>عامل</a:t>
            </a:r>
            <a:endParaRPr lang="en-US" dirty="0"/>
          </a:p>
        </p:txBody>
      </p:sp>
      <p:sp>
        <p:nvSpPr>
          <p:cNvPr id="3" name="Content Placeholder 2"/>
          <p:cNvSpPr>
            <a:spLocks noGrp="1"/>
          </p:cNvSpPr>
          <p:nvPr>
            <p:ph idx="1"/>
          </p:nvPr>
        </p:nvSpPr>
        <p:spPr>
          <a:xfrm>
            <a:off x="228600" y="1676400"/>
            <a:ext cx="8686800" cy="4419600"/>
          </a:xfrm>
        </p:spPr>
        <p:txBody>
          <a:bodyPr>
            <a:normAutofit lnSpcReduction="10000"/>
          </a:bodyPr>
          <a:lstStyle/>
          <a:p>
            <a:pPr marL="0" indent="0" algn="just">
              <a:buNone/>
            </a:pPr>
            <a:r>
              <a:rPr lang="fa-IR" b="1" u="sng" dirty="0" smtClean="0"/>
              <a:t>تعریف:</a:t>
            </a:r>
          </a:p>
          <a:p>
            <a:pPr marL="320040" lvl="1" indent="0" algn="just">
              <a:buNone/>
            </a:pPr>
            <a:r>
              <a:rPr lang="fa-IR" dirty="0" smtClean="0"/>
              <a:t>سيستم </a:t>
            </a:r>
            <a:r>
              <a:rPr lang="fa-IR" dirty="0"/>
              <a:t>عامل برنامه اي است كه اجراي برنامه هاي كاربردي را كنترل مي كند و به </a:t>
            </a:r>
            <a:r>
              <a:rPr lang="fa-IR" dirty="0" smtClean="0"/>
              <a:t>عنوان </a:t>
            </a:r>
            <a:r>
              <a:rPr lang="fa-IR" dirty="0"/>
              <a:t>واسط بين </a:t>
            </a:r>
            <a:r>
              <a:rPr lang="fa-IR" dirty="0" smtClean="0"/>
              <a:t>كاربر </a:t>
            </a:r>
            <a:r>
              <a:rPr lang="fa-IR" dirty="0"/>
              <a:t>و سخت افزار كامپيوتر عمل مي كند</a:t>
            </a:r>
            <a:r>
              <a:rPr lang="fa-IR" dirty="0" smtClean="0"/>
              <a:t>.</a:t>
            </a:r>
          </a:p>
          <a:p>
            <a:pPr marL="320040" lvl="1" indent="0" algn="just">
              <a:buNone/>
            </a:pPr>
            <a:endParaRPr lang="fa-IR" dirty="0"/>
          </a:p>
          <a:p>
            <a:pPr marL="0" indent="0" algn="just">
              <a:buNone/>
            </a:pPr>
            <a:r>
              <a:rPr lang="fa-IR" b="1" u="sng" dirty="0" smtClean="0"/>
              <a:t>اهداف:</a:t>
            </a:r>
          </a:p>
          <a:p>
            <a:pPr marL="720090" lvl="1" indent="-400050" algn="just">
              <a:buFont typeface="+mj-lt"/>
              <a:buAutoNum type="romanUcPeriod"/>
            </a:pPr>
            <a:r>
              <a:rPr lang="fa-IR" sz="2000" b="1" dirty="0"/>
              <a:t> </a:t>
            </a:r>
            <a:r>
              <a:rPr lang="fa-IR" sz="2000" b="1" dirty="0" smtClean="0"/>
              <a:t>سهولت</a:t>
            </a:r>
            <a:r>
              <a:rPr lang="en-US" sz="2000" b="1" dirty="0" smtClean="0"/>
              <a:t>(Convenience) </a:t>
            </a:r>
            <a:r>
              <a:rPr lang="fa-IR" sz="2000" b="1" dirty="0" smtClean="0"/>
              <a:t>:</a:t>
            </a:r>
            <a:r>
              <a:rPr lang="fa-IR" sz="2400" b="1" dirty="0" smtClean="0"/>
              <a:t> </a:t>
            </a:r>
            <a:endParaRPr lang="en-US" sz="2400" b="1" dirty="0" smtClean="0"/>
          </a:p>
          <a:p>
            <a:pPr marL="594360" lvl="2" indent="0" algn="just">
              <a:buNone/>
            </a:pPr>
            <a:r>
              <a:rPr lang="fa-IR" dirty="0" smtClean="0"/>
              <a:t>سيستم </a:t>
            </a:r>
            <a:r>
              <a:rPr lang="fa-IR" dirty="0"/>
              <a:t>عامل موجب سهولت استفاده از كامپيوتر مي شود.</a:t>
            </a:r>
            <a:endParaRPr lang="fa-IR" dirty="0" smtClean="0"/>
          </a:p>
          <a:p>
            <a:pPr marL="834390" lvl="1" indent="-514350" algn="just">
              <a:buFont typeface="+mj-lt"/>
              <a:buAutoNum type="romanUcPeriod"/>
            </a:pPr>
            <a:r>
              <a:rPr lang="fa-IR" sz="2400" b="1" dirty="0"/>
              <a:t> </a:t>
            </a:r>
            <a:r>
              <a:rPr lang="fa-IR" sz="2000" b="1" dirty="0" smtClean="0"/>
              <a:t>كارآمدي</a:t>
            </a:r>
            <a:r>
              <a:rPr lang="en-US" sz="2000" b="1" dirty="0" smtClean="0"/>
              <a:t>(Efficiency)</a:t>
            </a:r>
            <a:r>
              <a:rPr lang="fa-IR" sz="2000" b="1" dirty="0" smtClean="0"/>
              <a:t>:</a:t>
            </a:r>
            <a:r>
              <a:rPr lang="fa-IR" sz="2400" b="1" dirty="0" smtClean="0"/>
              <a:t> </a:t>
            </a:r>
            <a:endParaRPr lang="en-US" sz="2400" b="1" dirty="0" smtClean="0"/>
          </a:p>
          <a:p>
            <a:pPr marL="594360" lvl="2" indent="0" algn="just">
              <a:buNone/>
            </a:pPr>
            <a:r>
              <a:rPr lang="fa-IR" dirty="0" smtClean="0"/>
              <a:t>سيستم </a:t>
            </a:r>
            <a:r>
              <a:rPr lang="fa-IR" dirty="0"/>
              <a:t>عامل موجب استفاده كارآمد از منابع سيستم كامپيوتري مي شود</a:t>
            </a:r>
            <a:r>
              <a:rPr lang="fa-IR" dirty="0" smtClean="0"/>
              <a:t>.</a:t>
            </a:r>
          </a:p>
          <a:p>
            <a:pPr marL="720090" lvl="1" indent="-400050" algn="just">
              <a:buFont typeface="+mj-lt"/>
              <a:buAutoNum type="romanUcPeriod"/>
            </a:pPr>
            <a:r>
              <a:rPr lang="fa-IR" sz="1800" b="1" dirty="0"/>
              <a:t> </a:t>
            </a:r>
            <a:r>
              <a:rPr lang="fa-IR" sz="2000" b="1" dirty="0"/>
              <a:t>قابليت </a:t>
            </a:r>
            <a:r>
              <a:rPr lang="fa-IR" sz="2000" b="1" dirty="0" smtClean="0"/>
              <a:t>تكامل یا قابلیت رشد </a:t>
            </a:r>
            <a:r>
              <a:rPr lang="en-US" sz="2000" b="1" dirty="0" smtClean="0"/>
              <a:t>(Ability to evolve)</a:t>
            </a:r>
            <a:r>
              <a:rPr lang="fa-IR" sz="2000" b="1" dirty="0" smtClean="0"/>
              <a:t>:</a:t>
            </a:r>
            <a:r>
              <a:rPr lang="fa-IR" sz="2400" b="1" dirty="0" smtClean="0"/>
              <a:t> </a:t>
            </a:r>
          </a:p>
          <a:p>
            <a:pPr marL="594360" lvl="2" indent="0" algn="just">
              <a:buNone/>
            </a:pPr>
            <a:r>
              <a:rPr lang="fa-IR" dirty="0" smtClean="0"/>
              <a:t>سيستم </a:t>
            </a:r>
            <a:r>
              <a:rPr lang="fa-IR" dirty="0"/>
              <a:t>عامل بايد طوري ساخته شود كه توسعه موثر آن، </a:t>
            </a:r>
            <a:r>
              <a:rPr lang="fa-IR" dirty="0" smtClean="0"/>
              <a:t>آزمایش، </a:t>
            </a:r>
            <a:r>
              <a:rPr lang="fa-IR" dirty="0"/>
              <a:t>و معرفي وظايف جديد بدون تداخل با سرويس هاي فعلي امكان پذير باشد</a:t>
            </a:r>
            <a:r>
              <a:rPr lang="fa-IR" dirty="0" smtClean="0"/>
              <a:t>.</a:t>
            </a:r>
            <a:endParaRPr lang="fa-IR"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37243011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down)">
                                      <p:cBhvr>
                                        <p:cTn id="15" dur="500"/>
                                        <p:tgtEl>
                                          <p:spTgt spid="3">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ipe(down)">
                                      <p:cBhvr>
                                        <p:cTn id="21" dur="500"/>
                                        <p:tgtEl>
                                          <p:spTgt spid="3">
                                            <p:txEl>
                                              <p:pRg st="6" end="6"/>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wipe(down)">
                                      <p:cBhvr>
                                        <p:cTn id="24" dur="500"/>
                                        <p:tgtEl>
                                          <p:spTgt spid="3">
                                            <p:txEl>
                                              <p:pRg st="8" end="8"/>
                                            </p:txEl>
                                          </p:spTgt>
                                        </p:tgtEl>
                                      </p:cBhvr>
                                    </p:animEffect>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8" dur="500"/>
                                        <p:tgtEl>
                                          <p:spTgt spid="3">
                                            <p:txEl>
                                              <p:pRg st="5" end="5"/>
                                            </p:txEl>
                                          </p:spTgt>
                                        </p:tgtEl>
                                      </p:cBhvr>
                                    </p:animEffect>
                                  </p:childTnLst>
                                </p:cTn>
                              </p:par>
                            </p:childTnLst>
                          </p:cTn>
                        </p:par>
                        <p:par>
                          <p:cTn id="29" fill="hold">
                            <p:stCondLst>
                              <p:cond delay="1000"/>
                            </p:stCondLst>
                            <p:childTnLst>
                              <p:par>
                                <p:cTn id="30" presetID="14" presetClass="entr" presetSubtype="10" fill="hold"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2" dur="500"/>
                                        <p:tgtEl>
                                          <p:spTgt spid="3">
                                            <p:txEl>
                                              <p:pRg st="7" end="7"/>
                                            </p:txEl>
                                          </p:spTgt>
                                        </p:tgtEl>
                                      </p:cBhvr>
                                    </p:animEffect>
                                  </p:childTnLst>
                                </p:cTn>
                              </p:par>
                            </p:childTnLst>
                          </p:cTn>
                        </p:par>
                        <p:par>
                          <p:cTn id="33" fill="hold">
                            <p:stCondLst>
                              <p:cond delay="1500"/>
                            </p:stCondLst>
                            <p:childTnLst>
                              <p:par>
                                <p:cTn id="34" presetID="14" presetClass="entr" presetSubtype="10" fill="hold" nodeType="after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مديريت </a:t>
            </a:r>
            <a:r>
              <a:rPr lang="fa-IR" dirty="0" smtClean="0"/>
              <a:t>حافظه</a:t>
            </a:r>
            <a:endParaRPr lang="en-US" dirty="0"/>
          </a:p>
        </p:txBody>
      </p:sp>
      <p:sp>
        <p:nvSpPr>
          <p:cNvPr id="3" name="Content Placeholder 2"/>
          <p:cNvSpPr>
            <a:spLocks noGrp="1"/>
          </p:cNvSpPr>
          <p:nvPr>
            <p:ph idx="1"/>
          </p:nvPr>
        </p:nvSpPr>
        <p:spPr>
          <a:xfrm>
            <a:off x="304800" y="1676400"/>
            <a:ext cx="8382000" cy="4419600"/>
          </a:xfrm>
        </p:spPr>
        <p:txBody>
          <a:bodyPr>
            <a:normAutofit/>
          </a:bodyPr>
          <a:lstStyle/>
          <a:p>
            <a:pPr algn="just"/>
            <a:endParaRPr lang="fa-IR" sz="2800" dirty="0" smtClean="0"/>
          </a:p>
          <a:p>
            <a:pPr marL="0" indent="0" algn="just">
              <a:buNone/>
            </a:pPr>
            <a:r>
              <a:rPr lang="fa-IR" sz="2800" dirty="0" smtClean="0"/>
              <a:t>سيستم عامل، </a:t>
            </a:r>
            <a:r>
              <a:rPr lang="fa-IR" sz="2800" dirty="0"/>
              <a:t>پنج مسئوليت عمده در مديريت حافظه دارد: </a:t>
            </a:r>
            <a:endParaRPr lang="fa-IR" sz="2800" dirty="0" smtClean="0"/>
          </a:p>
          <a:p>
            <a:pPr marL="0" indent="0" algn="just">
              <a:buNone/>
            </a:pPr>
            <a:endParaRPr lang="en-US" sz="2800" dirty="0"/>
          </a:p>
          <a:p>
            <a:pPr marL="777240" lvl="1" indent="-457200" algn="just">
              <a:buFont typeface="+mj-lt"/>
              <a:buAutoNum type="arabicPeriod"/>
            </a:pPr>
            <a:r>
              <a:rPr lang="fa-IR" sz="2000" b="1" dirty="0"/>
              <a:t> جداسازي فرآيندها</a:t>
            </a:r>
            <a:r>
              <a:rPr lang="fa-IR" sz="2400" b="1" dirty="0"/>
              <a:t> </a:t>
            </a:r>
            <a:endParaRPr lang="fa-IR" sz="2400" b="1" dirty="0" smtClean="0"/>
          </a:p>
          <a:p>
            <a:pPr marL="777240" lvl="1" indent="-457200" algn="just">
              <a:buFont typeface="+mj-lt"/>
              <a:buAutoNum type="arabicPeriod"/>
            </a:pPr>
            <a:r>
              <a:rPr lang="fa-IR" sz="2000" b="1" dirty="0" smtClean="0"/>
              <a:t>تخصيص </a:t>
            </a:r>
            <a:r>
              <a:rPr lang="fa-IR" sz="2000" b="1" dirty="0"/>
              <a:t>و مديريت خودكار</a:t>
            </a:r>
            <a:r>
              <a:rPr lang="fa-IR" sz="2400" b="1" dirty="0"/>
              <a:t> </a:t>
            </a:r>
            <a:endParaRPr lang="fa-IR" sz="2400" b="1" dirty="0" smtClean="0"/>
          </a:p>
          <a:p>
            <a:pPr marL="777240" lvl="1" indent="-457200" algn="just">
              <a:buFont typeface="+mj-lt"/>
              <a:buAutoNum type="arabicPeriod"/>
            </a:pPr>
            <a:r>
              <a:rPr lang="fa-IR" sz="2000" b="1" dirty="0" smtClean="0"/>
              <a:t>پشتيباني از برنامه </a:t>
            </a:r>
            <a:r>
              <a:rPr lang="fa-IR" sz="2000" b="1" dirty="0"/>
              <a:t>سازي </a:t>
            </a:r>
            <a:r>
              <a:rPr lang="fa-IR" sz="2000" b="1" dirty="0" smtClean="0"/>
              <a:t>مؤلفه </a:t>
            </a:r>
          </a:p>
          <a:p>
            <a:pPr marL="777240" lvl="1" indent="-457200" algn="just">
              <a:buFont typeface="+mj-lt"/>
              <a:buAutoNum type="arabicPeriod"/>
            </a:pPr>
            <a:r>
              <a:rPr lang="fa-IR" sz="2400" b="1" dirty="0" smtClean="0"/>
              <a:t> </a:t>
            </a:r>
            <a:r>
              <a:rPr lang="fa-IR" sz="2000" b="1" dirty="0"/>
              <a:t>حفاظت و </a:t>
            </a:r>
            <a:r>
              <a:rPr lang="fa-IR" sz="2000" b="1" dirty="0" smtClean="0"/>
              <a:t>كنترل دسترسی </a:t>
            </a:r>
          </a:p>
          <a:p>
            <a:pPr marL="777240" lvl="1" indent="-457200" algn="just">
              <a:buFont typeface="+mj-lt"/>
              <a:buAutoNum type="arabicPeriod"/>
            </a:pPr>
            <a:r>
              <a:rPr lang="fa-IR" sz="2400" b="1" dirty="0" smtClean="0"/>
              <a:t> </a:t>
            </a:r>
            <a:r>
              <a:rPr lang="fa-IR" sz="2000" b="1" dirty="0"/>
              <a:t>حافظه </a:t>
            </a:r>
            <a:r>
              <a:rPr lang="fa-IR" sz="2000" b="1" dirty="0" smtClean="0"/>
              <a:t>درازمدت</a:t>
            </a:r>
            <a:endParaRPr lang="fa-IR" sz="2000" b="1"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3984372788"/>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398" y="3012856"/>
            <a:ext cx="3575957" cy="685800"/>
          </a:xfrm>
        </p:spPr>
        <p:txBody>
          <a:bodyPr/>
          <a:lstStyle/>
          <a:p>
            <a:r>
              <a:rPr lang="fa-IR" sz="4000" dirty="0"/>
              <a:t> مديريت </a:t>
            </a:r>
            <a:r>
              <a:rPr lang="fa-IR" sz="4000" dirty="0" smtClean="0"/>
              <a:t>حافظه</a:t>
            </a:r>
            <a:endParaRPr lang="en-US" sz="4000" dirty="0"/>
          </a:p>
        </p:txBody>
      </p:sp>
      <p:sp>
        <p:nvSpPr>
          <p:cNvPr id="5" name="Rounded Rectangle 4"/>
          <p:cNvSpPr/>
          <p:nvPr/>
        </p:nvSpPr>
        <p:spPr>
          <a:xfrm>
            <a:off x="3189514" y="533400"/>
            <a:ext cx="2819400" cy="1600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smtClean="0">
                <a:solidFill>
                  <a:schemeClr val="tx1"/>
                </a:solidFill>
                <a:cs typeface="B Nazanin" pitchFamily="2" charset="-78"/>
              </a:rPr>
              <a:t>جداسازي فرآيندها:  </a:t>
            </a:r>
            <a:endParaRPr lang="fa-IR" b="1" dirty="0">
              <a:solidFill>
                <a:schemeClr val="tx1"/>
              </a:solidFill>
              <a:cs typeface="B Nazanin" pitchFamily="2" charset="-78"/>
            </a:endParaRPr>
          </a:p>
          <a:p>
            <a:pPr algn="r" rtl="1"/>
            <a:r>
              <a:rPr lang="fa-IR" dirty="0">
                <a:solidFill>
                  <a:schemeClr val="tx1"/>
                </a:solidFill>
                <a:cs typeface="B Nazanin" pitchFamily="2" charset="-78"/>
              </a:rPr>
              <a:t>سيستم عامل بايد از تداخل فرآيندهاي مختلف در داده ها و حافظه هاي يكديگر جلوگيري كند</a:t>
            </a:r>
            <a:r>
              <a:rPr lang="fa-IR" dirty="0" smtClean="0">
                <a:solidFill>
                  <a:schemeClr val="tx1"/>
                </a:solidFill>
                <a:cs typeface="B Nazanin" pitchFamily="2" charset="-78"/>
              </a:rPr>
              <a:t>.</a:t>
            </a:r>
            <a:endParaRPr lang="fa-IR" dirty="0">
              <a:solidFill>
                <a:schemeClr val="tx1"/>
              </a:solidFill>
              <a:cs typeface="B Nazanin" pitchFamily="2" charset="-78"/>
            </a:endParaRPr>
          </a:p>
        </p:txBody>
      </p:sp>
      <p:sp>
        <p:nvSpPr>
          <p:cNvPr id="6" name="Rounded Rectangle 5"/>
          <p:cNvSpPr/>
          <p:nvPr/>
        </p:nvSpPr>
        <p:spPr>
          <a:xfrm>
            <a:off x="6477000" y="1676401"/>
            <a:ext cx="2590800" cy="2057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r>
              <a:rPr lang="fa-IR" b="1" dirty="0" smtClean="0">
                <a:solidFill>
                  <a:schemeClr val="tx1"/>
                </a:solidFill>
                <a:cs typeface="B Nazanin" pitchFamily="2" charset="-78"/>
              </a:rPr>
              <a:t>تخصيص </a:t>
            </a:r>
            <a:r>
              <a:rPr lang="fa-IR" b="1" dirty="0">
                <a:solidFill>
                  <a:schemeClr val="tx1"/>
                </a:solidFill>
                <a:cs typeface="B Nazanin" pitchFamily="2" charset="-78"/>
              </a:rPr>
              <a:t>و مديريت </a:t>
            </a:r>
            <a:r>
              <a:rPr lang="fa-IR" b="1" dirty="0" smtClean="0">
                <a:solidFill>
                  <a:schemeClr val="tx1"/>
                </a:solidFill>
                <a:cs typeface="B Nazanin" pitchFamily="2" charset="-78"/>
              </a:rPr>
              <a:t>خودكار:  </a:t>
            </a:r>
            <a:endParaRPr lang="fa-IR" b="1" dirty="0">
              <a:solidFill>
                <a:schemeClr val="tx1"/>
              </a:solidFill>
              <a:cs typeface="B Nazanin" pitchFamily="2" charset="-78"/>
            </a:endParaRPr>
          </a:p>
          <a:p>
            <a:pPr algn="just" rtl="1"/>
            <a:r>
              <a:rPr lang="fa-IR" dirty="0">
                <a:solidFill>
                  <a:schemeClr val="tx1"/>
                </a:solidFill>
                <a:cs typeface="B Nazanin" pitchFamily="2" charset="-78"/>
              </a:rPr>
              <a:t>در صورت نياز، حافظه بايد به طور پويا به برنامه ها تخصيص داده شود. تخصيص حافظه بايد از ديد برنامه نويس مخفي باشد.</a:t>
            </a:r>
          </a:p>
        </p:txBody>
      </p:sp>
      <p:sp>
        <p:nvSpPr>
          <p:cNvPr id="7" name="Rounded Rectangle 6"/>
          <p:cNvSpPr/>
          <p:nvPr/>
        </p:nvSpPr>
        <p:spPr>
          <a:xfrm>
            <a:off x="4876800" y="4354286"/>
            <a:ext cx="3200400" cy="1600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tx1"/>
                </a:solidFill>
                <a:cs typeface="B Nazanin" pitchFamily="2" charset="-78"/>
              </a:rPr>
              <a:t>پشتيباني ازبرنامه سازي </a:t>
            </a:r>
            <a:r>
              <a:rPr lang="fa-IR" b="1" dirty="0" smtClean="0">
                <a:solidFill>
                  <a:schemeClr val="tx1"/>
                </a:solidFill>
                <a:cs typeface="B Nazanin" pitchFamily="2" charset="-78"/>
              </a:rPr>
              <a:t>مؤلفه </a:t>
            </a:r>
            <a:r>
              <a:rPr lang="fa-IR" b="1" dirty="0">
                <a:solidFill>
                  <a:schemeClr val="tx1"/>
                </a:solidFill>
                <a:cs typeface="B Nazanin" pitchFamily="2" charset="-78"/>
              </a:rPr>
              <a:t>اي  </a:t>
            </a:r>
          </a:p>
          <a:p>
            <a:pPr algn="r" rtl="1"/>
            <a:r>
              <a:rPr lang="fa-IR" dirty="0">
                <a:solidFill>
                  <a:schemeClr val="tx1"/>
                </a:solidFill>
                <a:cs typeface="B Nazanin" pitchFamily="2" charset="-78"/>
              </a:rPr>
              <a:t>برنامه نويسان بايد قادر به تعريف </a:t>
            </a:r>
            <a:r>
              <a:rPr lang="fa-IR" dirty="0" smtClean="0">
                <a:solidFill>
                  <a:schemeClr val="tx1"/>
                </a:solidFill>
                <a:cs typeface="B Nazanin" pitchFamily="2" charset="-78"/>
              </a:rPr>
              <a:t>مؤلفه </a:t>
            </a:r>
            <a:r>
              <a:rPr lang="fa-IR" dirty="0">
                <a:solidFill>
                  <a:schemeClr val="tx1"/>
                </a:solidFill>
                <a:cs typeface="B Nazanin" pitchFamily="2" charset="-78"/>
              </a:rPr>
              <a:t>هاي برنامه باشند و بتوانند </a:t>
            </a:r>
            <a:r>
              <a:rPr lang="fa-IR" dirty="0" smtClean="0">
                <a:solidFill>
                  <a:schemeClr val="tx1"/>
                </a:solidFill>
                <a:cs typeface="B Nazanin" pitchFamily="2" charset="-78"/>
              </a:rPr>
              <a:t>مؤلفه </a:t>
            </a:r>
            <a:r>
              <a:rPr lang="fa-IR" dirty="0">
                <a:solidFill>
                  <a:schemeClr val="tx1"/>
                </a:solidFill>
                <a:cs typeface="B Nazanin" pitchFamily="2" charset="-78"/>
              </a:rPr>
              <a:t>ها را به طور پويا ايجاد و حذف كنند و اندازه آن ها را تغيير دهند.</a:t>
            </a:r>
          </a:p>
        </p:txBody>
      </p:sp>
      <p:sp>
        <p:nvSpPr>
          <p:cNvPr id="8" name="Rounded Rectangle 7"/>
          <p:cNvSpPr/>
          <p:nvPr/>
        </p:nvSpPr>
        <p:spPr>
          <a:xfrm>
            <a:off x="228600" y="1676401"/>
            <a:ext cx="2328872" cy="183424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tx1"/>
                </a:solidFill>
                <a:cs typeface="B Nazanin" pitchFamily="2" charset="-78"/>
              </a:rPr>
              <a:t> حافظه درازمدت  </a:t>
            </a:r>
          </a:p>
          <a:p>
            <a:pPr algn="r" rtl="1"/>
            <a:r>
              <a:rPr lang="fa-IR" dirty="0">
                <a:solidFill>
                  <a:schemeClr val="tx1"/>
                </a:solidFill>
                <a:cs typeface="B Nazanin" pitchFamily="2" charset="-78"/>
              </a:rPr>
              <a:t>بسياري از برنامه هاي كاربردي، به ابزارهايي نياز دارند تا اطلاعات را پس از خاموش شدن كامپيوتر به مدت طولانی ذخيره كنند.</a:t>
            </a:r>
            <a:endParaRPr lang="en-US" dirty="0">
              <a:solidFill>
                <a:schemeClr val="tx1"/>
              </a:solidFill>
              <a:cs typeface="B Nazanin" pitchFamily="2" charset="-78"/>
            </a:endParaRPr>
          </a:p>
        </p:txBody>
      </p:sp>
      <p:sp>
        <p:nvSpPr>
          <p:cNvPr id="9" name="Rounded Rectangle 8"/>
          <p:cNvSpPr/>
          <p:nvPr/>
        </p:nvSpPr>
        <p:spPr>
          <a:xfrm>
            <a:off x="838200" y="4392386"/>
            <a:ext cx="2895600" cy="1524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tx1"/>
                </a:solidFill>
                <a:cs typeface="B Nazanin" pitchFamily="2" charset="-78"/>
              </a:rPr>
              <a:t>حفاظت و كنترل </a:t>
            </a:r>
            <a:r>
              <a:rPr lang="fa-IR" b="1" dirty="0" smtClean="0">
                <a:solidFill>
                  <a:schemeClr val="tx1"/>
                </a:solidFill>
                <a:cs typeface="B Nazanin" pitchFamily="2" charset="-78"/>
              </a:rPr>
              <a:t>دسترسی </a:t>
            </a:r>
            <a:endParaRPr lang="fa-IR" b="1" dirty="0">
              <a:solidFill>
                <a:schemeClr val="tx1"/>
              </a:solidFill>
              <a:cs typeface="B Nazanin" pitchFamily="2" charset="-78"/>
            </a:endParaRPr>
          </a:p>
          <a:p>
            <a:pPr algn="r" rtl="1"/>
            <a:r>
              <a:rPr lang="fa-IR" dirty="0">
                <a:solidFill>
                  <a:schemeClr val="tx1"/>
                </a:solidFill>
                <a:cs typeface="B Nazanin" pitchFamily="2" charset="-78"/>
              </a:rPr>
              <a:t>اشتراك حافظه، در هرسطحي از سلسله مراتب حافظه، اين امكان را به وجود مي آورد كه برنامه اي به فضاي برنامه ديگر آدرس دهي كند.</a:t>
            </a:r>
          </a:p>
        </p:txBody>
      </p:sp>
      <p:sp>
        <p:nvSpPr>
          <p:cNvPr id="17" name="Down Arrow 16"/>
          <p:cNvSpPr/>
          <p:nvPr/>
        </p:nvSpPr>
        <p:spPr>
          <a:xfrm rot="19581926">
            <a:off x="5179927" y="3732787"/>
            <a:ext cx="457200" cy="7946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rot="2299717">
            <a:off x="3320142" y="3728819"/>
            <a:ext cx="457200" cy="7946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rot="15272025">
            <a:off x="6002415" y="2528567"/>
            <a:ext cx="457200" cy="7946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p:cNvSpPr/>
          <p:nvPr/>
        </p:nvSpPr>
        <p:spPr>
          <a:xfrm rot="10800000">
            <a:off x="4370614" y="1986644"/>
            <a:ext cx="457200" cy="7946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rot="6757948">
            <a:off x="2668003" y="2490949"/>
            <a:ext cx="457200" cy="7946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17186359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7" grpId="0" animBg="1"/>
      <p:bldP spid="18" grpId="0" animBg="1"/>
      <p:bldP spid="19" grpId="0" animBg="1"/>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مديريت حافظه</a:t>
            </a:r>
            <a:endParaRPr lang="en-US" dirty="0"/>
          </a:p>
        </p:txBody>
      </p:sp>
      <p:sp>
        <p:nvSpPr>
          <p:cNvPr id="3" name="Content Placeholder 2"/>
          <p:cNvSpPr>
            <a:spLocks noGrp="1"/>
          </p:cNvSpPr>
          <p:nvPr>
            <p:ph idx="1"/>
          </p:nvPr>
        </p:nvSpPr>
        <p:spPr/>
        <p:txBody>
          <a:bodyPr>
            <a:normAutofit/>
          </a:bodyPr>
          <a:lstStyle/>
          <a:p>
            <a:pPr marL="0" indent="0">
              <a:lnSpc>
                <a:spcPct val="120000"/>
              </a:lnSpc>
              <a:buNone/>
            </a:pPr>
            <a:r>
              <a:rPr lang="fa-IR" dirty="0"/>
              <a:t>معمولاً، سيستم هاي عامل اين خواسته ها را با استفاده از حافظه مجازي و سيستم فايل برآورده مي كنند. </a:t>
            </a:r>
            <a:endParaRPr lang="fa-IR" dirty="0" smtClean="0"/>
          </a:p>
          <a:p>
            <a:pPr>
              <a:lnSpc>
                <a:spcPct val="120000"/>
              </a:lnSpc>
            </a:pPr>
            <a:endParaRPr lang="fa-IR" dirty="0" smtClean="0"/>
          </a:p>
          <a:p>
            <a:pPr marL="777240" lvl="1" indent="-457200">
              <a:lnSpc>
                <a:spcPct val="120000"/>
              </a:lnSpc>
              <a:buFont typeface="+mj-lt"/>
              <a:buAutoNum type="arabicPeriod"/>
            </a:pPr>
            <a:r>
              <a:rPr lang="fa-IR" b="1" dirty="0" smtClean="0"/>
              <a:t>سيستم </a:t>
            </a:r>
            <a:r>
              <a:rPr lang="fa-IR" b="1" dirty="0"/>
              <a:t>فايل</a:t>
            </a:r>
            <a:r>
              <a:rPr lang="fa-IR" b="1" dirty="0" smtClean="0"/>
              <a:t>، </a:t>
            </a:r>
            <a:r>
              <a:rPr lang="fa-IR" dirty="0" smtClean="0"/>
              <a:t>مخزن دراز مدتي </a:t>
            </a:r>
            <a:r>
              <a:rPr lang="fa-IR" dirty="0"/>
              <a:t>را فراهم مي كند كه اطلاعات به صورت فايل هايي </a:t>
            </a:r>
            <a:r>
              <a:rPr lang="fa-IR" dirty="0" smtClean="0"/>
              <a:t>در آن </a:t>
            </a:r>
            <a:r>
              <a:rPr lang="fa-IR" dirty="0"/>
              <a:t>ها ذخيره مي شود</a:t>
            </a:r>
            <a:r>
              <a:rPr lang="fa-IR" dirty="0" smtClean="0"/>
              <a:t>. </a:t>
            </a:r>
          </a:p>
          <a:p>
            <a:pPr marL="777240" lvl="1" indent="-457200">
              <a:lnSpc>
                <a:spcPct val="120000"/>
              </a:lnSpc>
              <a:buFont typeface="+mj-lt"/>
              <a:buAutoNum type="arabicPeriod"/>
            </a:pPr>
            <a:r>
              <a:rPr lang="fa-IR" b="1" dirty="0" smtClean="0"/>
              <a:t>حافظه </a:t>
            </a:r>
            <a:r>
              <a:rPr lang="fa-IR" b="1" dirty="0"/>
              <a:t>مجازي </a:t>
            </a:r>
            <a:r>
              <a:rPr lang="fa-IR" dirty="0"/>
              <a:t>اين امكان را فراهم مي كند كه برنامه ها بدون توجه به ميزان حافظه فيزيكي، آدرس دهي را از نقطه نظر منطقي انجام دهند.</a:t>
            </a:r>
            <a:endParaRPr lang="en-US" dirty="0"/>
          </a:p>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6346331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مديريت حافظه</a:t>
            </a:r>
            <a:endParaRPr lang="en-US" dirty="0"/>
          </a:p>
        </p:txBody>
      </p:sp>
      <p:sp>
        <p:nvSpPr>
          <p:cNvPr id="3" name="Content Placeholder 2"/>
          <p:cNvSpPr>
            <a:spLocks noGrp="1"/>
          </p:cNvSpPr>
          <p:nvPr>
            <p:ph idx="1"/>
          </p:nvPr>
        </p:nvSpPr>
        <p:spPr>
          <a:xfrm>
            <a:off x="3276600" y="1600200"/>
            <a:ext cx="5562600" cy="4343400"/>
          </a:xfrm>
        </p:spPr>
        <p:txBody>
          <a:bodyPr>
            <a:noAutofit/>
          </a:bodyPr>
          <a:lstStyle/>
          <a:p>
            <a:pPr algn="just">
              <a:lnSpc>
                <a:spcPct val="120000"/>
              </a:lnSpc>
            </a:pPr>
            <a:r>
              <a:rPr lang="fa-IR" sz="1800" dirty="0" smtClean="0"/>
              <a:t>حافظه مجازی برای پاسخگویی به این نیاز بوجود آمد که </a:t>
            </a:r>
            <a:r>
              <a:rPr lang="fa-IR" sz="1800" b="1" dirty="0" smtClean="0"/>
              <a:t>کارهای متعدد کاربران بتواند همزمان در حافظه قرار گیرد</a:t>
            </a:r>
            <a:r>
              <a:rPr lang="fa-IR" sz="1800" dirty="0" smtClean="0"/>
              <a:t>؛ بطوریکه وقتی یکی از آن ها در حافظه ثانوی نوشته می شود، و فرایند بعدی از حافظه ثانوی خوانده می شود، </a:t>
            </a:r>
            <a:r>
              <a:rPr lang="fa-IR" sz="1800" b="1" dirty="0" smtClean="0"/>
              <a:t>فاصله ای بین اجرای فرایندهای متوالی نباشد</a:t>
            </a:r>
            <a:r>
              <a:rPr lang="fa-IR" sz="1800" dirty="0" smtClean="0"/>
              <a:t>. چون اندازه فرایندها فرق می کند، اگر قرار باشد پردازنده بین فرایندها سوئیچ کند، بارکردن فشره آن ها به حافظه اصلی مشکل است. از این رو سیستم صفحه بندی معرفی شد. که در آن فرایندها شامل بلوک هایی با طول ثابت به نام صفحه هستند. مراجعه به آدرس یک کلمه در حافظه با آدرس مجازی آن شامل یک شماره صفحه و یک انحراف در داخل آن صفحه است.</a:t>
            </a:r>
            <a:endParaRPr lang="en-US" sz="1800" dirty="0"/>
          </a:p>
          <a:p>
            <a:pPr algn="just">
              <a:lnSpc>
                <a:spcPct val="110000"/>
              </a:lnSpc>
            </a:pPr>
            <a:r>
              <a:rPr lang="fa-IR" sz="1800" dirty="0"/>
              <a:t>سيستم صفحه بندي</a:t>
            </a:r>
            <a:r>
              <a:rPr lang="fa-IR" sz="1800" dirty="0" smtClean="0"/>
              <a:t>، یک نگاشت پویا را </a:t>
            </a:r>
            <a:r>
              <a:rPr lang="fa-IR" sz="1800" dirty="0"/>
              <a:t>بين آدرس مجازي </a:t>
            </a:r>
            <a:r>
              <a:rPr lang="fa-IR" sz="1800" dirty="0" smtClean="0"/>
              <a:t>مورد استفاده در برنامه و</a:t>
            </a:r>
            <a:r>
              <a:rPr lang="fa-IR" sz="1600" b="1" dirty="0" smtClean="0"/>
              <a:t>آدرس </a:t>
            </a:r>
            <a:r>
              <a:rPr lang="fa-IR" sz="1600" b="1" dirty="0"/>
              <a:t>واقعي</a:t>
            </a:r>
            <a:r>
              <a:rPr lang="fa-IR" sz="1800" dirty="0"/>
              <a:t> يا آدرس فيزيكي </a:t>
            </a:r>
            <a:r>
              <a:rPr lang="fa-IR" sz="1800" dirty="0" smtClean="0"/>
              <a:t>در </a:t>
            </a:r>
            <a:r>
              <a:rPr lang="fa-IR" sz="1800" dirty="0"/>
              <a:t>حافظه اصلي </a:t>
            </a:r>
            <a:r>
              <a:rPr lang="fa-IR" sz="1800" dirty="0" smtClean="0"/>
              <a:t>بوجود می آورد.</a:t>
            </a:r>
            <a:endParaRPr lang="fa-IR" sz="1800" dirty="0"/>
          </a:p>
          <a:p>
            <a:pPr algn="just">
              <a:lnSpc>
                <a:spcPct val="110000"/>
              </a:lnSpc>
            </a:pPr>
            <a:r>
              <a:rPr lang="fa-IR" sz="1800" dirty="0"/>
              <a:t>با مهياشدن سخت افزار نگاشت پويا</a:t>
            </a:r>
            <a:r>
              <a:rPr lang="fa-IR" sz="1800" dirty="0" smtClean="0"/>
              <a:t>، مرحله </a:t>
            </a:r>
            <a:r>
              <a:rPr lang="fa-IR" sz="1800" dirty="0"/>
              <a:t>بعدي اين بود كه اين امكان فراهم شود كه تمام صفحات فرآيند، همزمان در حافظه نباشند</a:t>
            </a:r>
            <a:r>
              <a:rPr lang="fa-IR" sz="1800" dirty="0" smtClean="0"/>
              <a:t>.</a:t>
            </a:r>
            <a:endParaRPr lang="en-US" sz="18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2971800"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23760671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449" y="6019800"/>
            <a:ext cx="4221151" cy="493627"/>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3445" name="Text Box 5"/>
          <p:cNvSpPr txBox="1">
            <a:spLocks noChangeArrowheads="1"/>
          </p:cNvSpPr>
          <p:nvPr/>
        </p:nvSpPr>
        <p:spPr bwMode="auto">
          <a:xfrm>
            <a:off x="5943600" y="533400"/>
            <a:ext cx="2971800" cy="584775"/>
          </a:xfrm>
          <a:prstGeom prst="rect">
            <a:avLst/>
          </a:prstGeom>
          <a:noFill/>
          <a:ln>
            <a:noFill/>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91240B29-F687-4F45-9708-019B960494DF}">
              <a14:hiddenLine xmlns:a14="http://schemas.microsoft.com/office/drawing/2010/main" w="9525" algn="ctr">
                <a:solidFill>
                  <a:srgbClr val="E7D80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dirty="0" smtClean="0">
                <a:cs typeface="B Nazanin" pitchFamily="2" charset="-78"/>
              </a:rPr>
              <a:t>مفاهيم </a:t>
            </a:r>
            <a:r>
              <a:rPr lang="fa-IR" sz="3200" dirty="0">
                <a:cs typeface="B Nazanin" pitchFamily="2" charset="-78"/>
              </a:rPr>
              <a:t>حافظه </a:t>
            </a:r>
            <a:r>
              <a:rPr lang="fa-IR" sz="3200" dirty="0" smtClean="0">
                <a:cs typeface="B Nazanin" pitchFamily="2" charset="-78"/>
              </a:rPr>
              <a:t>مجازي</a:t>
            </a:r>
            <a:endParaRPr lang="en-US" sz="3200" dirty="0">
              <a:cs typeface="B Nazanin" pitchFamily="2" charset="-78"/>
            </a:endParaRPr>
          </a:p>
        </p:txBody>
      </p:sp>
      <p:sp>
        <p:nvSpPr>
          <p:cNvPr id="2" name="Rectangle 1"/>
          <p:cNvSpPr/>
          <p:nvPr/>
        </p:nvSpPr>
        <p:spPr>
          <a:xfrm>
            <a:off x="315685" y="1127569"/>
            <a:ext cx="8588829" cy="2502223"/>
          </a:xfrm>
          <a:prstGeom prst="rect">
            <a:avLst/>
          </a:prstGeom>
        </p:spPr>
        <p:txBody>
          <a:bodyPr wrap="square">
            <a:spAutoFit/>
          </a:bodyPr>
          <a:lstStyle/>
          <a:p>
            <a:pPr algn="just" rtl="1">
              <a:lnSpc>
                <a:spcPct val="120000"/>
              </a:lnSpc>
              <a:spcBef>
                <a:spcPct val="50000"/>
              </a:spcBef>
            </a:pPr>
            <a:r>
              <a:rPr lang="fa-IR" dirty="0" smtClean="0">
                <a:cs typeface="B Nazanin" pitchFamily="2" charset="-78"/>
              </a:rPr>
              <a:t>فضاي </a:t>
            </a:r>
            <a:r>
              <a:rPr lang="fa-IR" dirty="0">
                <a:cs typeface="B Nazanin" pitchFamily="2" charset="-78"/>
              </a:rPr>
              <a:t>حافظه، از حافظه اصلي و حافظه كمكي تشكيل شده است. </a:t>
            </a:r>
            <a:endParaRPr lang="fa-IR" dirty="0" smtClean="0">
              <a:cs typeface="B Nazanin" pitchFamily="2" charset="-78"/>
            </a:endParaRPr>
          </a:p>
          <a:p>
            <a:pPr algn="just" rtl="1">
              <a:lnSpc>
                <a:spcPct val="120000"/>
              </a:lnSpc>
              <a:spcBef>
                <a:spcPct val="50000"/>
              </a:spcBef>
            </a:pPr>
            <a:r>
              <a:rPr lang="fa-IR" dirty="0" smtClean="0">
                <a:cs typeface="B Nazanin" pitchFamily="2" charset="-78"/>
              </a:rPr>
              <a:t>حافظه </a:t>
            </a:r>
            <a:r>
              <a:rPr lang="fa-IR" dirty="0">
                <a:cs typeface="B Nazanin" pitchFamily="2" charset="-78"/>
              </a:rPr>
              <a:t>اصلي مستقيماً توسط دستورالعمل هاي ماشين قابل آدرس دهي است و حافظه كمكي سرعت پاييني دارد و به طور غير مستقيم با باركردن بلوك ها در حافظه اصلي دستيابي مي شود. </a:t>
            </a:r>
            <a:endParaRPr lang="fa-IR" dirty="0" smtClean="0">
              <a:cs typeface="B Nazanin" pitchFamily="2" charset="-78"/>
            </a:endParaRPr>
          </a:p>
          <a:p>
            <a:pPr algn="just" rtl="1">
              <a:lnSpc>
                <a:spcPct val="120000"/>
              </a:lnSpc>
              <a:spcBef>
                <a:spcPct val="50000"/>
              </a:spcBef>
            </a:pPr>
            <a:r>
              <a:rPr lang="fa-IR" dirty="0" smtClean="0">
                <a:cs typeface="B Nazanin" pitchFamily="2" charset="-78"/>
              </a:rPr>
              <a:t>سخت </a:t>
            </a:r>
            <a:r>
              <a:rPr lang="fa-IR" dirty="0">
                <a:cs typeface="B Nazanin" pitchFamily="2" charset="-78"/>
              </a:rPr>
              <a:t>افزار ترجمه آدرس (نگاشت كننده</a:t>
            </a:r>
            <a:r>
              <a:rPr lang="fa-IR" dirty="0" smtClean="0">
                <a:cs typeface="B Nazanin" pitchFamily="2" charset="-78"/>
              </a:rPr>
              <a:t>) بين </a:t>
            </a:r>
            <a:r>
              <a:rPr lang="fa-IR" dirty="0">
                <a:cs typeface="B Nazanin" pitchFamily="2" charset="-78"/>
              </a:rPr>
              <a:t>پردازنده و حافظه قرار </a:t>
            </a:r>
            <a:r>
              <a:rPr lang="fa-IR" dirty="0" smtClean="0">
                <a:cs typeface="B Nazanin" pitchFamily="2" charset="-78"/>
              </a:rPr>
              <a:t>دارد.</a:t>
            </a:r>
          </a:p>
          <a:p>
            <a:pPr algn="just" rtl="1">
              <a:lnSpc>
                <a:spcPct val="120000"/>
              </a:lnSpc>
              <a:spcBef>
                <a:spcPct val="50000"/>
              </a:spcBef>
            </a:pPr>
            <a:r>
              <a:rPr lang="fa-IR" dirty="0">
                <a:cs typeface="B Nazanin" pitchFamily="2" charset="-78"/>
              </a:rPr>
              <a:t>ب</a:t>
            </a:r>
            <a:r>
              <a:rPr lang="fa-IR" dirty="0" smtClean="0">
                <a:cs typeface="B Nazanin" pitchFamily="2" charset="-78"/>
              </a:rPr>
              <a:t>رنامه </a:t>
            </a:r>
            <a:r>
              <a:rPr lang="fa-IR" dirty="0">
                <a:cs typeface="B Nazanin" pitchFamily="2" charset="-78"/>
              </a:rPr>
              <a:t>ها با استفاده از آدرس هاي مجازي كه به آدرس هاي واقعي در حافظه اصلي نگاشت مي شوند، به محل هاي حافظه مراجعه مي كنند.</a:t>
            </a:r>
            <a:endParaRPr lang="en-US" dirty="0">
              <a:cs typeface="B Nazanin"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640678"/>
            <a:ext cx="4838270" cy="3106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98449" y="4800600"/>
            <a:ext cx="6278551" cy="1560427"/>
          </a:xfrm>
          <a:prstGeom prst="rect">
            <a:avLst/>
          </a:prstGeom>
        </p:spPr>
        <p:txBody>
          <a:bodyPr wrap="square">
            <a:spAutoFit/>
          </a:bodyPr>
          <a:lstStyle/>
          <a:p>
            <a:pPr algn="just" rtl="1">
              <a:lnSpc>
                <a:spcPct val="120000"/>
              </a:lnSpc>
              <a:spcBef>
                <a:spcPct val="50000"/>
              </a:spcBef>
            </a:pPr>
            <a:r>
              <a:rPr lang="fa-IR" dirty="0" smtClean="0">
                <a:cs typeface="B Nazanin" pitchFamily="2" charset="-78"/>
              </a:rPr>
              <a:t>اگر به یک آدرس مجازی که در حافظه اصلی نیست، مراجعه ای صورت گیرد،  در این صورت بخشی از فضای حافظه اصلی به حافظه کمکی منتقل شده و بلوک مورد نظر به حافظه اصلی بار خواهد شد.</a:t>
            </a:r>
          </a:p>
          <a:p>
            <a:pPr algn="just" rtl="1">
              <a:lnSpc>
                <a:spcPct val="120000"/>
              </a:lnSpc>
              <a:spcBef>
                <a:spcPct val="50000"/>
              </a:spcBef>
            </a:pPr>
            <a:r>
              <a:rPr lang="fa-IR" dirty="0" smtClean="0">
                <a:cs typeface="B Nazanin" pitchFamily="2" charset="-78"/>
              </a:rPr>
              <a:t>در طی این مبادله، فرایند عاملی که باعث مراجعه به آن آدرس شده است معلق می ماند.</a:t>
            </a:r>
            <a:endParaRPr lang="en-US" dirty="0">
              <a:cs typeface="B Nazanin" pitchFamily="2" charset="-78"/>
            </a:endParaRPr>
          </a:p>
        </p:txBody>
      </p:sp>
      <p:sp>
        <p:nvSpPr>
          <p:cNvPr id="4" name="Slide Number Placeholder 3"/>
          <p:cNvSpPr>
            <a:spLocks noGrp="1"/>
          </p:cNvSpPr>
          <p:nvPr>
            <p:ph type="sldNum" sz="quarter" idx="12"/>
          </p:nvPr>
        </p:nvSpPr>
        <p:spPr>
          <a:xfrm>
            <a:off x="0" y="6480770"/>
            <a:ext cx="762000" cy="365125"/>
          </a:xfrm>
        </p:spPr>
        <p:txBody>
          <a:bodyPr/>
          <a:lstStyle/>
          <a:p>
            <a:fld id="{B6F15528-21DE-4FAA-801E-634DDDAF4B2B}" type="slidenum">
              <a:rPr lang="en-US" smtClean="0"/>
              <a:pPr/>
              <a:t>34</a:t>
            </a:fld>
            <a:endParaRPr lang="en-US" dirty="0"/>
          </a:p>
        </p:txBody>
      </p:sp>
    </p:spTree>
    <p:extLst>
      <p:ext uri="{BB962C8B-B14F-4D97-AF65-F5344CB8AC3E}">
        <p14:creationId xmlns:p14="http://schemas.microsoft.com/office/powerpoint/2010/main" val="2241013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125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1750"/>
                            </p:stCondLst>
                            <p:childTnLst>
                              <p:par>
                                <p:cTn id="9" presetID="16" presetClass="entr" presetSubtype="21" fill="hold" grpId="0" nodeType="afterEffect">
                                  <p:stCondLst>
                                    <p:cond delay="200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 حفاظت اطلاعات و </a:t>
            </a:r>
            <a:r>
              <a:rPr lang="fa-IR" dirty="0" smtClean="0"/>
              <a:t>امنيت</a:t>
            </a:r>
            <a:endParaRPr lang="en-US" dirty="0"/>
          </a:p>
        </p:txBody>
      </p:sp>
      <p:sp>
        <p:nvSpPr>
          <p:cNvPr id="4" name="Content Placeholder 3"/>
          <p:cNvSpPr>
            <a:spLocks noGrp="1"/>
          </p:cNvSpPr>
          <p:nvPr>
            <p:ph idx="1"/>
          </p:nvPr>
        </p:nvSpPr>
        <p:spPr>
          <a:xfrm>
            <a:off x="457200" y="1676400"/>
            <a:ext cx="8153400" cy="4419600"/>
          </a:xfrm>
        </p:spPr>
        <p:txBody>
          <a:bodyPr/>
          <a:lstStyle/>
          <a:p>
            <a:pPr marL="0" indent="0" algn="just">
              <a:buNone/>
            </a:pPr>
            <a:r>
              <a:rPr lang="fa-IR" dirty="0"/>
              <a:t>گسترش استفاده از سيستم هاي اشتراك زماني </a:t>
            </a:r>
            <a:r>
              <a:rPr lang="fa-IR" dirty="0" smtClean="0"/>
              <a:t>و اخيراً </a:t>
            </a:r>
            <a:r>
              <a:rPr lang="fa-IR" dirty="0"/>
              <a:t>شبكه </a:t>
            </a:r>
            <a:r>
              <a:rPr lang="fa-IR" dirty="0" smtClean="0"/>
              <a:t>هاي كامپيوتري، بر </a:t>
            </a:r>
            <a:r>
              <a:rPr lang="fa-IR" dirty="0"/>
              <a:t>اهميت حفاظت اطلاعات و امنيت افزوده است</a:t>
            </a:r>
            <a:r>
              <a:rPr lang="fa-IR" dirty="0" smtClean="0"/>
              <a:t>.</a:t>
            </a:r>
          </a:p>
          <a:p>
            <a:pPr marL="0" indent="0" algn="just">
              <a:buNone/>
            </a:pPr>
            <a:endParaRPr lang="en-US" dirty="0"/>
          </a:p>
          <a:p>
            <a:pPr marL="0" indent="0" algn="just">
              <a:buNone/>
            </a:pPr>
            <a:r>
              <a:rPr lang="fa-IR" dirty="0"/>
              <a:t>بسياري از كارهاي حفاظت و امنيت كه به سيستم هاي عامل مربوط </a:t>
            </a:r>
            <a:r>
              <a:rPr lang="fa-IR" dirty="0" smtClean="0"/>
              <a:t>مي شوند، به </a:t>
            </a:r>
            <a:r>
              <a:rPr lang="fa-IR" dirty="0"/>
              <a:t>چهار دسته تقسيم مي شوند:</a:t>
            </a:r>
            <a:endParaRPr lang="en-US" dirty="0"/>
          </a:p>
          <a:p>
            <a:pPr marL="834390" lvl="1" indent="-514350" algn="just">
              <a:buSzPct val="89000"/>
              <a:buFont typeface="+mj-lt"/>
              <a:buAutoNum type="romanUcPeriod"/>
            </a:pPr>
            <a:r>
              <a:rPr lang="fa-IR" b="1" dirty="0"/>
              <a:t> </a:t>
            </a:r>
            <a:r>
              <a:rPr lang="fa-IR" sz="1800" b="1" dirty="0" smtClean="0">
                <a:solidFill>
                  <a:schemeClr val="accent1"/>
                </a:solidFill>
              </a:rPr>
              <a:t>دستيابي</a:t>
            </a:r>
            <a:r>
              <a:rPr lang="fa-IR" sz="2000" b="1" dirty="0" smtClean="0"/>
              <a:t>: </a:t>
            </a:r>
            <a:r>
              <a:rPr lang="fa-IR" sz="2000" dirty="0" smtClean="0"/>
              <a:t>تنظیم دسترسی کاربر به کل سیستم، زیر سیستم ها و داده ها و تنظیم دسترسی فرایندها به منابع سیستم.</a:t>
            </a:r>
          </a:p>
          <a:p>
            <a:pPr marL="834390" lvl="1" indent="-514350" algn="just">
              <a:buSzPct val="89000"/>
              <a:buFont typeface="+mj-lt"/>
              <a:buAutoNum type="romanUcPeriod"/>
            </a:pPr>
            <a:r>
              <a:rPr lang="fa-IR" b="1" dirty="0"/>
              <a:t> </a:t>
            </a:r>
            <a:r>
              <a:rPr lang="fa-IR" sz="1800" b="1" dirty="0" smtClean="0">
                <a:solidFill>
                  <a:schemeClr val="accent1"/>
                </a:solidFill>
              </a:rPr>
              <a:t>محرمانگي</a:t>
            </a:r>
            <a:r>
              <a:rPr lang="fa-IR" sz="2000" b="1" dirty="0" smtClean="0"/>
              <a:t>: </a:t>
            </a:r>
            <a:r>
              <a:rPr lang="fa-IR" sz="2000" dirty="0" smtClean="0"/>
              <a:t>اطمينان </a:t>
            </a:r>
            <a:r>
              <a:rPr lang="fa-IR" sz="2000" dirty="0"/>
              <a:t>حاصل مي كند كه كاربران نمي توانند به داده هايي كه دستيابي به آن ها مجاز نيست، دسترسي داشته باشند</a:t>
            </a:r>
            <a:r>
              <a:rPr lang="fa-IR" sz="2000" dirty="0" smtClean="0"/>
              <a:t>.</a:t>
            </a:r>
          </a:p>
          <a:p>
            <a:pPr marL="834390" lvl="1" indent="-514350" algn="just">
              <a:buSzPct val="89000"/>
              <a:buFont typeface="+mj-lt"/>
              <a:buAutoNum type="romanUcPeriod"/>
            </a:pPr>
            <a:r>
              <a:rPr lang="fa-IR" b="1" dirty="0">
                <a:solidFill>
                  <a:schemeClr val="accent1"/>
                </a:solidFill>
              </a:rPr>
              <a:t> </a:t>
            </a:r>
            <a:r>
              <a:rPr lang="fa-IR" sz="1800" b="1" dirty="0">
                <a:solidFill>
                  <a:schemeClr val="accent1"/>
                </a:solidFill>
              </a:rPr>
              <a:t>جامعيت داده</a:t>
            </a:r>
            <a:r>
              <a:rPr lang="fa-IR" sz="1800" b="1" dirty="0"/>
              <a:t> </a:t>
            </a:r>
            <a:r>
              <a:rPr lang="fa-IR" sz="1800" b="1" dirty="0" smtClean="0">
                <a:solidFill>
                  <a:schemeClr val="accent1"/>
                </a:solidFill>
              </a:rPr>
              <a:t>ها</a:t>
            </a:r>
            <a:r>
              <a:rPr lang="fa-IR" sz="2000" b="1" dirty="0" smtClean="0"/>
              <a:t>: </a:t>
            </a:r>
            <a:r>
              <a:rPr lang="fa-IR" sz="2000" dirty="0" smtClean="0"/>
              <a:t>حفاظت </a:t>
            </a:r>
            <a:r>
              <a:rPr lang="fa-IR" sz="2000" dirty="0"/>
              <a:t>از داده ها در مقابل اصلاحات غيرمجاز</a:t>
            </a:r>
            <a:r>
              <a:rPr lang="fa-IR" sz="2000" dirty="0" smtClean="0"/>
              <a:t>.</a:t>
            </a:r>
          </a:p>
          <a:p>
            <a:pPr marL="834390" lvl="1" indent="-514350" algn="just">
              <a:buSzPct val="89000"/>
              <a:buFont typeface="+mj-lt"/>
              <a:buAutoNum type="romanUcPeriod"/>
            </a:pPr>
            <a:r>
              <a:rPr lang="fa-IR" b="1" dirty="0"/>
              <a:t> </a:t>
            </a:r>
            <a:r>
              <a:rPr lang="fa-IR" sz="1800" b="1" dirty="0" smtClean="0">
                <a:solidFill>
                  <a:schemeClr val="accent1"/>
                </a:solidFill>
              </a:rPr>
              <a:t>صحت</a:t>
            </a:r>
            <a:r>
              <a:rPr lang="fa-IR" sz="1800" b="1" dirty="0" smtClean="0"/>
              <a:t>:</a:t>
            </a:r>
            <a:r>
              <a:rPr lang="fa-IR" sz="1800" dirty="0" smtClean="0"/>
              <a:t> </a:t>
            </a:r>
            <a:r>
              <a:rPr lang="fa-IR" sz="2000" dirty="0" smtClean="0"/>
              <a:t>با </a:t>
            </a:r>
            <a:r>
              <a:rPr lang="fa-IR" sz="2000" dirty="0"/>
              <a:t>وارسي مناسب هويت كاربران و اعتبارسنجي پيام ها يا داده ها سروكار دارد.</a:t>
            </a:r>
            <a:endParaRPr lang="en-US"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1576125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Effect transition="in" filter="wipe(down)">
                                      <p:cBhvr>
                                        <p:cTn id="11" dur="500"/>
                                        <p:tgtEl>
                                          <p:spTgt spid="4">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barn(inVertical)">
                                      <p:cBhvr>
                                        <p:cTn id="16" dur="500"/>
                                        <p:tgtEl>
                                          <p:spTgt spid="4">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barn(inVertical)">
                                      <p:cBhvr>
                                        <p:cTn id="21" dur="500"/>
                                        <p:tgtEl>
                                          <p:spTgt spid="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fade">
                                      <p:cBhvr>
                                        <p:cTn id="26" dur="1000"/>
                                        <p:tgtEl>
                                          <p:spTgt spid="4">
                                            <p:txEl>
                                              <p:pRg st="6" end="6"/>
                                            </p:txEl>
                                          </p:spTgt>
                                        </p:tgtEl>
                                      </p:cBhvr>
                                    </p:animEffect>
                                    <p:anim calcmode="lin" valueType="num">
                                      <p:cBhvr>
                                        <p:cTn id="2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 زمان بندي و مديريت </a:t>
            </a:r>
            <a:r>
              <a:rPr lang="fa-IR" dirty="0" smtClean="0"/>
              <a:t>منابع</a:t>
            </a:r>
            <a:endParaRPr lang="en-US" dirty="0"/>
          </a:p>
        </p:txBody>
      </p:sp>
      <p:sp>
        <p:nvSpPr>
          <p:cNvPr id="4" name="Content Placeholder 3"/>
          <p:cNvSpPr>
            <a:spLocks noGrp="1"/>
          </p:cNvSpPr>
          <p:nvPr>
            <p:ph idx="1"/>
          </p:nvPr>
        </p:nvSpPr>
        <p:spPr/>
        <p:txBody>
          <a:bodyPr>
            <a:normAutofit fontScale="92500" lnSpcReduction="20000"/>
          </a:bodyPr>
          <a:lstStyle/>
          <a:p>
            <a:pPr algn="just"/>
            <a:r>
              <a:rPr lang="fa-IR" dirty="0"/>
              <a:t>وظيفه مهم سيستم عامل</a:t>
            </a:r>
            <a:r>
              <a:rPr lang="fa-IR" dirty="0" smtClean="0"/>
              <a:t>، مديريت </a:t>
            </a:r>
            <a:r>
              <a:rPr lang="fa-IR" dirty="0"/>
              <a:t>بر </a:t>
            </a:r>
            <a:r>
              <a:rPr lang="fa-IR" dirty="0" smtClean="0"/>
              <a:t>منابع (</a:t>
            </a:r>
            <a:r>
              <a:rPr lang="fa-IR" dirty="0"/>
              <a:t>مثل فضاي حافظه اصلي، دستگاه هاي </a:t>
            </a:r>
            <a:r>
              <a:rPr lang="en-US" dirty="0"/>
              <a:t>I/O</a:t>
            </a:r>
            <a:r>
              <a:rPr lang="fa-IR" dirty="0"/>
              <a:t>، پردازنده ها) و زمان بندي به كارگيري آن ها توسط فرآيندهاي فعال است. </a:t>
            </a:r>
            <a:endParaRPr lang="fa-IR" dirty="0" smtClean="0"/>
          </a:p>
          <a:p>
            <a:pPr algn="just"/>
            <a:endParaRPr lang="fa-IR" dirty="0" smtClean="0"/>
          </a:p>
          <a:p>
            <a:pPr marL="0" indent="0" algn="just">
              <a:buNone/>
            </a:pPr>
            <a:r>
              <a:rPr lang="fa-IR" dirty="0" smtClean="0"/>
              <a:t>هر </a:t>
            </a:r>
            <a:r>
              <a:rPr lang="fa-IR" dirty="0"/>
              <a:t>سياست تخصيص </a:t>
            </a:r>
            <a:r>
              <a:rPr lang="fa-IR" dirty="0" smtClean="0"/>
              <a:t>منابع </a:t>
            </a:r>
            <a:r>
              <a:rPr lang="fa-IR" dirty="0"/>
              <a:t>بايد سه عامل را در نظر بگيرد</a:t>
            </a:r>
            <a:r>
              <a:rPr lang="fa-IR" dirty="0" smtClean="0"/>
              <a:t>:</a:t>
            </a:r>
          </a:p>
          <a:p>
            <a:pPr marL="0" indent="0" algn="just">
              <a:buNone/>
            </a:pPr>
            <a:endParaRPr lang="fa-IR" dirty="0" smtClean="0"/>
          </a:p>
          <a:p>
            <a:pPr marL="834390" lvl="1" indent="-514350" algn="just">
              <a:buFont typeface="+mj-lt"/>
              <a:buAutoNum type="romanUcPeriod"/>
            </a:pPr>
            <a:r>
              <a:rPr lang="fa-IR" b="1" dirty="0"/>
              <a:t> </a:t>
            </a:r>
            <a:r>
              <a:rPr lang="fa-IR" sz="2000" b="1" dirty="0" smtClean="0">
                <a:solidFill>
                  <a:schemeClr val="accent1"/>
                </a:solidFill>
              </a:rPr>
              <a:t>عدالت (انصاف):</a:t>
            </a:r>
          </a:p>
          <a:p>
            <a:pPr marL="594360" lvl="2" indent="0" algn="just">
              <a:buNone/>
            </a:pPr>
            <a:r>
              <a:rPr lang="fa-IR" sz="1800" b="1" dirty="0" smtClean="0">
                <a:solidFill>
                  <a:schemeClr val="accent1"/>
                </a:solidFill>
              </a:rPr>
              <a:t> </a:t>
            </a:r>
            <a:r>
              <a:rPr lang="fa-IR" dirty="0" smtClean="0"/>
              <a:t>معمولاً </a:t>
            </a:r>
            <a:r>
              <a:rPr lang="fa-IR" dirty="0"/>
              <a:t>دوست داريم تمام فرآيندهايي كه براي استفاده از منبع خاصي رقابت مي كنند، تقريباً به طور مساوي از آن استفاده كنند.</a:t>
            </a:r>
            <a:endParaRPr lang="en-US" dirty="0"/>
          </a:p>
          <a:p>
            <a:pPr marL="834390" lvl="1" indent="-514350" algn="just">
              <a:buFont typeface="+mj-lt"/>
              <a:buAutoNum type="romanUcPeriod"/>
            </a:pPr>
            <a:r>
              <a:rPr lang="fa-IR" sz="2000" b="1" dirty="0">
                <a:solidFill>
                  <a:schemeClr val="accent1"/>
                </a:solidFill>
              </a:rPr>
              <a:t> پذيرش تفاوت </a:t>
            </a:r>
            <a:r>
              <a:rPr lang="fa-IR" sz="2000" b="1" dirty="0" smtClean="0">
                <a:solidFill>
                  <a:schemeClr val="accent1"/>
                </a:solidFill>
              </a:rPr>
              <a:t>ها: </a:t>
            </a:r>
          </a:p>
          <a:p>
            <a:pPr marL="594360" lvl="2" indent="0" algn="just">
              <a:buNone/>
            </a:pPr>
            <a:r>
              <a:rPr lang="fa-IR" dirty="0" smtClean="0"/>
              <a:t>از </a:t>
            </a:r>
            <a:r>
              <a:rPr lang="fa-IR" dirty="0"/>
              <a:t>طرف ديگر، سيستم عامل ممكن است بين كارهايي با رده هاي مختلف كه به سرويس هاي مختلفي نياز دارند، تمايز قائل شود</a:t>
            </a:r>
            <a:r>
              <a:rPr lang="fa-IR" dirty="0" smtClean="0"/>
              <a:t>.</a:t>
            </a:r>
          </a:p>
          <a:p>
            <a:pPr marL="834390" lvl="1" indent="-514350" algn="just">
              <a:buFont typeface="+mj-lt"/>
              <a:buAutoNum type="romanUcPeriod"/>
            </a:pPr>
            <a:r>
              <a:rPr lang="fa-IR" sz="2000" b="1" dirty="0">
                <a:solidFill>
                  <a:schemeClr val="accent1"/>
                </a:solidFill>
              </a:rPr>
              <a:t> </a:t>
            </a:r>
            <a:r>
              <a:rPr lang="fa-IR" sz="2000" b="1" dirty="0" smtClean="0">
                <a:solidFill>
                  <a:schemeClr val="accent1"/>
                </a:solidFill>
              </a:rPr>
              <a:t>كارايي:</a:t>
            </a:r>
          </a:p>
          <a:p>
            <a:pPr marL="594360" lvl="2" indent="0" algn="just">
              <a:buNone/>
            </a:pPr>
            <a:r>
              <a:rPr lang="fa-IR" sz="1800" b="1" dirty="0" smtClean="0">
                <a:solidFill>
                  <a:schemeClr val="accent1"/>
                </a:solidFill>
              </a:rPr>
              <a:t> </a:t>
            </a:r>
            <a:r>
              <a:rPr lang="fa-IR" dirty="0" smtClean="0"/>
              <a:t>سيستم </a:t>
            </a:r>
            <a:r>
              <a:rPr lang="fa-IR" dirty="0"/>
              <a:t>عامل بايد سعي كند توان عملياتي را به حداكثر و زمان پاسخ را به حداقل برساند و در سيستم اشتراك زماني از حداكثر تعداد كاربران پشتيباني نمايد.</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7138039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80">
                                          <p:stCondLst>
                                            <p:cond delay="0"/>
                                          </p:stCondLst>
                                        </p:cTn>
                                        <p:tgtEl>
                                          <p:spTgt spid="4">
                                            <p:txEl>
                                              <p:pRg st="4" end="4"/>
                                            </p:txEl>
                                          </p:spTgt>
                                        </p:tgtEl>
                                      </p:cBhvr>
                                    </p:animEffect>
                                    <p:anim calcmode="lin" valueType="num">
                                      <p:cBhvr>
                                        <p:cTn id="24"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xEl>
                                              <p:pRg st="4" end="4"/>
                                            </p:txEl>
                                          </p:spTgt>
                                        </p:tgtEl>
                                      </p:cBhvr>
                                      <p:to x="100000" y="60000"/>
                                    </p:animScale>
                                    <p:animScale>
                                      <p:cBhvr>
                                        <p:cTn id="30" dur="166" decel="50000">
                                          <p:stCondLst>
                                            <p:cond delay="676"/>
                                          </p:stCondLst>
                                        </p:cTn>
                                        <p:tgtEl>
                                          <p:spTgt spid="4">
                                            <p:txEl>
                                              <p:pRg st="4" end="4"/>
                                            </p:txEl>
                                          </p:spTgt>
                                        </p:tgtEl>
                                      </p:cBhvr>
                                      <p:to x="100000" y="100000"/>
                                    </p:animScale>
                                    <p:animScale>
                                      <p:cBhvr>
                                        <p:cTn id="31" dur="26">
                                          <p:stCondLst>
                                            <p:cond delay="1312"/>
                                          </p:stCondLst>
                                        </p:cTn>
                                        <p:tgtEl>
                                          <p:spTgt spid="4">
                                            <p:txEl>
                                              <p:pRg st="4" end="4"/>
                                            </p:txEl>
                                          </p:spTgt>
                                        </p:tgtEl>
                                      </p:cBhvr>
                                      <p:to x="100000" y="80000"/>
                                    </p:animScale>
                                    <p:animScale>
                                      <p:cBhvr>
                                        <p:cTn id="32" dur="166" decel="50000">
                                          <p:stCondLst>
                                            <p:cond delay="1338"/>
                                          </p:stCondLst>
                                        </p:cTn>
                                        <p:tgtEl>
                                          <p:spTgt spid="4">
                                            <p:txEl>
                                              <p:pRg st="4" end="4"/>
                                            </p:txEl>
                                          </p:spTgt>
                                        </p:tgtEl>
                                      </p:cBhvr>
                                      <p:to x="100000" y="100000"/>
                                    </p:animScale>
                                    <p:animScale>
                                      <p:cBhvr>
                                        <p:cTn id="33" dur="26">
                                          <p:stCondLst>
                                            <p:cond delay="1642"/>
                                          </p:stCondLst>
                                        </p:cTn>
                                        <p:tgtEl>
                                          <p:spTgt spid="4">
                                            <p:txEl>
                                              <p:pRg st="4" end="4"/>
                                            </p:txEl>
                                          </p:spTgt>
                                        </p:tgtEl>
                                      </p:cBhvr>
                                      <p:to x="100000" y="90000"/>
                                    </p:animScale>
                                    <p:animScale>
                                      <p:cBhvr>
                                        <p:cTn id="34" dur="166" decel="50000">
                                          <p:stCondLst>
                                            <p:cond delay="1668"/>
                                          </p:stCondLst>
                                        </p:cTn>
                                        <p:tgtEl>
                                          <p:spTgt spid="4">
                                            <p:txEl>
                                              <p:pRg st="4" end="4"/>
                                            </p:txEl>
                                          </p:spTgt>
                                        </p:tgtEl>
                                      </p:cBhvr>
                                      <p:to x="100000" y="100000"/>
                                    </p:animScale>
                                    <p:animScale>
                                      <p:cBhvr>
                                        <p:cTn id="35" dur="26">
                                          <p:stCondLst>
                                            <p:cond delay="1808"/>
                                          </p:stCondLst>
                                        </p:cTn>
                                        <p:tgtEl>
                                          <p:spTgt spid="4">
                                            <p:txEl>
                                              <p:pRg st="4" end="4"/>
                                            </p:txEl>
                                          </p:spTgt>
                                        </p:tgtEl>
                                      </p:cBhvr>
                                      <p:to x="100000" y="95000"/>
                                    </p:animScale>
                                    <p:animScale>
                                      <p:cBhvr>
                                        <p:cTn id="36" dur="166" decel="50000">
                                          <p:stCondLst>
                                            <p:cond delay="1834"/>
                                          </p:stCondLst>
                                        </p:cTn>
                                        <p:tgtEl>
                                          <p:spTgt spid="4">
                                            <p:txEl>
                                              <p:pRg st="4" end="4"/>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wipe(down)">
                                      <p:cBhvr>
                                        <p:cTn id="39" dur="580">
                                          <p:stCondLst>
                                            <p:cond delay="0"/>
                                          </p:stCondLst>
                                        </p:cTn>
                                        <p:tgtEl>
                                          <p:spTgt spid="4">
                                            <p:txEl>
                                              <p:pRg st="6" end="6"/>
                                            </p:txEl>
                                          </p:spTgt>
                                        </p:tgtEl>
                                      </p:cBhvr>
                                    </p:animEffect>
                                    <p:anim calcmode="lin" valueType="num">
                                      <p:cBhvr>
                                        <p:cTn id="40"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xEl>
                                              <p:pRg st="6" end="6"/>
                                            </p:txEl>
                                          </p:spTgt>
                                        </p:tgtEl>
                                      </p:cBhvr>
                                      <p:to x="100000" y="60000"/>
                                    </p:animScale>
                                    <p:animScale>
                                      <p:cBhvr>
                                        <p:cTn id="46" dur="166" decel="50000">
                                          <p:stCondLst>
                                            <p:cond delay="676"/>
                                          </p:stCondLst>
                                        </p:cTn>
                                        <p:tgtEl>
                                          <p:spTgt spid="4">
                                            <p:txEl>
                                              <p:pRg st="6" end="6"/>
                                            </p:txEl>
                                          </p:spTgt>
                                        </p:tgtEl>
                                      </p:cBhvr>
                                      <p:to x="100000" y="100000"/>
                                    </p:animScale>
                                    <p:animScale>
                                      <p:cBhvr>
                                        <p:cTn id="47" dur="26">
                                          <p:stCondLst>
                                            <p:cond delay="1312"/>
                                          </p:stCondLst>
                                        </p:cTn>
                                        <p:tgtEl>
                                          <p:spTgt spid="4">
                                            <p:txEl>
                                              <p:pRg st="6" end="6"/>
                                            </p:txEl>
                                          </p:spTgt>
                                        </p:tgtEl>
                                      </p:cBhvr>
                                      <p:to x="100000" y="80000"/>
                                    </p:animScale>
                                    <p:animScale>
                                      <p:cBhvr>
                                        <p:cTn id="48" dur="166" decel="50000">
                                          <p:stCondLst>
                                            <p:cond delay="1338"/>
                                          </p:stCondLst>
                                        </p:cTn>
                                        <p:tgtEl>
                                          <p:spTgt spid="4">
                                            <p:txEl>
                                              <p:pRg st="6" end="6"/>
                                            </p:txEl>
                                          </p:spTgt>
                                        </p:tgtEl>
                                      </p:cBhvr>
                                      <p:to x="100000" y="100000"/>
                                    </p:animScale>
                                    <p:animScale>
                                      <p:cBhvr>
                                        <p:cTn id="49" dur="26">
                                          <p:stCondLst>
                                            <p:cond delay="1642"/>
                                          </p:stCondLst>
                                        </p:cTn>
                                        <p:tgtEl>
                                          <p:spTgt spid="4">
                                            <p:txEl>
                                              <p:pRg st="6" end="6"/>
                                            </p:txEl>
                                          </p:spTgt>
                                        </p:tgtEl>
                                      </p:cBhvr>
                                      <p:to x="100000" y="90000"/>
                                    </p:animScale>
                                    <p:animScale>
                                      <p:cBhvr>
                                        <p:cTn id="50" dur="166" decel="50000">
                                          <p:stCondLst>
                                            <p:cond delay="1668"/>
                                          </p:stCondLst>
                                        </p:cTn>
                                        <p:tgtEl>
                                          <p:spTgt spid="4">
                                            <p:txEl>
                                              <p:pRg st="6" end="6"/>
                                            </p:txEl>
                                          </p:spTgt>
                                        </p:tgtEl>
                                      </p:cBhvr>
                                      <p:to x="100000" y="100000"/>
                                    </p:animScale>
                                    <p:animScale>
                                      <p:cBhvr>
                                        <p:cTn id="51" dur="26">
                                          <p:stCondLst>
                                            <p:cond delay="1808"/>
                                          </p:stCondLst>
                                        </p:cTn>
                                        <p:tgtEl>
                                          <p:spTgt spid="4">
                                            <p:txEl>
                                              <p:pRg st="6" end="6"/>
                                            </p:txEl>
                                          </p:spTgt>
                                        </p:tgtEl>
                                      </p:cBhvr>
                                      <p:to x="100000" y="95000"/>
                                    </p:animScale>
                                    <p:animScale>
                                      <p:cBhvr>
                                        <p:cTn id="52" dur="166" decel="50000">
                                          <p:stCondLst>
                                            <p:cond delay="1834"/>
                                          </p:stCondLst>
                                        </p:cTn>
                                        <p:tgtEl>
                                          <p:spTgt spid="4">
                                            <p:txEl>
                                              <p:pRg st="6" end="6"/>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Effect transition="in" filter="wipe(down)">
                                      <p:cBhvr>
                                        <p:cTn id="55" dur="580">
                                          <p:stCondLst>
                                            <p:cond delay="0"/>
                                          </p:stCondLst>
                                        </p:cTn>
                                        <p:tgtEl>
                                          <p:spTgt spid="4">
                                            <p:txEl>
                                              <p:pRg st="8" end="8"/>
                                            </p:txEl>
                                          </p:spTgt>
                                        </p:tgtEl>
                                      </p:cBhvr>
                                    </p:animEffect>
                                    <p:anim calcmode="lin" valueType="num">
                                      <p:cBhvr>
                                        <p:cTn id="56"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4">
                                            <p:txEl>
                                              <p:pRg st="8" end="8"/>
                                            </p:txEl>
                                          </p:spTgt>
                                        </p:tgtEl>
                                      </p:cBhvr>
                                      <p:to x="100000" y="60000"/>
                                    </p:animScale>
                                    <p:animScale>
                                      <p:cBhvr>
                                        <p:cTn id="62" dur="166" decel="50000">
                                          <p:stCondLst>
                                            <p:cond delay="676"/>
                                          </p:stCondLst>
                                        </p:cTn>
                                        <p:tgtEl>
                                          <p:spTgt spid="4">
                                            <p:txEl>
                                              <p:pRg st="8" end="8"/>
                                            </p:txEl>
                                          </p:spTgt>
                                        </p:tgtEl>
                                      </p:cBhvr>
                                      <p:to x="100000" y="100000"/>
                                    </p:animScale>
                                    <p:animScale>
                                      <p:cBhvr>
                                        <p:cTn id="63" dur="26">
                                          <p:stCondLst>
                                            <p:cond delay="1312"/>
                                          </p:stCondLst>
                                        </p:cTn>
                                        <p:tgtEl>
                                          <p:spTgt spid="4">
                                            <p:txEl>
                                              <p:pRg st="8" end="8"/>
                                            </p:txEl>
                                          </p:spTgt>
                                        </p:tgtEl>
                                      </p:cBhvr>
                                      <p:to x="100000" y="80000"/>
                                    </p:animScale>
                                    <p:animScale>
                                      <p:cBhvr>
                                        <p:cTn id="64" dur="166" decel="50000">
                                          <p:stCondLst>
                                            <p:cond delay="1338"/>
                                          </p:stCondLst>
                                        </p:cTn>
                                        <p:tgtEl>
                                          <p:spTgt spid="4">
                                            <p:txEl>
                                              <p:pRg st="8" end="8"/>
                                            </p:txEl>
                                          </p:spTgt>
                                        </p:tgtEl>
                                      </p:cBhvr>
                                      <p:to x="100000" y="100000"/>
                                    </p:animScale>
                                    <p:animScale>
                                      <p:cBhvr>
                                        <p:cTn id="65" dur="26">
                                          <p:stCondLst>
                                            <p:cond delay="1642"/>
                                          </p:stCondLst>
                                        </p:cTn>
                                        <p:tgtEl>
                                          <p:spTgt spid="4">
                                            <p:txEl>
                                              <p:pRg st="8" end="8"/>
                                            </p:txEl>
                                          </p:spTgt>
                                        </p:tgtEl>
                                      </p:cBhvr>
                                      <p:to x="100000" y="90000"/>
                                    </p:animScale>
                                    <p:animScale>
                                      <p:cBhvr>
                                        <p:cTn id="66" dur="166" decel="50000">
                                          <p:stCondLst>
                                            <p:cond delay="1668"/>
                                          </p:stCondLst>
                                        </p:cTn>
                                        <p:tgtEl>
                                          <p:spTgt spid="4">
                                            <p:txEl>
                                              <p:pRg st="8" end="8"/>
                                            </p:txEl>
                                          </p:spTgt>
                                        </p:tgtEl>
                                      </p:cBhvr>
                                      <p:to x="100000" y="100000"/>
                                    </p:animScale>
                                    <p:animScale>
                                      <p:cBhvr>
                                        <p:cTn id="67" dur="26">
                                          <p:stCondLst>
                                            <p:cond delay="1808"/>
                                          </p:stCondLst>
                                        </p:cTn>
                                        <p:tgtEl>
                                          <p:spTgt spid="4">
                                            <p:txEl>
                                              <p:pRg st="8" end="8"/>
                                            </p:txEl>
                                          </p:spTgt>
                                        </p:tgtEl>
                                      </p:cBhvr>
                                      <p:to x="100000" y="95000"/>
                                    </p:animScale>
                                    <p:animScale>
                                      <p:cBhvr>
                                        <p:cTn id="68" dur="166" decel="50000">
                                          <p:stCondLst>
                                            <p:cond delay="1834"/>
                                          </p:stCondLst>
                                        </p:cTn>
                                        <p:tgtEl>
                                          <p:spTgt spid="4">
                                            <p:txEl>
                                              <p:pRg st="8" end="8"/>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4">
                                            <p:txEl>
                                              <p:pRg st="5" end="5"/>
                                            </p:txEl>
                                          </p:spTgt>
                                        </p:tgtEl>
                                        <p:attrNameLst>
                                          <p:attrName>style.visibility</p:attrName>
                                        </p:attrNameLst>
                                      </p:cBhvr>
                                      <p:to>
                                        <p:strVal val="visible"/>
                                      </p:to>
                                    </p:set>
                                    <p:animEffect transition="in" filter="randombar(horizontal)">
                                      <p:cBhvr>
                                        <p:cTn id="73" dur="500"/>
                                        <p:tgtEl>
                                          <p:spTgt spid="4">
                                            <p:txEl>
                                              <p:pRg st="5" end="5"/>
                                            </p:txEl>
                                          </p:spTgt>
                                        </p:tgtEl>
                                      </p:cBhvr>
                                    </p:animEffect>
                                  </p:childTnLst>
                                </p:cTn>
                              </p:par>
                              <p:par>
                                <p:cTn id="74" presetID="14" presetClass="entr" presetSubtype="10" fill="hold" nodeType="withEffect">
                                  <p:stCondLst>
                                    <p:cond delay="0"/>
                                  </p:stCondLst>
                                  <p:childTnLst>
                                    <p:set>
                                      <p:cBhvr>
                                        <p:cTn id="75" dur="1" fill="hold">
                                          <p:stCondLst>
                                            <p:cond delay="0"/>
                                          </p:stCondLst>
                                        </p:cTn>
                                        <p:tgtEl>
                                          <p:spTgt spid="4">
                                            <p:txEl>
                                              <p:pRg st="7" end="7"/>
                                            </p:txEl>
                                          </p:spTgt>
                                        </p:tgtEl>
                                        <p:attrNameLst>
                                          <p:attrName>style.visibility</p:attrName>
                                        </p:attrNameLst>
                                      </p:cBhvr>
                                      <p:to>
                                        <p:strVal val="visible"/>
                                      </p:to>
                                    </p:set>
                                    <p:animEffect transition="in" filter="randombar(horizontal)">
                                      <p:cBhvr>
                                        <p:cTn id="76" dur="500"/>
                                        <p:tgtEl>
                                          <p:spTgt spid="4">
                                            <p:txEl>
                                              <p:pRg st="7" end="7"/>
                                            </p:txEl>
                                          </p:spTgt>
                                        </p:tgtEl>
                                      </p:cBhvr>
                                    </p:animEffect>
                                  </p:childTnLst>
                                </p:cTn>
                              </p:par>
                              <p:par>
                                <p:cTn id="77" presetID="14" presetClass="entr" presetSubtype="10" fill="hold" nodeType="withEffect">
                                  <p:stCondLst>
                                    <p:cond delay="0"/>
                                  </p:stCondLst>
                                  <p:childTnLst>
                                    <p:set>
                                      <p:cBhvr>
                                        <p:cTn id="78" dur="1" fill="hold">
                                          <p:stCondLst>
                                            <p:cond delay="0"/>
                                          </p:stCondLst>
                                        </p:cTn>
                                        <p:tgtEl>
                                          <p:spTgt spid="4">
                                            <p:txEl>
                                              <p:pRg st="9" end="9"/>
                                            </p:txEl>
                                          </p:spTgt>
                                        </p:tgtEl>
                                        <p:attrNameLst>
                                          <p:attrName>style.visibility</p:attrName>
                                        </p:attrNameLst>
                                      </p:cBhvr>
                                      <p:to>
                                        <p:strVal val="visible"/>
                                      </p:to>
                                    </p:set>
                                    <p:animEffect transition="in" filter="randombar(horizontal)">
                                      <p:cBhvr>
                                        <p:cTn id="79"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7540" name="Picture 4"/>
          <p:cNvPicPr>
            <a:picLocks noChangeAspect="1" noChangeArrowheads="1"/>
          </p:cNvPicPr>
          <p:nvPr/>
        </p:nvPicPr>
        <p:blipFill>
          <a:blip r:embed="rId2">
            <a:extLst>
              <a:ext uri="{28A0092B-C50C-407E-A947-70E740481C1C}">
                <a14:useLocalDpi xmlns:a14="http://schemas.microsoft.com/office/drawing/2010/main" val="0"/>
              </a:ext>
            </a:extLst>
          </a:blip>
          <a:srcRect l="8333" t="15668" r="27669" b="19835"/>
          <a:stretch>
            <a:fillRect/>
          </a:stretch>
        </p:blipFill>
        <p:spPr bwMode="auto">
          <a:xfrm>
            <a:off x="2297837" y="2057400"/>
            <a:ext cx="4624526" cy="3411838"/>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7541" name="Text Box 5"/>
          <p:cNvSpPr txBox="1">
            <a:spLocks noChangeArrowheads="1"/>
          </p:cNvSpPr>
          <p:nvPr/>
        </p:nvSpPr>
        <p:spPr bwMode="auto">
          <a:xfrm>
            <a:off x="304800" y="5551601"/>
            <a:ext cx="8610600" cy="424732"/>
          </a:xfrm>
          <a:prstGeom prst="rect">
            <a:avLst/>
          </a:prstGeom>
          <a:noFill/>
          <a:ln>
            <a:noFill/>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91240B29-F687-4F45-9708-019B960494DF}">
              <a14:hiddenLine xmlns:a14="http://schemas.microsoft.com/office/drawing/2010/main" w="9525" algn="ctr">
                <a:solidFill>
                  <a:srgbClr val="E7D80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lnSpc>
                <a:spcPct val="120000"/>
              </a:lnSpc>
              <a:spcBef>
                <a:spcPct val="50000"/>
              </a:spcBef>
            </a:pPr>
            <a:r>
              <a:rPr lang="fa-IR" dirty="0" smtClean="0">
                <a:cs typeface="B Nazanin" pitchFamily="2" charset="-78"/>
              </a:rPr>
              <a:t>شکل فوق عناصر </a:t>
            </a:r>
            <a:r>
              <a:rPr lang="fa-IR" dirty="0">
                <a:cs typeface="B Nazanin" pitchFamily="2" charset="-78"/>
              </a:rPr>
              <a:t>مهم سيستم عامل براي زمان بندي فرآيندها و تخصيص منابع را در محيط چندبرنامه اي نشان مي دهد. </a:t>
            </a:r>
            <a:endParaRPr lang="en-US" dirty="0">
              <a:cs typeface="B Nazanin" pitchFamily="2" charset="-78"/>
            </a:endParaRPr>
          </a:p>
        </p:txBody>
      </p:sp>
      <p:sp>
        <p:nvSpPr>
          <p:cNvPr id="2" name="Line Callout 1 1"/>
          <p:cNvSpPr/>
          <p:nvPr/>
        </p:nvSpPr>
        <p:spPr>
          <a:xfrm>
            <a:off x="5486399" y="609600"/>
            <a:ext cx="1600201" cy="1219200"/>
          </a:xfrm>
          <a:prstGeom prst="borderCallout1">
            <a:avLst>
              <a:gd name="adj1" fmla="val 99107"/>
              <a:gd name="adj2" fmla="val 51984"/>
              <a:gd name="adj3" fmla="val 147322"/>
              <a:gd name="adj4" fmla="val 40239"/>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dirty="0" smtClean="0">
                <a:solidFill>
                  <a:schemeClr val="tx1"/>
                </a:solidFill>
                <a:cs typeface="B Nazanin" pitchFamily="2" charset="-78"/>
              </a:rPr>
              <a:t>صف کوتاه مدت: شامل فرایندهایی که در حافظه اصلی هستند و یا بخش مهم آن ها در حافظه اصلی است. </a:t>
            </a:r>
            <a:endParaRPr lang="en-US" sz="1400" dirty="0">
              <a:solidFill>
                <a:schemeClr val="tx1"/>
              </a:solidFill>
              <a:cs typeface="B Nazanin" pitchFamily="2" charset="-78"/>
            </a:endParaRPr>
          </a:p>
        </p:txBody>
      </p:sp>
      <p:sp>
        <p:nvSpPr>
          <p:cNvPr id="5" name="Line Callout 1 4"/>
          <p:cNvSpPr/>
          <p:nvPr/>
        </p:nvSpPr>
        <p:spPr>
          <a:xfrm>
            <a:off x="7238999" y="2819400"/>
            <a:ext cx="1600201" cy="1524000"/>
          </a:xfrm>
          <a:prstGeom prst="borderCallout1">
            <a:avLst>
              <a:gd name="adj1" fmla="val 48214"/>
              <a:gd name="adj2" fmla="val -1862"/>
              <a:gd name="adj3" fmla="val 91350"/>
              <a:gd name="adj4" fmla="val -41891"/>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dirty="0" smtClean="0">
                <a:solidFill>
                  <a:schemeClr val="tx1"/>
                </a:solidFill>
                <a:cs typeface="B Nazanin" pitchFamily="2" charset="-78"/>
              </a:rPr>
              <a:t>زمانبند کوتاه مدت (توزیع کننده):</a:t>
            </a:r>
          </a:p>
          <a:p>
            <a:pPr algn="ctr" rtl="1"/>
            <a:r>
              <a:rPr lang="fa-IR" sz="1400" dirty="0" smtClean="0">
                <a:solidFill>
                  <a:schemeClr val="tx1"/>
                </a:solidFill>
                <a:cs typeface="B Nazanin" pitchFamily="2" charset="-78"/>
              </a:rPr>
              <a:t>وظیفه دارد از بین فرایند های موجود در صف کوتاه مدت، یک فرایند را برای اجرا انتخاب کند.</a:t>
            </a:r>
            <a:endParaRPr lang="en-US" sz="1400" dirty="0">
              <a:solidFill>
                <a:schemeClr val="tx1"/>
              </a:solidFill>
              <a:cs typeface="B Nazanin" pitchFamily="2" charset="-78"/>
            </a:endParaRPr>
          </a:p>
        </p:txBody>
      </p:sp>
      <p:sp>
        <p:nvSpPr>
          <p:cNvPr id="6" name="Line Callout 1 5"/>
          <p:cNvSpPr/>
          <p:nvPr/>
        </p:nvSpPr>
        <p:spPr>
          <a:xfrm>
            <a:off x="3505200" y="609600"/>
            <a:ext cx="1371600" cy="1219200"/>
          </a:xfrm>
          <a:prstGeom prst="borderCallout1">
            <a:avLst>
              <a:gd name="adj1" fmla="val 99107"/>
              <a:gd name="adj2" fmla="val 51984"/>
              <a:gd name="adj3" fmla="val 150001"/>
              <a:gd name="adj4" fmla="val 137858"/>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dirty="0" smtClean="0">
                <a:solidFill>
                  <a:schemeClr val="tx1"/>
                </a:solidFill>
                <a:cs typeface="B Nazanin" pitchFamily="2" charset="-78"/>
              </a:rPr>
              <a:t>صف بلند مدت: فهرستی از کارهای جدیدی که در انتظار استفاده از پردازنده هستند.</a:t>
            </a:r>
            <a:endParaRPr lang="en-US" sz="1400" dirty="0">
              <a:solidFill>
                <a:schemeClr val="tx1"/>
              </a:solidFill>
              <a:cs typeface="B Nazanin" pitchFamily="2" charset="-78"/>
            </a:endParaRPr>
          </a:p>
        </p:txBody>
      </p:sp>
      <p:sp>
        <p:nvSpPr>
          <p:cNvPr id="7" name="Line Callout 1 6"/>
          <p:cNvSpPr/>
          <p:nvPr/>
        </p:nvSpPr>
        <p:spPr>
          <a:xfrm>
            <a:off x="7467600" y="914400"/>
            <a:ext cx="1600201" cy="1447800"/>
          </a:xfrm>
          <a:prstGeom prst="borderCallout1">
            <a:avLst>
              <a:gd name="adj1" fmla="val 50893"/>
              <a:gd name="adj2" fmla="val -1758"/>
              <a:gd name="adj3" fmla="val 95799"/>
              <a:gd name="adj4" fmla="val -55680"/>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dirty="0" smtClean="0">
                <a:solidFill>
                  <a:schemeClr val="tx1"/>
                </a:solidFill>
                <a:cs typeface="B Nazanin" pitchFamily="2" charset="-78"/>
              </a:rPr>
              <a:t>صف های </a:t>
            </a:r>
            <a:r>
              <a:rPr lang="en-US" sz="1400" dirty="0" smtClean="0">
                <a:solidFill>
                  <a:schemeClr val="tx1"/>
                </a:solidFill>
                <a:cs typeface="B Nazanin" pitchFamily="2" charset="-78"/>
              </a:rPr>
              <a:t>I/O</a:t>
            </a:r>
            <a:r>
              <a:rPr lang="fa-IR" sz="1400" dirty="0" smtClean="0">
                <a:solidFill>
                  <a:schemeClr val="tx1"/>
                </a:solidFill>
                <a:cs typeface="B Nazanin" pitchFamily="2" charset="-78"/>
              </a:rPr>
              <a:t>:</a:t>
            </a:r>
          </a:p>
          <a:p>
            <a:pPr algn="ctr" rtl="1"/>
            <a:r>
              <a:rPr lang="fa-IR" sz="1400" dirty="0" smtClean="0">
                <a:solidFill>
                  <a:schemeClr val="tx1"/>
                </a:solidFill>
                <a:cs typeface="B Nazanin" pitchFamily="2" charset="-78"/>
              </a:rPr>
              <a:t>تمام فرایندهایی که احتیاج به عمل ورودی/ خروجی دارند در صف مخصوص همان دستگاه منتظر می مانند.</a:t>
            </a:r>
            <a:endParaRPr lang="en-US" sz="1400" dirty="0">
              <a:solidFill>
                <a:schemeClr val="tx1"/>
              </a:solidFill>
              <a:cs typeface="B Nazanin" pitchFamily="2" charset="-78"/>
            </a:endParaRPr>
          </a:p>
        </p:txBody>
      </p:sp>
      <p:sp>
        <p:nvSpPr>
          <p:cNvPr id="3" name="Slide Number Placeholder 2"/>
          <p:cNvSpPr>
            <a:spLocks noGrp="1"/>
          </p:cNvSpPr>
          <p:nvPr>
            <p:ph type="sldNum" sz="quarter" idx="12"/>
          </p:nvPr>
        </p:nvSpPr>
        <p:spPr>
          <a:xfrm>
            <a:off x="8153400" y="6324600"/>
            <a:ext cx="762000" cy="365125"/>
          </a:xfrm>
        </p:spPr>
        <p:txBody>
          <a:bodyPr/>
          <a:lstStyle/>
          <a:p>
            <a:fld id="{B6F15528-21DE-4FAA-801E-634DDDAF4B2B}" type="slidenum">
              <a:rPr lang="en-US" smtClean="0"/>
              <a:pPr/>
              <a:t>37</a:t>
            </a:fld>
            <a:endParaRPr lang="en-US"/>
          </a:p>
        </p:txBody>
      </p:sp>
      <p:sp>
        <p:nvSpPr>
          <p:cNvPr id="4" name="Rectangle 3"/>
          <p:cNvSpPr/>
          <p:nvPr/>
        </p:nvSpPr>
        <p:spPr>
          <a:xfrm>
            <a:off x="1066800" y="-14024"/>
            <a:ext cx="7200900" cy="400110"/>
          </a:xfrm>
          <a:prstGeom prst="rect">
            <a:avLst/>
          </a:prstGeom>
        </p:spPr>
        <p:txBody>
          <a:bodyPr wrap="square">
            <a:spAutoFit/>
          </a:bodyPr>
          <a:lstStyle/>
          <a:p>
            <a:pPr algn="ctr"/>
            <a:r>
              <a:rPr lang="fa-IR" sz="2000" b="1" dirty="0">
                <a:cs typeface="B Nazanin" pitchFamily="2" charset="-78"/>
              </a:rPr>
              <a:t>عناصر مهم سيستم عامل براي زمان بندي فرآيندها و تخصيص منابع </a:t>
            </a:r>
            <a:endParaRPr lang="en-US" sz="2000" b="1" dirty="0"/>
          </a:p>
        </p:txBody>
      </p:sp>
    </p:spTree>
    <p:extLst>
      <p:ext uri="{BB962C8B-B14F-4D97-AF65-F5344CB8AC3E}">
        <p14:creationId xmlns:p14="http://schemas.microsoft.com/office/powerpoint/2010/main" val="5659877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 ساختار </a:t>
            </a:r>
            <a:r>
              <a:rPr lang="fa-IR" dirty="0" smtClean="0"/>
              <a:t>سيستم</a:t>
            </a:r>
            <a:endParaRPr lang="en-US" dirty="0"/>
          </a:p>
        </p:txBody>
      </p:sp>
      <p:sp>
        <p:nvSpPr>
          <p:cNvPr id="4" name="Content Placeholder 3"/>
          <p:cNvSpPr>
            <a:spLocks noGrp="1"/>
          </p:cNvSpPr>
          <p:nvPr>
            <p:ph idx="1"/>
          </p:nvPr>
        </p:nvSpPr>
        <p:spPr>
          <a:xfrm>
            <a:off x="304800" y="1676400"/>
            <a:ext cx="8382000" cy="4419600"/>
          </a:xfrm>
        </p:spPr>
        <p:txBody>
          <a:bodyPr>
            <a:normAutofit fontScale="85000" lnSpcReduction="10000"/>
          </a:bodyPr>
          <a:lstStyle/>
          <a:p>
            <a:pPr algn="just">
              <a:lnSpc>
                <a:spcPct val="150000"/>
              </a:lnSpc>
            </a:pPr>
            <a:r>
              <a:rPr lang="fa-IR" dirty="0"/>
              <a:t>با اضافه شدن خواص بيشتر به سيستم عامل</a:t>
            </a:r>
            <a:r>
              <a:rPr lang="fa-IR" dirty="0" smtClean="0"/>
              <a:t>، و </a:t>
            </a:r>
            <a:r>
              <a:rPr lang="fa-IR" dirty="0"/>
              <a:t>افزايش قابليت و پيچيدگي سخت افزار، اندازه و پيچيدگي سيستم عامل نيز افزايش يافت.</a:t>
            </a:r>
            <a:endParaRPr lang="en-US" dirty="0"/>
          </a:p>
          <a:p>
            <a:pPr algn="just">
              <a:lnSpc>
                <a:spcPct val="150000"/>
              </a:lnSpc>
            </a:pPr>
            <a:r>
              <a:rPr lang="fa-IR" dirty="0"/>
              <a:t>براي مديريت </a:t>
            </a:r>
            <a:r>
              <a:rPr lang="fa-IR" dirty="0" smtClean="0"/>
              <a:t>بر پيچيدگي </a:t>
            </a:r>
            <a:r>
              <a:rPr lang="fa-IR" dirty="0"/>
              <a:t>سيستم عامل </a:t>
            </a:r>
            <a:r>
              <a:rPr lang="fa-IR" dirty="0" smtClean="0"/>
              <a:t>و مقابله با اين </a:t>
            </a:r>
            <a:r>
              <a:rPr lang="fa-IR" dirty="0"/>
              <a:t>مشكلات، درطي چندسال گذشته، بر روي ساختار نرم افزاري سيستم عامل تأكيد شده </a:t>
            </a:r>
            <a:r>
              <a:rPr lang="fa-IR" dirty="0" smtClean="0"/>
              <a:t>است. </a:t>
            </a:r>
            <a:r>
              <a:rPr lang="fa-IR" dirty="0"/>
              <a:t>به عنوان مثال، نرم افزار بايد </a:t>
            </a:r>
            <a:r>
              <a:rPr lang="fa-IR" b="1" dirty="0" smtClean="0">
                <a:solidFill>
                  <a:schemeClr val="accent1">
                    <a:lumMod val="50000"/>
                  </a:schemeClr>
                </a:solidFill>
              </a:rPr>
              <a:t>مؤلفه </a:t>
            </a:r>
            <a:r>
              <a:rPr lang="fa-IR" b="1" dirty="0">
                <a:solidFill>
                  <a:schemeClr val="accent1">
                    <a:lumMod val="50000"/>
                  </a:schemeClr>
                </a:solidFill>
              </a:rPr>
              <a:t>اي</a:t>
            </a:r>
            <a:r>
              <a:rPr lang="fa-IR" dirty="0">
                <a:solidFill>
                  <a:schemeClr val="accent1">
                    <a:lumMod val="50000"/>
                  </a:schemeClr>
                </a:solidFill>
              </a:rPr>
              <a:t> </a:t>
            </a:r>
            <a:r>
              <a:rPr lang="fa-IR" dirty="0"/>
              <a:t>باشد.</a:t>
            </a:r>
            <a:endParaRPr lang="en-US" dirty="0"/>
          </a:p>
          <a:p>
            <a:pPr algn="just">
              <a:lnSpc>
                <a:spcPct val="150000"/>
              </a:lnSpc>
            </a:pPr>
            <a:r>
              <a:rPr lang="fa-IR" dirty="0"/>
              <a:t>براي سيستم عامل بزرگ كه حاوي ميليون ها تا ده ها ميليون خط برنامه اند، تنها </a:t>
            </a:r>
            <a:r>
              <a:rPr lang="fa-IR" dirty="0" smtClean="0"/>
              <a:t>مؤلفه </a:t>
            </a:r>
            <a:r>
              <a:rPr lang="fa-IR" dirty="0"/>
              <a:t>اي بودن كفايت نمي كند، بلكه از مفاهيم لايه هاي </a:t>
            </a:r>
            <a:r>
              <a:rPr lang="fa-IR" b="1" dirty="0">
                <a:solidFill>
                  <a:schemeClr val="accent1">
                    <a:lumMod val="50000"/>
                  </a:schemeClr>
                </a:solidFill>
              </a:rPr>
              <a:t>سلسله مراتبي</a:t>
            </a:r>
            <a:r>
              <a:rPr lang="fa-IR" b="1" dirty="0"/>
              <a:t> </a:t>
            </a:r>
            <a:r>
              <a:rPr lang="fa-IR" dirty="0"/>
              <a:t>و انتزاع اطلاعات نيز به طور فزاينده اي استفاده مي شود.</a:t>
            </a:r>
            <a:endParaRPr lang="en-US" dirty="0"/>
          </a:p>
          <a:p>
            <a:pPr algn="just">
              <a:lnSpc>
                <a:spcPct val="150000"/>
              </a:lnSpc>
            </a:pPr>
            <a:r>
              <a:rPr lang="fa-IR" dirty="0"/>
              <a:t>روش به كارگيري اين اصول در سيستم هاي عامل جديد فرق مي كند. اما، براي كسب يك ديد كلي از سيستم عامل، ارائه مدلي از سيستم عامل سلسله مراتبي مناسب است</a:t>
            </a:r>
            <a:r>
              <a:rPr lang="fa-IR" dirty="0" smtClean="0"/>
              <a:t>.</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3411075026"/>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9687" name="Group 103"/>
          <p:cNvGraphicFramePr>
            <a:graphicFrameLocks noGrp="1"/>
          </p:cNvGraphicFramePr>
          <p:nvPr>
            <p:extLst>
              <p:ext uri="{D42A27DB-BD31-4B8C-83A1-F6EECF244321}">
                <p14:modId xmlns:p14="http://schemas.microsoft.com/office/powerpoint/2010/main" val="316141104"/>
              </p:ext>
            </p:extLst>
          </p:nvPr>
        </p:nvGraphicFramePr>
        <p:xfrm>
          <a:off x="152400" y="1066800"/>
          <a:ext cx="8869680" cy="5410200"/>
        </p:xfrm>
        <a:graphic>
          <a:graphicData uri="http://schemas.openxmlformats.org/drawingml/2006/table">
            <a:tbl>
              <a:tblPr/>
              <a:tblGrid>
                <a:gridCol w="7040880"/>
                <a:gridCol w="1447800"/>
                <a:gridCol w="381000"/>
              </a:tblGrid>
              <a:tr h="54864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اشياء</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نام</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fa-IR" sz="1600" b="1" i="0" u="none" strike="noStrike" cap="none" normalizeH="0" baseline="0" dirty="0" smtClean="0">
                          <a:ln>
                            <a:noFill/>
                          </a:ln>
                          <a:solidFill>
                            <a:schemeClr val="tx1"/>
                          </a:solidFill>
                          <a:effectLst/>
                          <a:latin typeface="Tahoma" pitchFamily="34" charset="0"/>
                          <a:cs typeface="B Nazanin" pitchFamily="2" charset="-78"/>
                        </a:rPr>
                        <a:t>سطح</a:t>
                      </a:r>
                      <a:endParaRPr kumimoji="0" lang="en-US" sz="1600" b="1" i="0" u="none" strike="noStrike" cap="none" normalizeH="0" baseline="0" dirty="0" smtClean="0">
                        <a:ln>
                          <a:noFill/>
                        </a:ln>
                        <a:solidFill>
                          <a:schemeClr val="tx1"/>
                        </a:solidFill>
                        <a:effectLst/>
                        <a:latin typeface="Tahoma" pitchFamily="34" charset="0"/>
                        <a:cs typeface="B Nazanin" pitchFamily="2" charset="-78"/>
                      </a:endParaRPr>
                    </a:p>
                  </a:txBody>
                  <a:tcPr vert="vert27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30167">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محيط برنامه نويسي كاربر: واسطي را بين سيستم عامل و كاربر فراهم مي كند. </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پشتيباني از فرآيندهاي كاربر</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مسئول نگهداري رابطه بين شناسه هاي داخلي و خارجي منابع و اشيا است.</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دستيابي به دستگاه هاي خارجي را با استفاده از واسط هاي استاندارد </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از حافظه دراز مدت فايل هاي پشتيباني مي كند.</a:t>
                      </a:r>
                    </a:p>
                    <a:p>
                      <a:pPr marL="0" indent="0" algn="r">
                        <a:lnSpc>
                          <a:spcPct val="150000"/>
                        </a:lnSpc>
                        <a:buNone/>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با انتقال اطلاعات و پيام ها بين فرآيندها سروكار دارد.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پوسته</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فرآيندهاي كاربر</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دايركتوري ها</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دستگاه ها</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سيستم فايل</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kern="1200" cap="none" normalizeH="0" baseline="0" dirty="0" smtClean="0">
                          <a:ln>
                            <a:noFill/>
                          </a:ln>
                          <a:solidFill>
                            <a:schemeClr val="tx1"/>
                          </a:solidFill>
                          <a:effectLst/>
                          <a:latin typeface="Tahoma" pitchFamily="34" charset="0"/>
                          <a:ea typeface="+mn-ea"/>
                          <a:cs typeface="B Nazanin" pitchFamily="2" charset="-78"/>
                        </a:rPr>
                        <a:t>ارتباطات</a:t>
                      </a:r>
                      <a:endParaRPr kumimoji="0" lang="en-US" sz="1400" b="0" i="0" u="none" strike="noStrike" kern="1200" cap="none" normalizeH="0" baseline="0" dirty="0" smtClean="0">
                        <a:ln>
                          <a:noFill/>
                        </a:ln>
                        <a:solidFill>
                          <a:schemeClr val="tx1"/>
                        </a:solidFill>
                        <a:effectLst/>
                        <a:latin typeface="Tahoma" pitchFamily="34" charset="0"/>
                        <a:ea typeface="+mn-ea"/>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13</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12</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11</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10</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9</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8</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91670">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قطعات، صفحات</a:t>
                      </a:r>
                    </a:p>
                    <a:p>
                      <a:pPr marL="0" indent="0" algn="r">
                        <a:lnSpc>
                          <a:spcPct val="150000"/>
                        </a:lnSpc>
                        <a:buNone/>
                      </a:pPr>
                      <a:r>
                        <a:rPr lang="fa-IR" sz="1400" dirty="0" smtClean="0">
                          <a:cs typeface="B Nazanin" pitchFamily="2" charset="-78"/>
                        </a:rPr>
                        <a:t>با دستگاه هاي حافظه ثانويه كامپيوتر سروكار دارد.</a:t>
                      </a:r>
                    </a:p>
                    <a:p>
                      <a:pPr marL="0" indent="0" algn="r">
                        <a:lnSpc>
                          <a:spcPct val="150000"/>
                        </a:lnSpc>
                        <a:buNone/>
                      </a:pPr>
                      <a:r>
                        <a:rPr lang="fa-IR" sz="1400" dirty="0" smtClean="0">
                          <a:cs typeface="B Nazanin" pitchFamily="2" charset="-78"/>
                        </a:rPr>
                        <a:t>ايده فرآيند به عنوان برنامه در حال اجرا، در اين سطح معرفي مي شود.</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حافظه مجازي</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حافظه ثانويه محلي</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فرآيندهاي اوليه</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7</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6</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5</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211908">
                <a:tc>
                  <a:txBody>
                    <a:bodyPr/>
                    <a:lstStyle/>
                    <a:p>
                      <a:pPr marL="0" indent="0" algn="r">
                        <a:lnSpc>
                          <a:spcPct val="150000"/>
                        </a:lnSpc>
                        <a:buNone/>
                      </a:pPr>
                      <a:r>
                        <a:rPr lang="fa-IR" sz="1400" dirty="0" smtClean="0">
                          <a:cs typeface="B Nazanin" pitchFamily="2" charset="-78"/>
                        </a:rPr>
                        <a:t>وقفه ها را معرفي مي كند كه موجب ذخيره سازي بستر فعلي توسط پردازنده و احضار روال اداره كننده خطا مي شود.</a:t>
                      </a:r>
                    </a:p>
                    <a:p>
                      <a:pPr marL="0" indent="0" algn="r">
                        <a:lnSpc>
                          <a:spcPct val="150000"/>
                        </a:lnSpc>
                        <a:buNone/>
                      </a:pPr>
                      <a:r>
                        <a:rPr lang="fa-IR" sz="1400" dirty="0" smtClean="0">
                          <a:cs typeface="B Nazanin" pitchFamily="2" charset="-78"/>
                        </a:rPr>
                        <a:t>مفهوم رويه يا زيرروال، و عمليات فراخواني / برگشت را اضافه مي كند.</a:t>
                      </a:r>
                    </a:p>
                    <a:p>
                      <a:pPr marL="0" marR="0" lvl="0" indent="0" algn="r" defTabSz="914400" rtl="1" eaLnBrk="1" fontAlgn="base" latinLnBrk="0" hangingPunct="1">
                        <a:lnSpc>
                          <a:spcPct val="150000"/>
                        </a:lnSpc>
                        <a:spcBef>
                          <a:spcPct val="20000"/>
                        </a:spcBef>
                        <a:spcAft>
                          <a:spcPct val="0"/>
                        </a:spcAft>
                        <a:buClrTx/>
                        <a:buSzTx/>
                        <a:buFontTx/>
                        <a:buNone/>
                        <a:tabLst/>
                      </a:pPr>
                      <a:r>
                        <a:rPr lang="fa-IR" sz="1400" dirty="0" smtClean="0">
                          <a:cs typeface="B Nazanin" pitchFamily="2" charset="-78"/>
                        </a:rPr>
                        <a:t>مجموعه دستورالعمل هاي پردازنده است. </a:t>
                      </a:r>
                    </a:p>
                    <a:p>
                      <a:pPr marL="0" indent="0" algn="r">
                        <a:lnSpc>
                          <a:spcPct val="150000"/>
                        </a:lnSpc>
                        <a:buNone/>
                      </a:pPr>
                      <a:r>
                        <a:rPr lang="fa-IR" sz="1400" dirty="0" smtClean="0">
                          <a:cs typeface="B Nazanin" pitchFamily="2" charset="-78"/>
                        </a:rPr>
                        <a:t>از مدارهاي الكترونيكي تشكيل شده است،  ثبات ها، محل هاي حافظه، و دروازه هاي منطقي</a:t>
                      </a:r>
                      <a:endParaRPr lang="en-US" sz="1400" dirty="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وقفه ها</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رويه ها</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مجموعه دستورالعمل</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مدارهاي الكترونيكي</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c>
                  <a:txBody>
                    <a:bodyPr/>
                    <a:lstStyle/>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4</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3</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2</a:t>
                      </a:r>
                    </a:p>
                    <a:p>
                      <a:pPr marL="0" marR="0" lvl="0" indent="0" algn="r" defTabSz="914400" rtl="1" eaLnBrk="1" fontAlgn="base" latinLnBrk="0" hangingPunct="1">
                        <a:lnSpc>
                          <a:spcPct val="150000"/>
                        </a:lnSpc>
                        <a:spcBef>
                          <a:spcPct val="20000"/>
                        </a:spcBef>
                        <a:spcAft>
                          <a:spcPct val="0"/>
                        </a:spcAft>
                        <a:buClrTx/>
                        <a:buSzTx/>
                        <a:buFontTx/>
                        <a:buNone/>
                        <a:tabLst/>
                      </a:pPr>
                      <a:r>
                        <a:rPr kumimoji="0" lang="fa-IR" sz="1400" b="0" i="0" u="none" strike="noStrike" cap="none" normalizeH="0" baseline="0" dirty="0" smtClean="0">
                          <a:ln>
                            <a:noFill/>
                          </a:ln>
                          <a:solidFill>
                            <a:schemeClr val="tx1"/>
                          </a:solidFill>
                          <a:effectLst/>
                          <a:latin typeface="Tahoma" pitchFamily="34" charset="0"/>
                          <a:cs typeface="B Nazanin" pitchFamily="2" charset="-78"/>
                        </a:rPr>
                        <a:t>1</a:t>
                      </a:r>
                      <a:endParaRPr kumimoji="0" lang="en-US" sz="1400" b="0" i="0" u="none" strike="noStrike" cap="none" normalizeH="0" baseline="0" dirty="0" smtClean="0">
                        <a:ln>
                          <a:noFill/>
                        </a:ln>
                        <a:solidFill>
                          <a:schemeClr val="tx1"/>
                        </a:solidFill>
                        <a:effectLst/>
                        <a:latin typeface="Tahoma" pitchFamily="34"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EEB"/>
                    </a:solidFill>
                  </a:tcPr>
                </a:tc>
              </a:tr>
            </a:tbl>
          </a:graphicData>
        </a:graphic>
      </p:graphicFrame>
      <p:sp>
        <p:nvSpPr>
          <p:cNvPr id="3" name="Rectangle 2"/>
          <p:cNvSpPr/>
          <p:nvPr/>
        </p:nvSpPr>
        <p:spPr>
          <a:xfrm>
            <a:off x="2133600" y="457200"/>
            <a:ext cx="4498347" cy="523220"/>
          </a:xfrm>
          <a:prstGeom prst="rect">
            <a:avLst/>
          </a:prstGeom>
        </p:spPr>
        <p:txBody>
          <a:bodyPr wrap="none">
            <a:spAutoFit/>
          </a:bodyPr>
          <a:lstStyle/>
          <a:p>
            <a:pPr lvl="0" algn="r" rtl="1" fontAlgn="base">
              <a:spcBef>
                <a:spcPct val="20000"/>
              </a:spcBef>
              <a:spcAft>
                <a:spcPct val="0"/>
              </a:spcAft>
            </a:pPr>
            <a:r>
              <a:rPr lang="fa-IR" sz="2800" b="1" dirty="0">
                <a:latin typeface="Arial" charset="0"/>
                <a:cs typeface="B Nazanin" pitchFamily="2" charset="-78"/>
              </a:rPr>
              <a:t>سلسله مراتب طراحي سيستم عامل</a:t>
            </a:r>
            <a:endParaRPr lang="en-US" sz="2800" b="1" dirty="0">
              <a:latin typeface="Arial" charset="0"/>
              <a:cs typeface="B Nazanin" pitchFamily="2" charset="-78"/>
            </a:endParaRPr>
          </a:p>
        </p:txBody>
      </p:sp>
      <p:sp>
        <p:nvSpPr>
          <p:cNvPr id="2" name="Slide Number Placeholder 1"/>
          <p:cNvSpPr>
            <a:spLocks noGrp="1"/>
          </p:cNvSpPr>
          <p:nvPr>
            <p:ph type="sldNum" sz="quarter" idx="12"/>
          </p:nvPr>
        </p:nvSpPr>
        <p:spPr>
          <a:xfrm>
            <a:off x="8382000" y="6492875"/>
            <a:ext cx="762000" cy="365125"/>
          </a:xfrm>
        </p:spPr>
        <p:txBody>
          <a:bodyPr/>
          <a:lstStyle/>
          <a:p>
            <a:fld id="{B6F15528-21DE-4FAA-801E-634DDDAF4B2B}" type="slidenum">
              <a:rPr lang="en-US" smtClean="0"/>
              <a:pPr/>
              <a:t>39</a:t>
            </a:fld>
            <a:endParaRPr lang="en-US" dirty="0"/>
          </a:p>
        </p:txBody>
      </p:sp>
    </p:spTree>
    <p:extLst>
      <p:ext uri="{BB962C8B-B14F-4D97-AF65-F5344CB8AC3E}">
        <p14:creationId xmlns:p14="http://schemas.microsoft.com/office/powerpoint/2010/main" val="32422536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79687"/>
                                        </p:tgtEl>
                                        <p:attrNameLst>
                                          <p:attrName>style.visibility</p:attrName>
                                        </p:attrNameLst>
                                      </p:cBhvr>
                                      <p:to>
                                        <p:strVal val="visible"/>
                                      </p:to>
                                    </p:set>
                                    <p:anim calcmode="lin" valueType="num">
                                      <p:cBhvr>
                                        <p:cTn id="7" dur="1000" fill="hold"/>
                                        <p:tgtEl>
                                          <p:spTgt spid="579687"/>
                                        </p:tgtEl>
                                        <p:attrNameLst>
                                          <p:attrName>ppt_w</p:attrName>
                                        </p:attrNameLst>
                                      </p:cBhvr>
                                      <p:tavLst>
                                        <p:tav tm="0">
                                          <p:val>
                                            <p:fltVal val="0"/>
                                          </p:val>
                                        </p:tav>
                                        <p:tav tm="100000">
                                          <p:val>
                                            <p:strVal val="#ppt_w"/>
                                          </p:val>
                                        </p:tav>
                                      </p:tavLst>
                                    </p:anim>
                                    <p:anim calcmode="lin" valueType="num">
                                      <p:cBhvr>
                                        <p:cTn id="8" dur="1000" fill="hold"/>
                                        <p:tgtEl>
                                          <p:spTgt spid="579687"/>
                                        </p:tgtEl>
                                        <p:attrNameLst>
                                          <p:attrName>ppt_h</p:attrName>
                                        </p:attrNameLst>
                                      </p:cBhvr>
                                      <p:tavLst>
                                        <p:tav tm="0">
                                          <p:val>
                                            <p:fltVal val="0"/>
                                          </p:val>
                                        </p:tav>
                                        <p:tav tm="100000">
                                          <p:val>
                                            <p:strVal val="#ppt_h"/>
                                          </p:val>
                                        </p:tav>
                                      </p:tavLst>
                                    </p:anim>
                                    <p:anim calcmode="lin" valueType="num">
                                      <p:cBhvr>
                                        <p:cTn id="9" dur="1000" fill="hold"/>
                                        <p:tgtEl>
                                          <p:spTgt spid="579687"/>
                                        </p:tgtEl>
                                        <p:attrNameLst>
                                          <p:attrName>style.rotation</p:attrName>
                                        </p:attrNameLst>
                                      </p:cBhvr>
                                      <p:tavLst>
                                        <p:tav tm="0">
                                          <p:val>
                                            <p:fltVal val="90"/>
                                          </p:val>
                                        </p:tav>
                                        <p:tav tm="100000">
                                          <p:val>
                                            <p:fltVal val="0"/>
                                          </p:val>
                                        </p:tav>
                                      </p:tavLst>
                                    </p:anim>
                                    <p:animEffect transition="in" filter="fade">
                                      <p:cBhvr>
                                        <p:cTn id="10" dur="1000"/>
                                        <p:tgtEl>
                                          <p:spTgt spid="579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 سيستم عامل به عنوان واسط كاربر و </a:t>
            </a:r>
            <a:r>
              <a:rPr lang="fa-IR" sz="3600" dirty="0" smtClean="0"/>
              <a:t>كامپيوتر</a:t>
            </a:r>
            <a:endParaRPr lang="en-US" sz="3600" dirty="0"/>
          </a:p>
        </p:txBody>
      </p:sp>
      <p:sp>
        <p:nvSpPr>
          <p:cNvPr id="3" name="Content Placeholder 2"/>
          <p:cNvSpPr>
            <a:spLocks noGrp="1"/>
          </p:cNvSpPr>
          <p:nvPr>
            <p:ph idx="1"/>
          </p:nvPr>
        </p:nvSpPr>
        <p:spPr>
          <a:xfrm>
            <a:off x="260760" y="1500187"/>
            <a:ext cx="8382000" cy="862013"/>
          </a:xfrm>
        </p:spPr>
        <p:txBody>
          <a:bodyPr/>
          <a:lstStyle/>
          <a:p>
            <a:r>
              <a:rPr lang="fa-IR" dirty="0"/>
              <a:t>سخت افزار</a:t>
            </a:r>
            <a:r>
              <a:rPr lang="fa-IR" b="1" dirty="0"/>
              <a:t> </a:t>
            </a:r>
            <a:r>
              <a:rPr lang="fa-IR" dirty="0"/>
              <a:t>و نرم افزاري </a:t>
            </a:r>
            <a:r>
              <a:rPr lang="fa-IR" dirty="0" smtClean="0"/>
              <a:t>که نیازهای كاربران را </a:t>
            </a:r>
            <a:r>
              <a:rPr lang="fa-IR" dirty="0"/>
              <a:t>فراهم مي كنند، مي توانند به صورت لايه اي يا سلسله مراتبي در نظر گرفته </a:t>
            </a:r>
            <a:r>
              <a:rPr lang="fa-IR" dirty="0" smtClean="0"/>
              <a:t>شوند.</a:t>
            </a:r>
            <a:endParaRPr lang="en-US" dirty="0"/>
          </a:p>
        </p:txBody>
      </p:sp>
      <p:sp>
        <p:nvSpPr>
          <p:cNvPr id="6" name="Rectangle 5"/>
          <p:cNvSpPr/>
          <p:nvPr/>
        </p:nvSpPr>
        <p:spPr>
          <a:xfrm>
            <a:off x="4953000" y="3304400"/>
            <a:ext cx="3833606" cy="1015663"/>
          </a:xfrm>
          <a:prstGeom prst="rect">
            <a:avLst/>
          </a:prstGeom>
        </p:spPr>
        <p:txBody>
          <a:bodyPr wrap="square">
            <a:spAutoFit/>
          </a:bodyPr>
          <a:lstStyle/>
          <a:p>
            <a:pPr algn="just" rtl="1"/>
            <a:r>
              <a:rPr lang="fa-IR" sz="2000" dirty="0" smtClean="0">
                <a:cs typeface="B Nazanin" pitchFamily="2" charset="-78"/>
              </a:rPr>
              <a:t>كاربر نهايي با </a:t>
            </a:r>
            <a:r>
              <a:rPr lang="fa-IR" sz="2000" dirty="0">
                <a:cs typeface="B Nazanin" pitchFamily="2" charset="-78"/>
              </a:rPr>
              <a:t>جزئيات سخت افزار كامپيوتر سروكار ندارد. لذا</a:t>
            </a:r>
            <a:r>
              <a:rPr lang="fa-IR" sz="2000" dirty="0" smtClean="0">
                <a:cs typeface="B Nazanin" pitchFamily="2" charset="-78"/>
              </a:rPr>
              <a:t>، كاربر </a:t>
            </a:r>
            <a:r>
              <a:rPr lang="fa-IR" sz="2000" dirty="0">
                <a:cs typeface="B Nazanin" pitchFamily="2" charset="-78"/>
              </a:rPr>
              <a:t>نهايي كامپيوتر را به صورت مجموعه اي از كاربردها مي بيند.</a:t>
            </a:r>
            <a:endParaRPr lang="en-US" sz="2000" dirty="0">
              <a:cs typeface="B Nazanin" pitchFamily="2" charset="-78"/>
            </a:endParaRPr>
          </a:p>
        </p:txBody>
      </p:sp>
      <p:sp>
        <p:nvSpPr>
          <p:cNvPr id="7" name="Slide Number Placeholder 6"/>
          <p:cNvSpPr>
            <a:spLocks noGrp="1"/>
          </p:cNvSpPr>
          <p:nvPr>
            <p:ph type="sldNum" sz="quarter" idx="12"/>
          </p:nvPr>
        </p:nvSpPr>
        <p:spPr>
          <a:xfrm>
            <a:off x="8153400" y="6324600"/>
            <a:ext cx="762000" cy="365125"/>
          </a:xfrm>
        </p:spPr>
        <p:txBody>
          <a:bodyPr/>
          <a:lstStyle/>
          <a:p>
            <a:fld id="{B6F15528-21DE-4FAA-801E-634DDDAF4B2B}" type="slidenum">
              <a:rPr lang="en-US" smtClean="0"/>
              <a:pPr/>
              <a:t>4</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349353"/>
            <a:ext cx="3876675" cy="3629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288661" y="2557751"/>
            <a:ext cx="774571" cy="276999"/>
          </a:xfrm>
          <a:prstGeom prst="rect">
            <a:avLst/>
          </a:prstGeom>
          <a:noFill/>
        </p:spPr>
        <p:txBody>
          <a:bodyPr wrap="none" rtlCol="0">
            <a:spAutoFit/>
          </a:bodyPr>
          <a:lstStyle/>
          <a:p>
            <a:pPr algn="r" rtl="1"/>
            <a:r>
              <a:rPr lang="fa-IR" sz="1200" b="1" dirty="0" smtClean="0">
                <a:cs typeface="2  Mitra" pitchFamily="2" charset="-78"/>
              </a:rPr>
              <a:t>کاربر نهایی</a:t>
            </a:r>
            <a:endParaRPr lang="en-US" sz="1200" b="1" dirty="0">
              <a:cs typeface="2  Mitra" pitchFamily="2" charset="-78"/>
            </a:endParaRPr>
          </a:p>
        </p:txBody>
      </p:sp>
      <p:sp>
        <p:nvSpPr>
          <p:cNvPr id="9" name="TextBox 8"/>
          <p:cNvSpPr txBox="1"/>
          <p:nvPr/>
        </p:nvSpPr>
        <p:spPr>
          <a:xfrm>
            <a:off x="2675547" y="2846342"/>
            <a:ext cx="835485" cy="276999"/>
          </a:xfrm>
          <a:prstGeom prst="rect">
            <a:avLst/>
          </a:prstGeom>
          <a:noFill/>
        </p:spPr>
        <p:txBody>
          <a:bodyPr wrap="none" rtlCol="0">
            <a:spAutoFit/>
          </a:bodyPr>
          <a:lstStyle/>
          <a:p>
            <a:pPr algn="r" rtl="1"/>
            <a:r>
              <a:rPr lang="fa-IR" sz="1200" b="1" dirty="0" smtClean="0">
                <a:cs typeface="2  Mitra" pitchFamily="2" charset="-78"/>
              </a:rPr>
              <a:t>برنامه نویس</a:t>
            </a:r>
            <a:endParaRPr lang="en-US" sz="1200" b="1" dirty="0">
              <a:cs typeface="2  Mitra" pitchFamily="2" charset="-78"/>
            </a:endParaRPr>
          </a:p>
        </p:txBody>
      </p:sp>
      <p:sp>
        <p:nvSpPr>
          <p:cNvPr id="10" name="TextBox 9"/>
          <p:cNvSpPr txBox="1"/>
          <p:nvPr/>
        </p:nvSpPr>
        <p:spPr>
          <a:xfrm>
            <a:off x="3493399" y="3581400"/>
            <a:ext cx="853118" cy="461665"/>
          </a:xfrm>
          <a:prstGeom prst="rect">
            <a:avLst/>
          </a:prstGeom>
          <a:noFill/>
        </p:spPr>
        <p:txBody>
          <a:bodyPr wrap="none" rtlCol="0">
            <a:spAutoFit/>
          </a:bodyPr>
          <a:lstStyle/>
          <a:p>
            <a:pPr algn="ctr" rtl="1"/>
            <a:r>
              <a:rPr lang="fa-IR" sz="1200" b="1" dirty="0" smtClean="0">
                <a:cs typeface="2  Mitra" pitchFamily="2" charset="-78"/>
              </a:rPr>
              <a:t>طراح </a:t>
            </a:r>
          </a:p>
          <a:p>
            <a:pPr algn="ctr" rtl="1"/>
            <a:r>
              <a:rPr lang="fa-IR" sz="1200" b="1" dirty="0" smtClean="0">
                <a:cs typeface="2  Mitra" pitchFamily="2" charset="-78"/>
              </a:rPr>
              <a:t>سیستم عامل</a:t>
            </a:r>
            <a:endParaRPr lang="en-US" sz="1200" b="1" dirty="0">
              <a:cs typeface="2  Mitra" pitchFamily="2" charset="-78"/>
            </a:endParaRPr>
          </a:p>
        </p:txBody>
      </p:sp>
      <p:sp>
        <p:nvSpPr>
          <p:cNvPr id="11" name="TextBox 10"/>
          <p:cNvSpPr txBox="1"/>
          <p:nvPr/>
        </p:nvSpPr>
        <p:spPr>
          <a:xfrm>
            <a:off x="1024165" y="3572746"/>
            <a:ext cx="1200970" cy="276999"/>
          </a:xfrm>
          <a:prstGeom prst="rect">
            <a:avLst/>
          </a:prstGeom>
          <a:noFill/>
        </p:spPr>
        <p:txBody>
          <a:bodyPr wrap="none" rtlCol="0">
            <a:spAutoFit/>
          </a:bodyPr>
          <a:lstStyle/>
          <a:p>
            <a:pPr algn="r" rtl="1"/>
            <a:r>
              <a:rPr lang="fa-IR" sz="1200" b="1" dirty="0" smtClean="0">
                <a:cs typeface="2  Mitra" pitchFamily="2" charset="-78"/>
              </a:rPr>
              <a:t>برنامه های کاربردی</a:t>
            </a:r>
            <a:endParaRPr lang="en-US" sz="1200" b="1" dirty="0">
              <a:cs typeface="2  Mitra" pitchFamily="2" charset="-78"/>
            </a:endParaRPr>
          </a:p>
        </p:txBody>
      </p:sp>
      <p:sp>
        <p:nvSpPr>
          <p:cNvPr id="12" name="TextBox 11"/>
          <p:cNvSpPr txBox="1"/>
          <p:nvPr/>
        </p:nvSpPr>
        <p:spPr>
          <a:xfrm>
            <a:off x="1098500" y="4163866"/>
            <a:ext cx="1159292" cy="276999"/>
          </a:xfrm>
          <a:prstGeom prst="rect">
            <a:avLst/>
          </a:prstGeom>
          <a:noFill/>
        </p:spPr>
        <p:txBody>
          <a:bodyPr wrap="none" rtlCol="0">
            <a:spAutoFit/>
          </a:bodyPr>
          <a:lstStyle/>
          <a:p>
            <a:pPr algn="r" rtl="1"/>
            <a:r>
              <a:rPr lang="fa-IR" sz="1200" b="1" dirty="0" smtClean="0">
                <a:cs typeface="2  Mitra" pitchFamily="2" charset="-78"/>
              </a:rPr>
              <a:t>برنامه های سودمند</a:t>
            </a:r>
            <a:endParaRPr lang="en-US" sz="1200" b="1" dirty="0">
              <a:cs typeface="2  Mitra" pitchFamily="2" charset="-78"/>
            </a:endParaRPr>
          </a:p>
        </p:txBody>
      </p:sp>
      <p:sp>
        <p:nvSpPr>
          <p:cNvPr id="13" name="TextBox 12"/>
          <p:cNvSpPr txBox="1"/>
          <p:nvPr/>
        </p:nvSpPr>
        <p:spPr>
          <a:xfrm>
            <a:off x="1198090" y="4856869"/>
            <a:ext cx="853119" cy="276999"/>
          </a:xfrm>
          <a:prstGeom prst="rect">
            <a:avLst/>
          </a:prstGeom>
          <a:noFill/>
        </p:spPr>
        <p:txBody>
          <a:bodyPr wrap="none" rtlCol="0">
            <a:spAutoFit/>
          </a:bodyPr>
          <a:lstStyle/>
          <a:p>
            <a:pPr algn="r" rtl="1"/>
            <a:r>
              <a:rPr lang="fa-IR" sz="1200" b="1" dirty="0" smtClean="0">
                <a:cs typeface="2  Mitra" pitchFamily="2" charset="-78"/>
              </a:rPr>
              <a:t>سیستم عامل</a:t>
            </a:r>
            <a:endParaRPr lang="en-US" sz="1200" b="1" dirty="0">
              <a:cs typeface="2  Mitra" pitchFamily="2" charset="-78"/>
            </a:endParaRPr>
          </a:p>
        </p:txBody>
      </p:sp>
      <p:sp>
        <p:nvSpPr>
          <p:cNvPr id="14" name="TextBox 13"/>
          <p:cNvSpPr txBox="1"/>
          <p:nvPr/>
        </p:nvSpPr>
        <p:spPr>
          <a:xfrm>
            <a:off x="1288661" y="5410200"/>
            <a:ext cx="1236236" cy="276999"/>
          </a:xfrm>
          <a:prstGeom prst="rect">
            <a:avLst/>
          </a:prstGeom>
          <a:noFill/>
        </p:spPr>
        <p:txBody>
          <a:bodyPr wrap="none" rtlCol="0">
            <a:spAutoFit/>
          </a:bodyPr>
          <a:lstStyle/>
          <a:p>
            <a:pPr algn="r" rtl="1"/>
            <a:r>
              <a:rPr lang="fa-IR" sz="1200" b="1" dirty="0" smtClean="0">
                <a:cs typeface="2  Mitra" pitchFamily="2" charset="-78"/>
              </a:rPr>
              <a:t>سخت افزار کامپیوتر</a:t>
            </a:r>
            <a:endParaRPr lang="en-US" sz="1200" b="1" dirty="0">
              <a:cs typeface="2  Mitra" pitchFamily="2" charset="-78"/>
            </a:endParaRPr>
          </a:p>
        </p:txBody>
      </p:sp>
    </p:spTree>
    <p:extLst>
      <p:ext uri="{BB962C8B-B14F-4D97-AF65-F5344CB8AC3E}">
        <p14:creationId xmlns:p14="http://schemas.microsoft.com/office/powerpoint/2010/main" val="2431645435"/>
      </p:ext>
    </p:extLst>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a:t>ويژگي هاي سيستم هاي عامل </a:t>
            </a:r>
            <a:r>
              <a:rPr lang="fa-IR" sz="4400" dirty="0" smtClean="0"/>
              <a:t>جديد</a:t>
            </a:r>
            <a:endParaRPr lang="en-US" sz="4400" dirty="0"/>
          </a:p>
        </p:txBody>
      </p:sp>
      <p:sp>
        <p:nvSpPr>
          <p:cNvPr id="3" name="Content Placeholder 2"/>
          <p:cNvSpPr>
            <a:spLocks noGrp="1"/>
          </p:cNvSpPr>
          <p:nvPr>
            <p:ph idx="1"/>
          </p:nvPr>
        </p:nvSpPr>
        <p:spPr>
          <a:xfrm>
            <a:off x="457200" y="1905000"/>
            <a:ext cx="8153400" cy="4191000"/>
          </a:xfrm>
        </p:spPr>
        <p:txBody>
          <a:bodyPr>
            <a:normAutofit/>
          </a:bodyPr>
          <a:lstStyle/>
          <a:p>
            <a:r>
              <a:rPr lang="fa-IR" sz="2000" dirty="0"/>
              <a:t>گسترده وسيعي از روش ها و عناصر طراحي در سيستم هاي عامل آزمايشي و تجاري به كار گرفته شدند، اما اغلب اين كارها را مي توان به صورت زير دسته بندي كرد</a:t>
            </a:r>
            <a:r>
              <a:rPr lang="fa-IR" sz="2000" dirty="0" smtClean="0"/>
              <a:t>:</a:t>
            </a:r>
          </a:p>
          <a:p>
            <a:pPr lvl="1"/>
            <a:r>
              <a:rPr lang="fa-IR" dirty="0" smtClean="0"/>
              <a:t> معماري ريزهسته</a:t>
            </a:r>
            <a:endParaRPr lang="en-US" dirty="0" smtClean="0"/>
          </a:p>
          <a:p>
            <a:pPr lvl="1"/>
            <a:r>
              <a:rPr lang="fa-IR" dirty="0" smtClean="0"/>
              <a:t> چندنخي</a:t>
            </a:r>
          </a:p>
          <a:p>
            <a:pPr lvl="1"/>
            <a:r>
              <a:rPr lang="fa-IR" dirty="0"/>
              <a:t> چندپردازشي </a:t>
            </a:r>
            <a:r>
              <a:rPr lang="fa-IR" dirty="0" smtClean="0"/>
              <a:t>متقارن</a:t>
            </a:r>
          </a:p>
          <a:p>
            <a:pPr lvl="1"/>
            <a:r>
              <a:rPr lang="fa-IR" dirty="0"/>
              <a:t> سيستم هاي عامل </a:t>
            </a:r>
            <a:r>
              <a:rPr lang="fa-IR" dirty="0" smtClean="0"/>
              <a:t>توزيعي</a:t>
            </a:r>
          </a:p>
          <a:p>
            <a:pPr lvl="1"/>
            <a:r>
              <a:rPr lang="fa-IR" dirty="0"/>
              <a:t> طراحي </a:t>
            </a:r>
            <a:r>
              <a:rPr lang="fa-IR" dirty="0" smtClean="0"/>
              <a:t>شيءگرا</a:t>
            </a:r>
          </a:p>
          <a:p>
            <a:pPr marL="0" indent="0">
              <a:buNone/>
            </a:pPr>
            <a:r>
              <a:rPr lang="fa-IR" sz="2000" dirty="0"/>
              <a:t>تاكنون، اغلب سيستم هاي عامل شامل </a:t>
            </a:r>
            <a:r>
              <a:rPr lang="fa-IR" sz="1800" b="1" dirty="0"/>
              <a:t>هسته يكپارچه</a:t>
            </a:r>
            <a:r>
              <a:rPr lang="fa-IR" sz="2000" dirty="0"/>
              <a:t> و بزرگي بودند. اغلب وظايف سيستم عامل مثل زمان بندي، سيستم فايل، شبكه بندي، گرداننده هاي دستگاه، مديريت حافظه و غيره در اين هسته بزرگ انجام مي شدند</a:t>
            </a:r>
            <a:r>
              <a:rPr lang="fa-IR" sz="2000" dirty="0" smtClean="0"/>
              <a:t>.</a:t>
            </a:r>
            <a:endParaRPr lang="en-US"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3681824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486400"/>
          </a:xfrm>
        </p:spPr>
        <p:txBody>
          <a:bodyPr>
            <a:normAutofit/>
          </a:bodyPr>
          <a:lstStyle/>
          <a:p>
            <a:pPr marL="0" indent="0" algn="just">
              <a:buNone/>
            </a:pPr>
            <a:r>
              <a:rPr lang="fa-IR" sz="1800" b="1" dirty="0"/>
              <a:t>معماري ريزهسته</a:t>
            </a:r>
            <a:r>
              <a:rPr lang="fa-IR" sz="2000" dirty="0"/>
              <a:t> </a:t>
            </a:r>
            <a:r>
              <a:rPr lang="fa-IR" sz="2000" b="1" i="1" u="sng" dirty="0" smtClean="0">
                <a:solidFill>
                  <a:schemeClr val="accent1">
                    <a:lumMod val="50000"/>
                  </a:schemeClr>
                </a:solidFill>
              </a:rPr>
              <a:t>فقط وظايف اساسي </a:t>
            </a:r>
            <a:r>
              <a:rPr lang="fa-IR" sz="2000" dirty="0" smtClean="0"/>
              <a:t>مثل فضاهاي آدرس، ارتباطات بين فرآيندها (</a:t>
            </a:r>
            <a:r>
              <a:rPr lang="en-US" sz="2000" dirty="0" smtClean="0"/>
              <a:t>IPC</a:t>
            </a:r>
            <a:r>
              <a:rPr lang="fa-IR" sz="2000" dirty="0" smtClean="0"/>
              <a:t>)، و زمان بندي پايه اي را به هسته واگذار مي كند. ساير سرويس هاي سيستم عامل، توسط فرآيندهايي كه گاهي </a:t>
            </a:r>
            <a:r>
              <a:rPr lang="fa-IR" sz="2000" b="1" i="1" u="sng" dirty="0" smtClean="0">
                <a:solidFill>
                  <a:schemeClr val="accent1">
                    <a:lumMod val="50000"/>
                  </a:schemeClr>
                </a:solidFill>
              </a:rPr>
              <a:t>كارگزار</a:t>
            </a:r>
            <a:r>
              <a:rPr lang="fa-IR" sz="2000" dirty="0" smtClean="0"/>
              <a:t> ناميده مي شوند ارائه مي گردند.</a:t>
            </a:r>
            <a:endParaRPr lang="en-US" sz="2000" dirty="0" smtClean="0"/>
          </a:p>
          <a:p>
            <a:pPr marL="0" indent="0" algn="just">
              <a:buNone/>
            </a:pPr>
            <a:r>
              <a:rPr lang="fa-IR" sz="2000" dirty="0" smtClean="0"/>
              <a:t>در </a:t>
            </a:r>
            <a:r>
              <a:rPr lang="fa-IR" sz="1800" b="1" dirty="0" smtClean="0"/>
              <a:t>چندنخي</a:t>
            </a:r>
            <a:r>
              <a:rPr lang="fa-IR" sz="2000" dirty="0" smtClean="0"/>
              <a:t>، فرآيندي كه كاربردي را اجرا مي كند به نخ هايي تقسيم مي شود كه مي توانند همزمان اجرا شوند. نخ ها و فرآيندها به صورت زير متمايز مي شوند:</a:t>
            </a:r>
          </a:p>
          <a:p>
            <a:pPr marL="0" indent="0" algn="just">
              <a:buNone/>
            </a:pPr>
            <a:endParaRPr lang="en-US" sz="2000" dirty="0"/>
          </a:p>
          <a:p>
            <a:pPr lvl="1" algn="just">
              <a:buFont typeface="Wingdings" pitchFamily="2" charset="2"/>
              <a:buChar char="Ø"/>
            </a:pPr>
            <a:r>
              <a:rPr lang="fa-IR" b="1" dirty="0"/>
              <a:t> </a:t>
            </a:r>
            <a:r>
              <a:rPr lang="fa-IR" sz="1600" b="1" dirty="0" smtClean="0"/>
              <a:t>نخ</a:t>
            </a:r>
            <a:r>
              <a:rPr lang="fa-IR" sz="2000" b="1" dirty="0" smtClean="0"/>
              <a:t>:</a:t>
            </a:r>
          </a:p>
          <a:p>
            <a:pPr marL="640080" lvl="2" indent="0" algn="just">
              <a:buNone/>
            </a:pPr>
            <a:r>
              <a:rPr lang="fa-IR" sz="1800" dirty="0" smtClean="0"/>
              <a:t>يك </a:t>
            </a:r>
            <a:r>
              <a:rPr lang="fa-IR" sz="1800" dirty="0"/>
              <a:t>واحد كاري قابل توزيع است. شامل بستر پردازنده (شمارنده برنامه و اشاره گر پشته) و ناحيه داده پشته (براي فراخواني زيرروال) است. نخ به صورت ترتيبي اجرا مي شود و وقفه پذير است، به طوري كه پردازنده مي تواند اجراي نخي را به تعويض اندازد و به نخ ديگري بپردازد</a:t>
            </a:r>
            <a:r>
              <a:rPr lang="fa-IR" sz="1800" dirty="0" smtClean="0"/>
              <a:t>.</a:t>
            </a:r>
          </a:p>
          <a:p>
            <a:pPr lvl="1" algn="just">
              <a:buFont typeface="Wingdings" pitchFamily="2" charset="2"/>
              <a:buChar char="Ø"/>
            </a:pPr>
            <a:r>
              <a:rPr lang="fa-IR" sz="2000" b="1" dirty="0"/>
              <a:t> </a:t>
            </a:r>
            <a:r>
              <a:rPr lang="fa-IR" sz="1600" b="1" dirty="0" smtClean="0"/>
              <a:t>فرآيند:</a:t>
            </a:r>
          </a:p>
          <a:p>
            <a:pPr marL="640080" lvl="2" indent="0" algn="just">
              <a:buNone/>
            </a:pPr>
            <a:r>
              <a:rPr lang="fa-IR" sz="1800" dirty="0" smtClean="0"/>
              <a:t>مجموعه </a:t>
            </a:r>
            <a:r>
              <a:rPr lang="fa-IR" sz="1800" dirty="0"/>
              <a:t>اي از يك يا چند نخ و منابع وابسته به سيستم (مثل حافظهٴ حاوي دستورالعمل ها و داده ها، فايل هاي باز، و دستگاه ها) است. اين مفهوم خيلي نزديك به مفهوم </a:t>
            </a:r>
            <a:r>
              <a:rPr lang="fa-IR" sz="1800" dirty="0" smtClean="0"/>
              <a:t>برنامه ی در </a:t>
            </a:r>
            <a:r>
              <a:rPr lang="fa-IR" sz="1800" dirty="0"/>
              <a:t>حال اجرا است. با تقسيم يك برنامه كاربردي به چند نخ، برنامه نويس مي تواند </a:t>
            </a:r>
            <a:r>
              <a:rPr lang="fa-IR" sz="1800" dirty="0" smtClean="0"/>
              <a:t>بر مؤلفه </a:t>
            </a:r>
            <a:r>
              <a:rPr lang="fa-IR" sz="1800" dirty="0"/>
              <a:t>اي بودن برنامه كاربردي و زمان بندي رويدادهاي مربوط به برنامه </a:t>
            </a:r>
            <a:r>
              <a:rPr lang="fa-IR" sz="1800" dirty="0" smtClean="0"/>
              <a:t>كاربردي</a:t>
            </a:r>
            <a:r>
              <a:rPr lang="fa-IR" sz="1800" dirty="0"/>
              <a:t>، كنترل دقيقي داشته باشد.</a:t>
            </a:r>
            <a:endParaRPr lang="en-US" sz="18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26737884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1" dur="500"/>
                                        <p:tgtEl>
                                          <p:spTgt spid="3">
                                            <p:txEl>
                                              <p:pRg st="3" end="3"/>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10600" cy="5562600"/>
          </a:xfrm>
        </p:spPr>
        <p:txBody>
          <a:bodyPr>
            <a:normAutofit/>
          </a:bodyPr>
          <a:lstStyle/>
          <a:p>
            <a:pPr marL="0" indent="0" algn="just">
              <a:lnSpc>
                <a:spcPct val="150000"/>
              </a:lnSpc>
              <a:buNone/>
            </a:pPr>
            <a:r>
              <a:rPr lang="fa-IR" sz="2000" dirty="0"/>
              <a:t>تاكنون</a:t>
            </a:r>
            <a:r>
              <a:rPr lang="fa-IR" sz="2000" dirty="0" smtClean="0"/>
              <a:t>، تمام </a:t>
            </a:r>
            <a:r>
              <a:rPr lang="fa-IR" sz="2000" dirty="0"/>
              <a:t>كامپيوترهاي تك كاربره و ايستگاه هاي كاري فقط يك ريزپردازنده همه منظوره داشتند. </a:t>
            </a:r>
            <a:endParaRPr lang="fa-IR" sz="2000" dirty="0" smtClean="0"/>
          </a:p>
          <a:p>
            <a:pPr marL="0" indent="0" algn="just">
              <a:lnSpc>
                <a:spcPct val="150000"/>
              </a:lnSpc>
              <a:buNone/>
            </a:pPr>
            <a:r>
              <a:rPr lang="fa-IR" sz="2000" dirty="0" smtClean="0"/>
              <a:t>با </a:t>
            </a:r>
            <a:r>
              <a:rPr lang="fa-IR" sz="2000" dirty="0"/>
              <a:t>افزايش درخواست كارايي بيشتر و كاهش مداوم قيمت ريزپردازنده، عرضه </a:t>
            </a:r>
            <a:r>
              <a:rPr lang="fa-IR" sz="2000" dirty="0" smtClean="0"/>
              <a:t>كنندگان </a:t>
            </a:r>
            <a:r>
              <a:rPr lang="fa-IR" sz="2000" dirty="0"/>
              <a:t>كامپيوترهايي را عرضه كردند كه </a:t>
            </a:r>
            <a:r>
              <a:rPr lang="fa-IR" sz="2000" b="1" i="1" u="sng" dirty="0"/>
              <a:t>چندين ريزپردازنده </a:t>
            </a:r>
            <a:r>
              <a:rPr lang="fa-IR" sz="2000" dirty="0"/>
              <a:t>داشتند. </a:t>
            </a:r>
            <a:endParaRPr lang="fa-IR" sz="2000" dirty="0" smtClean="0"/>
          </a:p>
          <a:p>
            <a:pPr marL="0" indent="0" algn="just">
              <a:lnSpc>
                <a:spcPct val="150000"/>
              </a:lnSpc>
              <a:buNone/>
            </a:pPr>
            <a:r>
              <a:rPr lang="fa-IR" sz="2000" dirty="0" smtClean="0"/>
              <a:t>براي </a:t>
            </a:r>
            <a:r>
              <a:rPr lang="fa-IR" sz="2000" dirty="0"/>
              <a:t>دستيابي به كارايي و قابليت انعطاف بيشتر مي توان از روش </a:t>
            </a:r>
            <a:r>
              <a:rPr lang="fa-IR" sz="1800" b="1" dirty="0"/>
              <a:t>چند پردازشي متقارن</a:t>
            </a:r>
            <a:r>
              <a:rPr lang="fa-IR" sz="2000" dirty="0"/>
              <a:t>(</a:t>
            </a:r>
            <a:r>
              <a:rPr lang="en-US" sz="2000" dirty="0"/>
              <a:t>SMP</a:t>
            </a:r>
            <a:r>
              <a:rPr lang="fa-IR" sz="2000" dirty="0" smtClean="0"/>
              <a:t>) استفاده </a:t>
            </a:r>
            <a:r>
              <a:rPr lang="fa-IR" sz="2000" dirty="0"/>
              <a:t>كرد. </a:t>
            </a:r>
            <a:endParaRPr lang="fa-IR" sz="2000" dirty="0" smtClean="0"/>
          </a:p>
          <a:p>
            <a:pPr marL="0" indent="0" algn="just">
              <a:lnSpc>
                <a:spcPct val="150000"/>
              </a:lnSpc>
              <a:buNone/>
            </a:pPr>
            <a:r>
              <a:rPr lang="fa-IR" sz="2000" dirty="0" smtClean="0"/>
              <a:t>چندپردازشي </a:t>
            </a:r>
            <a:r>
              <a:rPr lang="fa-IR" sz="2000" dirty="0"/>
              <a:t>متقارن را مي توان به عنوان يك سيستم كامپيوتري مستقل با ويژگي هاي زير تعريف كرد:</a:t>
            </a:r>
            <a:endParaRPr lang="en-US" sz="2000" dirty="0"/>
          </a:p>
          <a:p>
            <a:pPr marL="834390" lvl="1" indent="-514350" algn="just">
              <a:lnSpc>
                <a:spcPct val="150000"/>
              </a:lnSpc>
              <a:buFont typeface="+mj-lt"/>
              <a:buAutoNum type="romanUcPeriod"/>
            </a:pPr>
            <a:r>
              <a:rPr lang="fa-IR" sz="2000" dirty="0">
                <a:latin typeface="Tahoma" pitchFamily="34" charset="0"/>
              </a:rPr>
              <a:t>چندين پردازنده وجود دارند.</a:t>
            </a:r>
            <a:endParaRPr lang="en-US" sz="2000" dirty="0">
              <a:latin typeface="Tahoma" pitchFamily="34" charset="0"/>
            </a:endParaRPr>
          </a:p>
          <a:p>
            <a:pPr marL="834390" lvl="1" indent="-514350" algn="just">
              <a:lnSpc>
                <a:spcPct val="150000"/>
              </a:lnSpc>
              <a:buFont typeface="+mj-lt"/>
              <a:buAutoNum type="romanUcPeriod"/>
            </a:pPr>
            <a:r>
              <a:rPr lang="fa-IR" sz="2000" dirty="0">
                <a:latin typeface="Tahoma" pitchFamily="34" charset="0"/>
              </a:rPr>
              <a:t>اين پردازنده ها از حافظه اصلي و امكانات </a:t>
            </a:r>
            <a:r>
              <a:rPr lang="en-US" sz="2000" dirty="0">
                <a:latin typeface="Tahoma" pitchFamily="34" charset="0"/>
              </a:rPr>
              <a:t>I/O</a:t>
            </a:r>
            <a:r>
              <a:rPr lang="fa-IR" sz="2000" dirty="0">
                <a:latin typeface="Tahoma" pitchFamily="34" charset="0"/>
              </a:rPr>
              <a:t> استفاده مي كنند كه به وسيله گذرگاه ارتباطي يا ساير روش هاي اتصال داخلي به هم متصل اند.</a:t>
            </a:r>
            <a:endParaRPr lang="en-US" sz="2000" dirty="0">
              <a:latin typeface="Tahoma" pitchFamily="34" charset="0"/>
            </a:endParaRPr>
          </a:p>
          <a:p>
            <a:pPr marL="834390" lvl="1" indent="-514350" algn="just">
              <a:lnSpc>
                <a:spcPct val="150000"/>
              </a:lnSpc>
              <a:buFont typeface="+mj-lt"/>
              <a:buAutoNum type="romanUcPeriod"/>
            </a:pPr>
            <a:r>
              <a:rPr lang="fa-IR" sz="2000" dirty="0">
                <a:latin typeface="Tahoma" pitchFamily="34" charset="0"/>
              </a:rPr>
              <a:t>تمام پردازنده ها مي توانند اعمال يكساني را انجام دهند </a:t>
            </a:r>
            <a:r>
              <a:rPr lang="fa-IR" sz="1600" dirty="0">
                <a:latin typeface="Tahoma" pitchFamily="34" charset="0"/>
              </a:rPr>
              <a:t>(به همين دليل از واژه </a:t>
            </a:r>
            <a:r>
              <a:rPr lang="fa-IR" sz="1600" i="1" dirty="0">
                <a:latin typeface="Tahoma" pitchFamily="34" charset="0"/>
              </a:rPr>
              <a:t>متقارن</a:t>
            </a:r>
            <a:r>
              <a:rPr lang="fa-IR" sz="1600" dirty="0">
                <a:latin typeface="Tahoma" pitchFamily="34" charset="0"/>
              </a:rPr>
              <a:t> استفاده مي شود</a:t>
            </a:r>
            <a:r>
              <a:rPr lang="fa-IR" sz="1600" dirty="0" smtClean="0">
                <a:latin typeface="Tahoma" pitchFamily="34" charset="0"/>
              </a:rPr>
              <a:t>).</a:t>
            </a:r>
            <a:endParaRPr lang="en-US" sz="1600" dirty="0">
              <a:latin typeface="Tahoma"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a:p>
        </p:txBody>
      </p:sp>
      <p:sp>
        <p:nvSpPr>
          <p:cNvPr id="4" name="Rectangle 3"/>
          <p:cNvSpPr/>
          <p:nvPr/>
        </p:nvSpPr>
        <p:spPr>
          <a:xfrm>
            <a:off x="2743200" y="381000"/>
            <a:ext cx="3942105" cy="584775"/>
          </a:xfrm>
          <a:prstGeom prst="rect">
            <a:avLst/>
          </a:prstGeom>
        </p:spPr>
        <p:txBody>
          <a:bodyPr wrap="none">
            <a:spAutoFit/>
          </a:bodyPr>
          <a:lstStyle/>
          <a:p>
            <a:pPr algn="r" rtl="1"/>
            <a:r>
              <a:rPr lang="fa-IR" sz="2800" b="1" dirty="0">
                <a:cs typeface="B Nazanin" pitchFamily="2" charset="-78"/>
              </a:rPr>
              <a:t>چند پردازشي متقارن</a:t>
            </a:r>
            <a:r>
              <a:rPr lang="fa-IR" sz="3200" dirty="0">
                <a:cs typeface="B Nazanin" pitchFamily="2" charset="-78"/>
              </a:rPr>
              <a:t>(</a:t>
            </a:r>
            <a:r>
              <a:rPr lang="en-US" sz="3200" dirty="0">
                <a:cs typeface="B Nazanin" pitchFamily="2" charset="-78"/>
              </a:rPr>
              <a:t>SMP</a:t>
            </a:r>
            <a:r>
              <a:rPr lang="fa-IR" sz="3200" dirty="0">
                <a:cs typeface="B Nazanin" pitchFamily="2" charset="-78"/>
              </a:rPr>
              <a:t>) </a:t>
            </a:r>
            <a:endParaRPr lang="en-US" sz="2800" dirty="0">
              <a:cs typeface="B Nazanin" pitchFamily="2" charset="-78"/>
            </a:endParaRPr>
          </a:p>
        </p:txBody>
      </p:sp>
    </p:spTree>
    <p:extLst>
      <p:ext uri="{BB962C8B-B14F-4D97-AF65-F5344CB8AC3E}">
        <p14:creationId xmlns:p14="http://schemas.microsoft.com/office/powerpoint/2010/main" val="366996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 calcmode="lin" valueType="num">
                                      <p:cBhvr additive="base">
                                        <p:cTn id="1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SMP</a:t>
            </a:r>
            <a:r>
              <a:rPr lang="fa-IR" sz="3200" dirty="0" smtClean="0"/>
              <a:t> </a:t>
            </a:r>
            <a:r>
              <a:rPr lang="fa-IR" sz="3200" dirty="0"/>
              <a:t>نسبت به معماري تك پردازنده اي امتيازاتي دارد كه بعضي از آن ها عبارت اند از</a:t>
            </a:r>
            <a:r>
              <a:rPr lang="fa-IR" sz="3200" dirty="0" smtClean="0"/>
              <a:t>:</a:t>
            </a:r>
            <a:endParaRPr lang="en-US" sz="3200" dirty="0"/>
          </a:p>
        </p:txBody>
      </p:sp>
      <p:sp>
        <p:nvSpPr>
          <p:cNvPr id="3" name="Content Placeholder 2"/>
          <p:cNvSpPr>
            <a:spLocks noGrp="1"/>
          </p:cNvSpPr>
          <p:nvPr>
            <p:ph idx="1"/>
          </p:nvPr>
        </p:nvSpPr>
        <p:spPr>
          <a:xfrm>
            <a:off x="762000" y="1676400"/>
            <a:ext cx="7543800" cy="1981200"/>
          </a:xfrm>
        </p:spPr>
        <p:txBody>
          <a:bodyPr>
            <a:normAutofit/>
          </a:bodyPr>
          <a:lstStyle/>
          <a:p>
            <a:pPr marL="0" indent="0" algn="just">
              <a:buNone/>
            </a:pPr>
            <a:r>
              <a:rPr lang="fa-IR" sz="2800" b="1" dirty="0">
                <a:solidFill>
                  <a:schemeClr val="accent1"/>
                </a:solidFill>
              </a:rPr>
              <a:t> </a:t>
            </a:r>
            <a:r>
              <a:rPr lang="fa-IR" sz="2800" b="1" dirty="0" smtClean="0">
                <a:solidFill>
                  <a:schemeClr val="accent1"/>
                </a:solidFill>
              </a:rPr>
              <a:t>1- </a:t>
            </a:r>
            <a:r>
              <a:rPr lang="fa-IR" b="1" dirty="0" smtClean="0">
                <a:solidFill>
                  <a:schemeClr val="accent1"/>
                </a:solidFill>
              </a:rPr>
              <a:t>كارايي</a:t>
            </a:r>
            <a:r>
              <a:rPr lang="fa-IR" sz="2800" b="1" dirty="0" smtClean="0">
                <a:solidFill>
                  <a:schemeClr val="accent1"/>
                </a:solidFill>
              </a:rPr>
              <a:t>:</a:t>
            </a:r>
          </a:p>
          <a:p>
            <a:pPr marL="320040" lvl="1" indent="0" algn="just">
              <a:buNone/>
            </a:pPr>
            <a:r>
              <a:rPr lang="fa-IR" sz="1800" dirty="0" smtClean="0"/>
              <a:t>اگر </a:t>
            </a:r>
            <a:r>
              <a:rPr lang="fa-IR" sz="1800" dirty="0"/>
              <a:t>بتوان كاري </a:t>
            </a:r>
            <a:r>
              <a:rPr lang="fa-IR" sz="1800" dirty="0" smtClean="0"/>
              <a:t>را</a:t>
            </a:r>
            <a:r>
              <a:rPr lang="en-US" sz="1800" dirty="0" smtClean="0"/>
              <a:t> </a:t>
            </a:r>
            <a:r>
              <a:rPr lang="fa-IR" sz="1800" dirty="0" smtClean="0"/>
              <a:t>كه </a:t>
            </a:r>
            <a:r>
              <a:rPr lang="fa-IR" sz="1800" dirty="0"/>
              <a:t>توسط كامپيوتر انجام مي شود طوري سازمان دهي كرد كه بخش هايي از آن كار به </a:t>
            </a:r>
            <a:r>
              <a:rPr lang="fa-IR" sz="1800" dirty="0" smtClean="0"/>
              <a:t>طور موازي </a:t>
            </a:r>
            <a:r>
              <a:rPr lang="fa-IR" sz="1800" dirty="0"/>
              <a:t>انجام شوند</a:t>
            </a:r>
            <a:r>
              <a:rPr lang="fa-IR" sz="1800" dirty="0" smtClean="0"/>
              <a:t>، كارايي </a:t>
            </a:r>
            <a:r>
              <a:rPr lang="fa-IR" sz="1800" dirty="0"/>
              <a:t>سيستم چندپردازنده اي نسبت به سيستم تك پردازنده اي بيشتر است. اين موضوع در شكل </a:t>
            </a:r>
            <a:r>
              <a:rPr lang="fa-IR" sz="1800" dirty="0" smtClean="0"/>
              <a:t>زیر نشان </a:t>
            </a:r>
            <a:r>
              <a:rPr lang="fa-IR" sz="1800" dirty="0"/>
              <a:t>داده شده است</a:t>
            </a:r>
            <a:r>
              <a:rPr lang="fa-IR" sz="1800" dirty="0" smtClean="0"/>
              <a:t>.</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8333" t="15668" r="40169" b="43642"/>
          <a:stretch>
            <a:fillRect/>
          </a:stretch>
        </p:blipFill>
        <p:spPr bwMode="auto">
          <a:xfrm>
            <a:off x="533400" y="3560307"/>
            <a:ext cx="5257800" cy="3164055"/>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B6F15528-21DE-4FAA-801E-634DDDAF4B2B}" type="slidenum">
              <a:rPr lang="en-US" smtClean="0"/>
              <a:pPr/>
              <a:t>43</a:t>
            </a:fld>
            <a:endParaRPr lang="en-US"/>
          </a:p>
        </p:txBody>
      </p:sp>
      <p:sp>
        <p:nvSpPr>
          <p:cNvPr id="4" name="Rectangle 3"/>
          <p:cNvSpPr/>
          <p:nvPr/>
        </p:nvSpPr>
        <p:spPr>
          <a:xfrm>
            <a:off x="609600" y="4724400"/>
            <a:ext cx="4876800" cy="3048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2  Mitra" pitchFamily="2" charset="-78"/>
              </a:rPr>
              <a:t>الف) در بین هم قرار گرفتن فرایندها (چندبرنامه ای – تک پردازنده</a:t>
            </a:r>
            <a:endParaRPr lang="en-US" sz="1600" dirty="0">
              <a:solidFill>
                <a:schemeClr val="tx1"/>
              </a:solidFill>
              <a:cs typeface="2  Mitra" pitchFamily="2" charset="-78"/>
            </a:endParaRPr>
          </a:p>
        </p:txBody>
      </p:sp>
      <p:sp>
        <p:nvSpPr>
          <p:cNvPr id="7" name="Rectangle 6"/>
          <p:cNvSpPr/>
          <p:nvPr/>
        </p:nvSpPr>
        <p:spPr>
          <a:xfrm>
            <a:off x="522514" y="6172200"/>
            <a:ext cx="4876800" cy="3048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2  Mitra" pitchFamily="2" charset="-78"/>
              </a:rPr>
              <a:t>ب) در بین هم قرار گرفتن و همپوشانی فرایندها (چند پردازشی – چند پردازنده ای)</a:t>
            </a:r>
            <a:endParaRPr lang="en-US" sz="1600" dirty="0">
              <a:solidFill>
                <a:schemeClr val="tx1"/>
              </a:solidFill>
              <a:cs typeface="2  Mitra" pitchFamily="2" charset="-78"/>
            </a:endParaRPr>
          </a:p>
        </p:txBody>
      </p:sp>
      <p:sp>
        <p:nvSpPr>
          <p:cNvPr id="8" name="Rectangle 7"/>
          <p:cNvSpPr/>
          <p:nvPr/>
        </p:nvSpPr>
        <p:spPr>
          <a:xfrm>
            <a:off x="2057400" y="6477000"/>
            <a:ext cx="718457" cy="247362"/>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2  Mitra" pitchFamily="2" charset="-78"/>
              </a:rPr>
              <a:t>اجرا</a:t>
            </a:r>
            <a:endParaRPr lang="en-US" sz="1600" dirty="0">
              <a:solidFill>
                <a:schemeClr val="tx1"/>
              </a:solidFill>
              <a:cs typeface="2  Mitra" pitchFamily="2" charset="-78"/>
            </a:endParaRPr>
          </a:p>
        </p:txBody>
      </p:sp>
      <p:sp>
        <p:nvSpPr>
          <p:cNvPr id="9" name="Rectangle 8"/>
          <p:cNvSpPr/>
          <p:nvPr/>
        </p:nvSpPr>
        <p:spPr>
          <a:xfrm>
            <a:off x="957943" y="6466114"/>
            <a:ext cx="718457" cy="247362"/>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2  Mitra" pitchFamily="2" charset="-78"/>
              </a:rPr>
              <a:t>مسدود</a:t>
            </a:r>
            <a:endParaRPr lang="en-US" sz="1600" dirty="0">
              <a:solidFill>
                <a:schemeClr val="tx1"/>
              </a:solidFill>
              <a:cs typeface="2  Mitra" pitchFamily="2" charset="-78"/>
            </a:endParaRPr>
          </a:p>
        </p:txBody>
      </p:sp>
    </p:spTree>
    <p:extLst>
      <p:ext uri="{BB962C8B-B14F-4D97-AF65-F5344CB8AC3E}">
        <p14:creationId xmlns:p14="http://schemas.microsoft.com/office/powerpoint/2010/main" val="1003214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randombar(horizontal)">
                                      <p:cBhvr>
                                        <p:cTn id="24" dur="500"/>
                                        <p:tgtEl>
                                          <p:spTgt spid="3">
                                            <p:txEl>
                                              <p:pRg st="0" end="0"/>
                                            </p:txEl>
                                          </p:spTgt>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SMP</a:t>
            </a:r>
            <a:r>
              <a:rPr lang="fa-IR" sz="3200" dirty="0" smtClean="0"/>
              <a:t> </a:t>
            </a:r>
            <a:r>
              <a:rPr lang="fa-IR" sz="3200" dirty="0"/>
              <a:t>نسبت به معماري تك پردازنده اي امتيازاتي دارد كه بعضي از آن ها عبارت اند از</a:t>
            </a:r>
            <a:r>
              <a:rPr lang="fa-IR" sz="3200" dirty="0" smtClean="0"/>
              <a:t>:</a:t>
            </a:r>
            <a:endParaRPr lang="en-US" sz="3200" dirty="0"/>
          </a:p>
        </p:txBody>
      </p:sp>
      <p:sp>
        <p:nvSpPr>
          <p:cNvPr id="3" name="Content Placeholder 2"/>
          <p:cNvSpPr>
            <a:spLocks noGrp="1"/>
          </p:cNvSpPr>
          <p:nvPr>
            <p:ph idx="1"/>
          </p:nvPr>
        </p:nvSpPr>
        <p:spPr>
          <a:xfrm>
            <a:off x="381000" y="1676400"/>
            <a:ext cx="8382000" cy="4267200"/>
          </a:xfrm>
        </p:spPr>
        <p:txBody>
          <a:bodyPr>
            <a:normAutofit fontScale="92500" lnSpcReduction="10000"/>
          </a:bodyPr>
          <a:lstStyle/>
          <a:p>
            <a:pPr marL="0" indent="0" algn="just">
              <a:buNone/>
            </a:pPr>
            <a:r>
              <a:rPr lang="fa-IR" sz="2200" b="1" dirty="0">
                <a:solidFill>
                  <a:schemeClr val="accent1"/>
                </a:solidFill>
              </a:rPr>
              <a:t> </a:t>
            </a:r>
            <a:r>
              <a:rPr lang="fa-IR" sz="2200" b="1" dirty="0" smtClean="0">
                <a:solidFill>
                  <a:schemeClr val="accent1"/>
                </a:solidFill>
              </a:rPr>
              <a:t>2- قابليت </a:t>
            </a:r>
            <a:r>
              <a:rPr lang="fa-IR" sz="2200" b="1" dirty="0">
                <a:solidFill>
                  <a:schemeClr val="accent1"/>
                </a:solidFill>
              </a:rPr>
              <a:t>دسترسي </a:t>
            </a:r>
            <a:r>
              <a:rPr lang="fa-IR" sz="2200" b="1" dirty="0" smtClean="0">
                <a:solidFill>
                  <a:schemeClr val="accent1"/>
                </a:solidFill>
              </a:rPr>
              <a:t>:</a:t>
            </a:r>
          </a:p>
          <a:p>
            <a:pPr marL="320040" lvl="1" indent="0" algn="just">
              <a:buNone/>
            </a:pPr>
            <a:r>
              <a:rPr lang="fa-IR" sz="1800" dirty="0" smtClean="0"/>
              <a:t>در چندپردازشي </a:t>
            </a:r>
            <a:r>
              <a:rPr lang="fa-IR" sz="1800" dirty="0"/>
              <a:t>متقارن، چون تمام پردازنده ها مي توانند وظايف يكساني را انجام دهند، از كارافتادن يك پردازنده منجر به توقف ماشين نمي شود</a:t>
            </a:r>
            <a:r>
              <a:rPr lang="fa-IR" sz="1800" dirty="0" smtClean="0"/>
              <a:t>.</a:t>
            </a:r>
          </a:p>
          <a:p>
            <a:pPr marL="0" indent="0" algn="just">
              <a:buNone/>
            </a:pPr>
            <a:r>
              <a:rPr lang="fa-IR" b="1" dirty="0">
                <a:solidFill>
                  <a:schemeClr val="accent1"/>
                </a:solidFill>
              </a:rPr>
              <a:t> </a:t>
            </a:r>
            <a:r>
              <a:rPr lang="fa-IR" b="1" dirty="0" smtClean="0">
                <a:solidFill>
                  <a:schemeClr val="accent1"/>
                </a:solidFill>
              </a:rPr>
              <a:t>3- رشد </a:t>
            </a:r>
            <a:r>
              <a:rPr lang="fa-IR" b="1" dirty="0">
                <a:solidFill>
                  <a:schemeClr val="accent1"/>
                </a:solidFill>
              </a:rPr>
              <a:t>فزاينده </a:t>
            </a:r>
            <a:r>
              <a:rPr lang="fa-IR" b="1" dirty="0" smtClean="0">
                <a:solidFill>
                  <a:schemeClr val="accent1"/>
                </a:solidFill>
              </a:rPr>
              <a:t>:</a:t>
            </a:r>
          </a:p>
          <a:p>
            <a:pPr marL="320040" lvl="1" indent="0" algn="just">
              <a:buNone/>
            </a:pPr>
            <a:r>
              <a:rPr lang="fa-IR" sz="1800" dirty="0" smtClean="0"/>
              <a:t>كاربر </a:t>
            </a:r>
            <a:r>
              <a:rPr lang="fa-IR" sz="1800" dirty="0"/>
              <a:t>مي تواند </a:t>
            </a:r>
            <a:r>
              <a:rPr lang="fa-IR" sz="1800" dirty="0" smtClean="0"/>
              <a:t>با افزودن </a:t>
            </a:r>
            <a:r>
              <a:rPr lang="fa-IR" sz="1800" dirty="0"/>
              <a:t>پردازنده هاي ديگر به سيستم</a:t>
            </a:r>
            <a:r>
              <a:rPr lang="fa-IR" sz="1800" dirty="0" smtClean="0"/>
              <a:t>، كارايي </a:t>
            </a:r>
            <a:r>
              <a:rPr lang="fa-IR" sz="1800" dirty="0"/>
              <a:t>را افزايش دهد</a:t>
            </a:r>
            <a:r>
              <a:rPr lang="fa-IR" sz="1800" dirty="0" smtClean="0"/>
              <a:t>.</a:t>
            </a:r>
          </a:p>
          <a:p>
            <a:pPr marL="0" indent="0" algn="just">
              <a:buNone/>
            </a:pPr>
            <a:r>
              <a:rPr lang="fa-IR" b="1" dirty="0">
                <a:solidFill>
                  <a:schemeClr val="accent1"/>
                </a:solidFill>
              </a:rPr>
              <a:t> </a:t>
            </a:r>
            <a:r>
              <a:rPr lang="fa-IR" b="1" dirty="0" smtClean="0">
                <a:solidFill>
                  <a:schemeClr val="accent1"/>
                </a:solidFill>
              </a:rPr>
              <a:t>4- مقياس پذيري:</a:t>
            </a:r>
          </a:p>
          <a:p>
            <a:pPr marL="320040" lvl="1" indent="0" algn="just">
              <a:buNone/>
            </a:pPr>
            <a:r>
              <a:rPr lang="fa-IR" sz="1800" dirty="0" smtClean="0"/>
              <a:t>عرضه كنندگان مي توانند </a:t>
            </a:r>
            <a:r>
              <a:rPr lang="fa-IR" sz="1800" dirty="0"/>
              <a:t>براساس تعداد پردازنده هاي موجود درسيستم، گسترده اي از محصولات را با قيمت ها و كارايي هاي مختلف ارائه كنند</a:t>
            </a:r>
            <a:r>
              <a:rPr lang="fa-IR" sz="1800" dirty="0" smtClean="0"/>
              <a:t>.</a:t>
            </a:r>
          </a:p>
          <a:p>
            <a:pPr marL="0" indent="0" algn="just">
              <a:buNone/>
            </a:pPr>
            <a:r>
              <a:rPr lang="fa-IR" b="1" dirty="0" smtClean="0">
                <a:solidFill>
                  <a:schemeClr val="accent1"/>
                </a:solidFill>
              </a:rPr>
              <a:t>5- سيستم </a:t>
            </a:r>
            <a:r>
              <a:rPr lang="fa-IR" b="1" dirty="0">
                <a:solidFill>
                  <a:schemeClr val="accent1"/>
                </a:solidFill>
              </a:rPr>
              <a:t>عامل </a:t>
            </a:r>
            <a:r>
              <a:rPr lang="fa-IR" b="1" dirty="0" smtClean="0">
                <a:solidFill>
                  <a:schemeClr val="accent1"/>
                </a:solidFill>
              </a:rPr>
              <a:t>توزيعي</a:t>
            </a:r>
            <a:r>
              <a:rPr lang="fa-IR" dirty="0" smtClean="0">
                <a:solidFill>
                  <a:schemeClr val="accent1"/>
                </a:solidFill>
              </a:rPr>
              <a:t>:</a:t>
            </a:r>
          </a:p>
          <a:p>
            <a:pPr marL="320040" lvl="1" indent="0" algn="just">
              <a:buNone/>
            </a:pPr>
            <a:r>
              <a:rPr lang="fa-IR" sz="1800" dirty="0" smtClean="0"/>
              <a:t>تصور </a:t>
            </a:r>
            <a:r>
              <a:rPr lang="fa-IR" sz="1800" dirty="0"/>
              <a:t>فضاي حافظه اصلي واحد و فضاي حافظه ثانويه واحد</a:t>
            </a:r>
            <a:r>
              <a:rPr lang="fa-IR" sz="1800" dirty="0" smtClean="0"/>
              <a:t>، و </a:t>
            </a:r>
            <a:r>
              <a:rPr lang="fa-IR" sz="1800" dirty="0"/>
              <a:t>ساير امكانات دستيابي يكنواخت، مثل سيستم فايل توزيعي را به وجود مي آورد.</a:t>
            </a:r>
            <a:endParaRPr lang="en-US" sz="1800" dirty="0"/>
          </a:p>
          <a:p>
            <a:pPr marL="0" indent="0" algn="just">
              <a:buNone/>
            </a:pPr>
            <a:r>
              <a:rPr lang="fa-IR" b="1" dirty="0" smtClean="0">
                <a:solidFill>
                  <a:schemeClr val="accent1"/>
                </a:solidFill>
              </a:rPr>
              <a:t>6- طراحي شيءگرا:</a:t>
            </a:r>
          </a:p>
          <a:p>
            <a:pPr marL="320040" lvl="1" indent="0" algn="just">
              <a:buNone/>
            </a:pPr>
            <a:r>
              <a:rPr lang="fa-IR" sz="1800" dirty="0" smtClean="0"/>
              <a:t>جديدترين </a:t>
            </a:r>
            <a:r>
              <a:rPr lang="fa-IR" sz="1800" dirty="0"/>
              <a:t>نوآوري در طراحي سيستم عامل، استفاده از فنّاوري شيءگرا است. </a:t>
            </a:r>
            <a:r>
              <a:rPr lang="fa-IR" sz="1600" b="1" dirty="0"/>
              <a:t>طراحي شيءگرا</a:t>
            </a:r>
            <a:r>
              <a:rPr lang="fa-IR" sz="1800" dirty="0"/>
              <a:t>، نظامي را به روند افزودن مولفه ها به هسته كوچك اِعمال مي كند. </a:t>
            </a:r>
            <a:endParaRPr lang="en-US" sz="1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40214313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1000"/>
                                        <p:tgtEl>
                                          <p:spTgt spid="3">
                                            <p:txEl>
                                              <p:pRg st="7" end="7"/>
                                            </p:txEl>
                                          </p:spTgt>
                                        </p:tgtEl>
                                      </p:cBhvr>
                                    </p:animEffect>
                                    <p:anim calcmode="lin" valueType="num">
                                      <p:cBhvr>
                                        <p:cTn id="4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arn(inVertical)">
                                      <p:cBhvr>
                                        <p:cTn id="47" dur="500"/>
                                        <p:tgtEl>
                                          <p:spTgt spid="3">
                                            <p:txEl>
                                              <p:pRg st="8" end="8"/>
                                            </p:txEl>
                                          </p:spTgt>
                                        </p:tgtEl>
                                      </p:cBhvr>
                                    </p:animEffect>
                                  </p:childTnLst>
                                </p:cTn>
                              </p:par>
                              <p:par>
                                <p:cTn id="48" presetID="16" presetClass="entr" presetSubtype="21" fill="hold"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barn(inVertical)">
                                      <p:cBhvr>
                                        <p:cTn id="5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133600"/>
            <a:ext cx="6784848" cy="1600200"/>
          </a:xfrm>
        </p:spPr>
        <p:txBody>
          <a:bodyPr>
            <a:normAutofit/>
          </a:bodyPr>
          <a:lstStyle/>
          <a:p>
            <a:pPr algn="ctr"/>
            <a:r>
              <a:rPr lang="fa-IR" sz="8000" dirty="0" smtClean="0">
                <a:latin typeface="Tabass"/>
                <a:cs typeface="B Farnaz" pitchFamily="2" charset="-78"/>
              </a:rPr>
              <a:t>پایان فصل دوم</a:t>
            </a:r>
            <a:endParaRPr lang="en-US" sz="8000" dirty="0">
              <a:latin typeface="Tabass"/>
              <a:cs typeface="B Farnaz" pitchFamily="2" charset="-78"/>
            </a:endParaRPr>
          </a:p>
        </p:txBody>
      </p:sp>
    </p:spTree>
    <p:extLst>
      <p:ext uri="{BB962C8B-B14F-4D97-AF65-F5344CB8AC3E}">
        <p14:creationId xmlns:p14="http://schemas.microsoft.com/office/powerpoint/2010/main" val="40234882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سرويس هاي </a:t>
            </a:r>
            <a:r>
              <a:rPr lang="fa-IR" sz="4000" dirty="0"/>
              <a:t>سيستم عامل </a:t>
            </a:r>
            <a:endParaRPr lang="en-US" sz="4000" dirty="0"/>
          </a:p>
        </p:txBody>
      </p:sp>
      <p:sp>
        <p:nvSpPr>
          <p:cNvPr id="3" name="Content Placeholder 2"/>
          <p:cNvSpPr>
            <a:spLocks noGrp="1"/>
          </p:cNvSpPr>
          <p:nvPr>
            <p:ph idx="1"/>
          </p:nvPr>
        </p:nvSpPr>
        <p:spPr>
          <a:xfrm>
            <a:off x="609600" y="1676400"/>
            <a:ext cx="7848600" cy="4419600"/>
          </a:xfrm>
        </p:spPr>
        <p:txBody>
          <a:bodyPr>
            <a:normAutofit/>
          </a:bodyPr>
          <a:lstStyle/>
          <a:p>
            <a:pPr marL="457200" indent="-457200">
              <a:buFont typeface="+mj-lt"/>
              <a:buAutoNum type="arabicPeriod"/>
            </a:pPr>
            <a:r>
              <a:rPr lang="fa-IR" sz="2000" b="1" dirty="0"/>
              <a:t> ايجاد </a:t>
            </a:r>
            <a:r>
              <a:rPr lang="fa-IR" sz="2000" b="1" dirty="0" smtClean="0"/>
              <a:t>برنامه:</a:t>
            </a:r>
          </a:p>
          <a:p>
            <a:pPr marL="320040" lvl="1" indent="0" algn="just">
              <a:buNone/>
            </a:pPr>
            <a:r>
              <a:rPr lang="fa-IR" dirty="0" smtClean="0"/>
              <a:t>سيستم </a:t>
            </a:r>
            <a:r>
              <a:rPr lang="fa-IR" dirty="0"/>
              <a:t>عامل امكانات و سرويس هاي متنوعي مثل ويراستارها و اشكال زداها را فراهم </a:t>
            </a:r>
            <a:r>
              <a:rPr lang="fa-IR" dirty="0" smtClean="0"/>
              <a:t>مي كند </a:t>
            </a:r>
            <a:r>
              <a:rPr lang="fa-IR" dirty="0"/>
              <a:t>تا برنامه نويس در ايجاد برنامه از آن ها استفاده كند</a:t>
            </a:r>
            <a:r>
              <a:rPr lang="fa-IR" dirty="0" smtClean="0"/>
              <a:t>. معمولاً این خدمات به شکل برنامه های سودمندی هستند که واقعاً جزء سیستم عامل نیستند، اما از طریق آن قابل دسترس هستند. به این برنامه ها ابزار تولید برنامه های کاربردی می گویند.</a:t>
            </a:r>
          </a:p>
          <a:p>
            <a:pPr marL="320040" lvl="1" indent="0" algn="just">
              <a:buNone/>
            </a:pPr>
            <a:endParaRPr lang="fa-IR" dirty="0" smtClean="0"/>
          </a:p>
          <a:p>
            <a:pPr marL="457200" indent="-457200">
              <a:buFont typeface="+mj-lt"/>
              <a:buAutoNum type="arabicPeriod"/>
            </a:pPr>
            <a:r>
              <a:rPr lang="fa-IR" sz="2000" b="1" dirty="0"/>
              <a:t> اجراي </a:t>
            </a:r>
            <a:r>
              <a:rPr lang="fa-IR" sz="2000" b="1" dirty="0" smtClean="0"/>
              <a:t>برنامه</a:t>
            </a:r>
            <a:r>
              <a:rPr lang="fa-IR" b="1" dirty="0" smtClean="0"/>
              <a:t>:</a:t>
            </a:r>
          </a:p>
          <a:p>
            <a:pPr marL="320040" lvl="1" indent="0" algn="just">
              <a:buNone/>
            </a:pPr>
            <a:r>
              <a:rPr lang="fa-IR" dirty="0" smtClean="0"/>
              <a:t>براي </a:t>
            </a:r>
            <a:r>
              <a:rPr lang="fa-IR" dirty="0"/>
              <a:t>اجراي برنامه، كارهاي متعددي بايد انجام شود</a:t>
            </a:r>
            <a:r>
              <a:rPr lang="fa-IR" dirty="0" smtClean="0"/>
              <a:t>. برنامه و داده ها باید در حافظه اصلی بار شوند، دستگاه های ورودی/خروجی و پرونده ها باید مقداردهی اولیه شوند و سایر منابع بایستی تهیه گردد. سیستم عامل مدیریت همه این موارد را برعهده دارد.</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8824581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سرويس هاي </a:t>
            </a:r>
            <a:r>
              <a:rPr lang="fa-IR" sz="4000" dirty="0"/>
              <a:t>سيستم عامل </a:t>
            </a:r>
            <a:endParaRPr lang="en-US" sz="4000" dirty="0"/>
          </a:p>
        </p:txBody>
      </p:sp>
      <p:sp>
        <p:nvSpPr>
          <p:cNvPr id="3" name="Content Placeholder 2"/>
          <p:cNvSpPr>
            <a:spLocks noGrp="1"/>
          </p:cNvSpPr>
          <p:nvPr>
            <p:ph idx="1"/>
          </p:nvPr>
        </p:nvSpPr>
        <p:spPr>
          <a:xfrm>
            <a:off x="381000" y="1676400"/>
            <a:ext cx="8534400" cy="4419600"/>
          </a:xfrm>
        </p:spPr>
        <p:txBody>
          <a:bodyPr>
            <a:normAutofit lnSpcReduction="10000"/>
          </a:bodyPr>
          <a:lstStyle/>
          <a:p>
            <a:pPr marL="457200" indent="-457200">
              <a:buFont typeface="+mj-lt"/>
              <a:buAutoNum type="arabicPeriod" startAt="3"/>
            </a:pPr>
            <a:r>
              <a:rPr lang="fa-IR" sz="2000" b="1" dirty="0" smtClean="0"/>
              <a:t>دستيابي </a:t>
            </a:r>
            <a:r>
              <a:rPr lang="fa-IR" sz="2000" b="1" dirty="0"/>
              <a:t>به دستگاه هاي</a:t>
            </a:r>
            <a:r>
              <a:rPr lang="en-US" sz="2000" b="1" dirty="0"/>
              <a:t>I/O</a:t>
            </a:r>
            <a:r>
              <a:rPr lang="en-US" b="1" dirty="0"/>
              <a:t> </a:t>
            </a:r>
            <a:r>
              <a:rPr lang="fa-IR" b="1" dirty="0"/>
              <a:t> </a:t>
            </a:r>
            <a:r>
              <a:rPr lang="fa-IR" b="1" dirty="0" smtClean="0"/>
              <a:t>:</a:t>
            </a:r>
          </a:p>
          <a:p>
            <a:pPr marL="320040" lvl="1" indent="0" algn="just">
              <a:buNone/>
            </a:pPr>
            <a:r>
              <a:rPr lang="fa-IR" dirty="0" smtClean="0"/>
              <a:t>هر</a:t>
            </a:r>
            <a:r>
              <a:rPr lang="fa-IR" b="1" dirty="0" smtClean="0"/>
              <a:t> </a:t>
            </a:r>
            <a:r>
              <a:rPr lang="fa-IR" dirty="0"/>
              <a:t>دستگاه </a:t>
            </a:r>
            <a:r>
              <a:rPr lang="en-US" sz="2000" dirty="0"/>
              <a:t>I/O</a:t>
            </a:r>
            <a:r>
              <a:rPr lang="fa-IR" dirty="0"/>
              <a:t> براي انجام وظيفه اش، به دستورالعمل ها </a:t>
            </a:r>
            <a:r>
              <a:rPr lang="fa-IR" dirty="0" smtClean="0"/>
              <a:t>و </a:t>
            </a:r>
            <a:r>
              <a:rPr lang="fa-IR" dirty="0"/>
              <a:t>سيگنال هاي كنترلي خاص خودش نياز دارد.</a:t>
            </a:r>
            <a:endParaRPr lang="en-US" dirty="0"/>
          </a:p>
          <a:p>
            <a:pPr marL="320040" lvl="1" indent="0" algn="just">
              <a:buNone/>
            </a:pPr>
            <a:r>
              <a:rPr lang="fa-IR" dirty="0" smtClean="0"/>
              <a:t>سیستم عامل با فراهم کردن واسط یکنواخت، این جزئیات را پنهان می کند. و برنامه نویس با عملیات ساده به این دستگاه ها دسترسی پیدا می کند.</a:t>
            </a:r>
          </a:p>
          <a:p>
            <a:pPr marL="320040" lvl="1" indent="0" algn="just">
              <a:buNone/>
            </a:pPr>
            <a:endParaRPr lang="fa-IR" dirty="0" smtClean="0"/>
          </a:p>
          <a:p>
            <a:pPr marL="457200" indent="-457200">
              <a:buFont typeface="+mj-lt"/>
              <a:buAutoNum type="arabicPeriod" startAt="3"/>
            </a:pPr>
            <a:r>
              <a:rPr lang="fa-IR" sz="2000" b="1" dirty="0"/>
              <a:t> كنترل دستيابي به فايل </a:t>
            </a:r>
            <a:r>
              <a:rPr lang="fa-IR" sz="2000" b="1" dirty="0" smtClean="0"/>
              <a:t>ها:</a:t>
            </a:r>
          </a:p>
          <a:p>
            <a:pPr marL="320040" lvl="1" indent="0" algn="just">
              <a:buNone/>
            </a:pPr>
            <a:r>
              <a:rPr lang="fa-IR" dirty="0" smtClean="0"/>
              <a:t>سيستم </a:t>
            </a:r>
            <a:r>
              <a:rPr lang="fa-IR" dirty="0"/>
              <a:t>عامل براي كنترل فايل </a:t>
            </a:r>
            <a:r>
              <a:rPr lang="fa-IR" dirty="0" smtClean="0"/>
              <a:t>ها بايد:</a:t>
            </a:r>
          </a:p>
          <a:p>
            <a:pPr marL="937260" lvl="2" indent="-342900" algn="just"/>
            <a:r>
              <a:rPr lang="fa-IR" dirty="0" smtClean="0"/>
              <a:t>درك </a:t>
            </a:r>
            <a:r>
              <a:rPr lang="fa-IR" dirty="0"/>
              <a:t>درستي از ماهيت دستگاه  </a:t>
            </a:r>
            <a:r>
              <a:rPr lang="en-US" sz="1800" dirty="0" smtClean="0"/>
              <a:t>I/O</a:t>
            </a:r>
            <a:r>
              <a:rPr lang="fa-IR" dirty="0" smtClean="0"/>
              <a:t> داشته باشد.</a:t>
            </a:r>
          </a:p>
          <a:p>
            <a:pPr marL="937260" lvl="2" indent="-342900" algn="just"/>
            <a:r>
              <a:rPr lang="fa-IR" dirty="0" smtClean="0"/>
              <a:t>با </a:t>
            </a:r>
            <a:r>
              <a:rPr lang="fa-IR" dirty="0"/>
              <a:t>ساختار داده هاي موجود در فايل كه بر روي </a:t>
            </a:r>
            <a:r>
              <a:rPr lang="fa-IR" dirty="0" smtClean="0"/>
              <a:t>رسانهٴ ذخيره </a:t>
            </a:r>
            <a:r>
              <a:rPr lang="fa-IR" dirty="0"/>
              <a:t>سازي قرار دارد آشنايي داشته </a:t>
            </a:r>
            <a:r>
              <a:rPr lang="fa-IR" dirty="0" smtClean="0"/>
              <a:t>باشد.</a:t>
            </a:r>
          </a:p>
          <a:p>
            <a:pPr marL="937260" lvl="2" indent="-342900" algn="just"/>
            <a:r>
              <a:rPr lang="fa-IR" dirty="0" smtClean="0"/>
              <a:t>در سیستم های چند کاربره به انجام راهکارهای حفاظتی لازم برای کنترل دسترسی به پرونده ها می پردازد.</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9058487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down)">
                                      <p:cBhvr>
                                        <p:cTn id="21" dur="500"/>
                                        <p:tgtEl>
                                          <p:spTgt spid="3">
                                            <p:txEl>
                                              <p:pRg st="5" end="5"/>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wipe(down)">
                                      <p:cBhvr>
                                        <p:cTn id="24" dur="500"/>
                                        <p:tgtEl>
                                          <p:spTgt spid="3">
                                            <p:txEl>
                                              <p:pRg st="6" end="6"/>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down)">
                                      <p:cBhvr>
                                        <p:cTn id="27" dur="500"/>
                                        <p:tgtEl>
                                          <p:spTgt spid="3">
                                            <p:txEl>
                                              <p:pRg st="7" end="7"/>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down)">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سرويس هاي </a:t>
            </a:r>
            <a:r>
              <a:rPr lang="fa-IR" sz="4000" dirty="0"/>
              <a:t>سيستم عامل </a:t>
            </a:r>
            <a:endParaRPr lang="en-US" sz="4000" dirty="0"/>
          </a:p>
        </p:txBody>
      </p:sp>
      <p:sp>
        <p:nvSpPr>
          <p:cNvPr id="3" name="Content Placeholder 2"/>
          <p:cNvSpPr>
            <a:spLocks noGrp="1"/>
          </p:cNvSpPr>
          <p:nvPr>
            <p:ph idx="1"/>
          </p:nvPr>
        </p:nvSpPr>
        <p:spPr>
          <a:xfrm>
            <a:off x="304800" y="1676400"/>
            <a:ext cx="8458200" cy="4419600"/>
          </a:xfrm>
        </p:spPr>
        <p:txBody>
          <a:bodyPr>
            <a:normAutofit/>
          </a:bodyPr>
          <a:lstStyle/>
          <a:p>
            <a:pPr marL="342900" indent="-342900">
              <a:buFont typeface="+mj-lt"/>
              <a:buAutoNum type="arabicPeriod" startAt="5"/>
            </a:pPr>
            <a:r>
              <a:rPr lang="fa-IR" sz="2000" b="1" dirty="0"/>
              <a:t>دستيابي به </a:t>
            </a:r>
            <a:r>
              <a:rPr lang="fa-IR" sz="2000" b="1" dirty="0" smtClean="0"/>
              <a:t>سيستم:</a:t>
            </a:r>
          </a:p>
          <a:p>
            <a:pPr marL="320040" lvl="1" indent="0" algn="just">
              <a:buNone/>
            </a:pPr>
            <a:r>
              <a:rPr lang="fa-IR" sz="2000" dirty="0" smtClean="0"/>
              <a:t>در </a:t>
            </a:r>
            <a:r>
              <a:rPr lang="fa-IR" sz="2000" dirty="0"/>
              <a:t>سيستم هاي اشتراكي يا عمومي، سيستم عامل دستيابي به كل سيستم و دستيابي به منبع خاصي از سيستم را كنترل مي كند</a:t>
            </a:r>
            <a:r>
              <a:rPr lang="fa-IR" sz="2000" dirty="0" smtClean="0"/>
              <a:t>. از دسترسی کاربران غیر مجاز به منابع و داده ها جلوگیری می کند و مشکلات ناشی از درگیری برای منابع را رفع می کند.</a:t>
            </a:r>
          </a:p>
          <a:p>
            <a:pPr marL="320040" lvl="1" indent="0" algn="just">
              <a:buNone/>
            </a:pPr>
            <a:endParaRPr lang="fa-IR" sz="2000" dirty="0"/>
          </a:p>
          <a:p>
            <a:pPr marL="342900" indent="-342900">
              <a:buFont typeface="+mj-lt"/>
              <a:buAutoNum type="arabicPeriod" startAt="5"/>
            </a:pPr>
            <a:r>
              <a:rPr lang="fa-IR" sz="2000" b="1" dirty="0"/>
              <a:t> تشخيص و پاسخ به </a:t>
            </a:r>
            <a:r>
              <a:rPr lang="fa-IR" sz="2000" b="1" dirty="0" smtClean="0"/>
              <a:t>خطا:</a:t>
            </a:r>
          </a:p>
          <a:p>
            <a:pPr marL="320040" lvl="1" indent="0" algn="just">
              <a:buNone/>
            </a:pPr>
            <a:r>
              <a:rPr lang="fa-IR" sz="2000" dirty="0" smtClean="0"/>
              <a:t>هنگامي </a:t>
            </a:r>
            <a:r>
              <a:rPr lang="fa-IR" sz="2000" dirty="0"/>
              <a:t>كه سيستم كامپيوتري در حال اجرا است، ممكن است خطاهاي متعددي رخ دهد. اين خطاها ممكن است سخت </a:t>
            </a:r>
            <a:r>
              <a:rPr lang="fa-IR" sz="2000" dirty="0" smtClean="0"/>
              <a:t>افزاري (مثل خطای حافظه، کار نکردن یا بد کار کردن یک دستگاه) يا </a:t>
            </a:r>
            <a:r>
              <a:rPr lang="fa-IR" sz="2000" dirty="0"/>
              <a:t>نرم </a:t>
            </a:r>
            <a:r>
              <a:rPr lang="fa-IR" sz="2000" dirty="0" smtClean="0"/>
              <a:t>افزاري (خطای سرریز، تلاش برای دسترسی به قسمت غیر مجاز از حافظه یا ناتوانی سیستم عامل در پاسخ به درخواست یک کاربر) </a:t>
            </a:r>
            <a:r>
              <a:rPr lang="fa-IR" sz="2000" dirty="0"/>
              <a:t>باشند</a:t>
            </a:r>
            <a:r>
              <a:rPr lang="fa-IR" sz="2000" dirty="0" smtClean="0"/>
              <a:t>. در هر صورت سیستم عامل بایستی با عکس العمل مناسب شرایط خطا را برطرف کند. که این کار می تواند پایان دادن به برنامه عامل خطا، تکرار عمل و یا فقط گزارش دادن خطا به کاربر باشد.</a:t>
            </a:r>
            <a:endParaRPr lang="fa-IR"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0042720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000" dirty="0" smtClean="0"/>
              <a:t>سرويس هاي </a:t>
            </a:r>
            <a:r>
              <a:rPr lang="fa-IR" sz="4000" dirty="0"/>
              <a:t>سيستم عامل </a:t>
            </a:r>
            <a:endParaRPr lang="en-US" sz="4000" dirty="0"/>
          </a:p>
        </p:txBody>
      </p:sp>
      <p:sp>
        <p:nvSpPr>
          <p:cNvPr id="3" name="Content Placeholder 2"/>
          <p:cNvSpPr>
            <a:spLocks noGrp="1"/>
          </p:cNvSpPr>
          <p:nvPr>
            <p:ph idx="1"/>
          </p:nvPr>
        </p:nvSpPr>
        <p:spPr>
          <a:xfrm>
            <a:off x="762000" y="1676400"/>
            <a:ext cx="7543800" cy="3124200"/>
          </a:xfrm>
        </p:spPr>
        <p:txBody>
          <a:bodyPr>
            <a:normAutofit/>
          </a:bodyPr>
          <a:lstStyle/>
          <a:p>
            <a:pPr marL="342900" indent="-342900">
              <a:buFont typeface="+mj-lt"/>
              <a:buAutoNum type="arabicPeriod" startAt="7"/>
            </a:pPr>
            <a:r>
              <a:rPr lang="fa-IR" sz="2000" b="1" dirty="0" smtClean="0"/>
              <a:t>حسابداري</a:t>
            </a:r>
            <a:r>
              <a:rPr lang="fa-IR" b="1" dirty="0" smtClean="0"/>
              <a:t>:</a:t>
            </a:r>
          </a:p>
          <a:p>
            <a:pPr marL="320040" lvl="1" indent="0" algn="just">
              <a:buNone/>
            </a:pPr>
            <a:r>
              <a:rPr lang="fa-IR" sz="2000" dirty="0" smtClean="0"/>
              <a:t>سيستم </a:t>
            </a:r>
            <a:r>
              <a:rPr lang="fa-IR" sz="2000" dirty="0"/>
              <a:t>عامل خوب بايد آماري از به كارگيري منابع مختلف را جمع آوري كند و بر پارامترهاي </a:t>
            </a:r>
            <a:r>
              <a:rPr lang="fa-IR" sz="2000" dirty="0" smtClean="0"/>
              <a:t>كارايی </a:t>
            </a:r>
            <a:r>
              <a:rPr lang="fa-IR" sz="2000" dirty="0"/>
              <a:t>مثل زمان </a:t>
            </a:r>
            <a:r>
              <a:rPr lang="fa-IR" sz="2000" dirty="0" smtClean="0"/>
              <a:t>پاسخ </a:t>
            </a:r>
            <a:r>
              <a:rPr lang="fa-IR" sz="2000" dirty="0"/>
              <a:t>نظارت كند</a:t>
            </a:r>
            <a:r>
              <a:rPr lang="fa-IR" sz="2000" dirty="0" smtClean="0"/>
              <a:t>. این اطلاعات برای پیش بینی نیازهای آینده و تنظیم سیستم عامل برای کارایی بیشتر استفاده می شود. در سیستم های چند کاربره از این اطلاعات برای صدور صورت حساب کاربران نیز استفاده می شود.</a:t>
            </a:r>
            <a:endParaRPr lang="en-US" sz="2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33551426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4400" dirty="0"/>
              <a:t> سيستم عامل به عنوان مدير </a:t>
            </a:r>
            <a:r>
              <a:rPr lang="fa-IR" sz="4400" dirty="0" smtClean="0"/>
              <a:t>منابع</a:t>
            </a:r>
            <a:endParaRPr lang="en-US" sz="4400" dirty="0"/>
          </a:p>
        </p:txBody>
      </p:sp>
      <p:sp>
        <p:nvSpPr>
          <p:cNvPr id="3" name="Content Placeholder 2"/>
          <p:cNvSpPr>
            <a:spLocks noGrp="1"/>
          </p:cNvSpPr>
          <p:nvPr>
            <p:ph idx="1"/>
          </p:nvPr>
        </p:nvSpPr>
        <p:spPr>
          <a:xfrm>
            <a:off x="228600" y="1371600"/>
            <a:ext cx="8686800" cy="2011589"/>
          </a:xfrm>
        </p:spPr>
        <p:txBody>
          <a:bodyPr>
            <a:normAutofit/>
          </a:bodyPr>
          <a:lstStyle/>
          <a:p>
            <a:pPr algn="just"/>
            <a:r>
              <a:rPr lang="fa-IR" sz="2000" dirty="0"/>
              <a:t>كامپيوتر شامل مجموعه اي از منابع براي انتقال، ذخيره، و پردازش داده ها و كنترل اين وظايف است. سيستم عامل مسئول مديريت </a:t>
            </a:r>
            <a:r>
              <a:rPr lang="fa-IR" sz="2000" dirty="0" smtClean="0"/>
              <a:t>اين </a:t>
            </a:r>
            <a:r>
              <a:rPr lang="fa-IR" sz="2000" dirty="0"/>
              <a:t>منابع است</a:t>
            </a:r>
            <a:r>
              <a:rPr lang="fa-IR" sz="2000" dirty="0" smtClean="0"/>
              <a:t>.</a:t>
            </a:r>
          </a:p>
          <a:p>
            <a:pPr algn="just"/>
            <a:r>
              <a:rPr lang="fa-IR" sz="2000" dirty="0" smtClean="0"/>
              <a:t>شکل زیر </a:t>
            </a:r>
            <a:r>
              <a:rPr lang="fa-IR" sz="2000" dirty="0"/>
              <a:t>منابع اصلي را نشان مي دهد كه توسط سيستم عامل مديريت مي شود. بخشي از سيستم عامل در حافظه اصلي است</a:t>
            </a:r>
            <a:r>
              <a:rPr lang="fa-IR" sz="2000" dirty="0" smtClean="0"/>
              <a:t>. این بخش </a:t>
            </a:r>
            <a:r>
              <a:rPr lang="fa-IR" sz="2000" b="1" dirty="0" smtClean="0"/>
              <a:t>هسته سیستم عامل </a:t>
            </a:r>
            <a:r>
              <a:rPr lang="fa-IR" sz="2000" dirty="0" smtClean="0"/>
              <a:t>را در بر دارد. اعمال هسته بیشترین تعداد دفعات استفاده را داشته و در هر لحظه، دیگر قسمت های سیستم عامل از آن استفاده می کنند.</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8333" t="14888" r="41570" b="27690"/>
          <a:stretch>
            <a:fillRect/>
          </a:stretch>
        </p:blipFill>
        <p:spPr bwMode="auto">
          <a:xfrm>
            <a:off x="533400" y="3381125"/>
            <a:ext cx="3352800" cy="2748736"/>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419600" y="4016829"/>
            <a:ext cx="4343400" cy="1477328"/>
          </a:xfrm>
          <a:prstGeom prst="rect">
            <a:avLst/>
          </a:prstGeom>
          <a:solidFill>
            <a:srgbClr val="FFFF99"/>
          </a:solidFill>
        </p:spPr>
        <p:txBody>
          <a:bodyPr wrap="square">
            <a:spAutoFit/>
          </a:bodyPr>
          <a:lstStyle/>
          <a:p>
            <a:pPr algn="just" rtl="1"/>
            <a:r>
              <a:rPr lang="fa-IR" dirty="0">
                <a:cs typeface="B Nazanin" pitchFamily="2" charset="-78"/>
              </a:rPr>
              <a:t>در حقیقت سیستم عامل چیزی جز مجموعه ای از برنامه های کامپیوتری نیست. مثل بقیه برنامه ها یک سری دستورالعمل ها را برای پردازنده آماده می کند. </a:t>
            </a:r>
            <a:endParaRPr lang="fa-IR" dirty="0" smtClean="0">
              <a:cs typeface="B Nazanin" pitchFamily="2" charset="-78"/>
            </a:endParaRPr>
          </a:p>
          <a:p>
            <a:pPr algn="just" rtl="1"/>
            <a:r>
              <a:rPr lang="fa-IR" dirty="0" smtClean="0">
                <a:cs typeface="B Nazanin" pitchFamily="2" charset="-78"/>
              </a:rPr>
              <a:t>سیستم </a:t>
            </a:r>
            <a:r>
              <a:rPr lang="fa-IR" dirty="0">
                <a:cs typeface="B Nazanin" pitchFamily="2" charset="-78"/>
              </a:rPr>
              <a:t>عامل پردازنده را برای استفاده از سایر منابع سیستم و در ترتیب اجرای برنامه های دیگر هدایت می کند.</a:t>
            </a:r>
          </a:p>
        </p:txBody>
      </p:sp>
      <p:sp>
        <p:nvSpPr>
          <p:cNvPr id="7" name="Slide Number Placeholder 6"/>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8801134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30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4">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2372</TotalTime>
  <Words>5376</Words>
  <Application>Microsoft Office PowerPoint</Application>
  <PresentationFormat>On-screen Show (4:3)</PresentationFormat>
  <Paragraphs>434</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NewsPrint</vt:lpstr>
      <vt:lpstr>فصل دوم:  نگاه کلی به سیستم عامل</vt:lpstr>
      <vt:lpstr>عناوین</vt:lpstr>
      <vt:lpstr>اهداف و وظايف سيستم عامل</vt:lpstr>
      <vt:lpstr> سيستم عامل به عنوان واسط كاربر و كامپيوتر</vt:lpstr>
      <vt:lpstr>سرويس هاي سيستم عامل </vt:lpstr>
      <vt:lpstr>سرويس هاي سيستم عامل </vt:lpstr>
      <vt:lpstr>سرويس هاي سيستم عامل </vt:lpstr>
      <vt:lpstr>سرويس هاي سيستم عامل </vt:lpstr>
      <vt:lpstr> سيستم عامل به عنوان مدير منابع</vt:lpstr>
      <vt:lpstr> سهولت تكامل سيستم عامل</vt:lpstr>
      <vt:lpstr>تكامل تدریجی سيستم عامل ها</vt:lpstr>
      <vt:lpstr>سیر تکاملی سیستم عامل ها: پردازش ردیفی</vt:lpstr>
      <vt:lpstr>سیر تکاملی سیستم عامل ها: پردازش ردیفی</vt:lpstr>
      <vt:lpstr>سیر تکاملی سیستم عامل ها:  سيستم هاي دسته اي ساده</vt:lpstr>
      <vt:lpstr>سیر تکاملی سیستم عامل ها:  سيستم هاي دسته اي ساده</vt:lpstr>
      <vt:lpstr>سیر تکاملی سیستم عامل ها:  سيستم هاي دسته اي ساده</vt:lpstr>
      <vt:lpstr>سیر تکاملی سیستم عامل ها:  سيستم هاي دسته اي ساده</vt:lpstr>
      <vt:lpstr>PowerPoint Presentation</vt:lpstr>
      <vt:lpstr>سيستم هاي دسته اي ساده، کارایی مد نظر را ندارند...</vt:lpstr>
      <vt:lpstr>سيستم هاي دسته اي ساده، کارایی مد نظر را ندارند...</vt:lpstr>
      <vt:lpstr>سیر تکاملی سیستم عامل ها: سیستم های چند برنامه ای دسته ای</vt:lpstr>
      <vt:lpstr>سیر تکاملی سیستم عامل ها: سیستم های چند برنامه ای دسته ای</vt:lpstr>
      <vt:lpstr>سیستم های چند برنامه ای دسته ای در مواقعی کارایی مد نظر را ندارند...</vt:lpstr>
      <vt:lpstr>سیر تکاملی سیستم عامل ها: سیستم های اشتراک زمانی</vt:lpstr>
      <vt:lpstr>دستاوردهای اصلی</vt:lpstr>
      <vt:lpstr>دستاوردهای اصلی:  فرآيندها</vt:lpstr>
      <vt:lpstr>سه محور اصلی در ایجاد و توسعه سیستم کامپیوتر موجب ایجاد مفهوم فرایند شدند:</vt:lpstr>
      <vt:lpstr>فرآيندها</vt:lpstr>
      <vt:lpstr>پیاده سازی فرایندها</vt:lpstr>
      <vt:lpstr> مديريت حافظه</vt:lpstr>
      <vt:lpstr> مديريت حافظه</vt:lpstr>
      <vt:lpstr> مديريت حافظه</vt:lpstr>
      <vt:lpstr> مديريت حافظه</vt:lpstr>
      <vt:lpstr>PowerPoint Presentation</vt:lpstr>
      <vt:lpstr> حفاظت اطلاعات و امنيت</vt:lpstr>
      <vt:lpstr> زمان بندي و مديريت منابع</vt:lpstr>
      <vt:lpstr>PowerPoint Presentation</vt:lpstr>
      <vt:lpstr> ساختار سيستم</vt:lpstr>
      <vt:lpstr>PowerPoint Presentation</vt:lpstr>
      <vt:lpstr>ويژگي هاي سيستم هاي عامل جديد</vt:lpstr>
      <vt:lpstr>PowerPoint Presentation</vt:lpstr>
      <vt:lpstr>PowerPoint Presentation</vt:lpstr>
      <vt:lpstr>SMP نسبت به معماري تك پردازنده اي امتيازاتي دارد كه بعضي از آن ها عبارت اند از:</vt:lpstr>
      <vt:lpstr>SMP نسبت به معماري تك پردازنده اي امتيازاتي دارد كه بعضي از آن ها عبارت اند از:</vt:lpstr>
      <vt:lpstr>پایان فصل دوم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156</cp:revision>
  <dcterms:created xsi:type="dcterms:W3CDTF">2006-08-16T00:00:00Z</dcterms:created>
  <dcterms:modified xsi:type="dcterms:W3CDTF">2014-09-30T18:32:45Z</dcterms:modified>
</cp:coreProperties>
</file>