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311" r:id="rId6"/>
    <p:sldId id="261" r:id="rId7"/>
    <p:sldId id="314" r:id="rId8"/>
    <p:sldId id="313" r:id="rId9"/>
    <p:sldId id="315" r:id="rId10"/>
    <p:sldId id="317" r:id="rId11"/>
    <p:sldId id="40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1CC"/>
    <a:srgbClr val="FFFF99"/>
    <a:srgbClr val="B5F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52" autoAdjust="0"/>
  </p:normalViewPr>
  <p:slideViewPr>
    <p:cSldViewPr>
      <p:cViewPr>
        <p:scale>
          <a:sx n="60" d="100"/>
          <a:sy n="60" d="100"/>
        </p:scale>
        <p:origin x="-780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9F9E26-806B-4E51-B85A-9BCB62E68646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788F0-A518-4A71-92E4-13B940F83B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507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 algn="ctr" rtl="1">
              <a:defRPr sz="8000">
                <a:cs typeface="B Nazanin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ctr" rtl="1">
              <a:buNone/>
              <a:defRPr sz="2800">
                <a:solidFill>
                  <a:schemeClr val="tx2"/>
                </a:solidFill>
                <a:cs typeface="B Nazanin" pitchFamily="2" charset="-78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6324600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543800" cy="1066800"/>
          </a:xfrm>
        </p:spPr>
        <p:txBody>
          <a:bodyPr>
            <a:noAutofit/>
          </a:bodyPr>
          <a:lstStyle>
            <a:lvl1pPr algn="r" rtl="1">
              <a:defRPr sz="4800" b="1">
                <a:latin typeface="+mn-lt"/>
                <a:cs typeface="B Nazanin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543800" cy="4419600"/>
          </a:xfrm>
        </p:spPr>
        <p:txBody>
          <a:bodyPr/>
          <a:lstStyle>
            <a:lvl1pPr algn="r" rtl="1">
              <a:defRPr>
                <a:solidFill>
                  <a:schemeClr val="tx1"/>
                </a:solidFill>
                <a:cs typeface="B Nazanin" pitchFamily="2" charset="-78"/>
              </a:defRPr>
            </a:lvl1pPr>
            <a:lvl2pPr algn="r" rtl="1">
              <a:defRPr>
                <a:solidFill>
                  <a:schemeClr val="tx1"/>
                </a:solidFill>
                <a:cs typeface="B Nazanin" pitchFamily="2" charset="-78"/>
              </a:defRPr>
            </a:lvl2pPr>
            <a:lvl3pPr algn="r" rtl="1">
              <a:defRPr>
                <a:solidFill>
                  <a:schemeClr val="tx1"/>
                </a:solidFill>
                <a:cs typeface="B Nazanin" pitchFamily="2" charset="-78"/>
              </a:defRPr>
            </a:lvl3pPr>
            <a:lvl4pPr algn="r" rtl="1">
              <a:defRPr>
                <a:solidFill>
                  <a:schemeClr val="tx1"/>
                </a:solidFill>
                <a:cs typeface="B Nazanin" pitchFamily="2" charset="-78"/>
              </a:defRPr>
            </a:lvl4pPr>
            <a:lvl5pPr algn="r" rtl="1">
              <a:defRPr>
                <a:solidFill>
                  <a:schemeClr val="tx1"/>
                </a:solidFill>
                <a:cs typeface="B Nazanin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96200" y="6248400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3048000"/>
            <a:ext cx="7543800" cy="1295400"/>
          </a:xfrm>
        </p:spPr>
        <p:txBody>
          <a:bodyPr>
            <a:normAutofit/>
          </a:bodyPr>
          <a:lstStyle/>
          <a:p>
            <a:r>
              <a:rPr lang="en-US" sz="7200" dirty="0" smtClean="0">
                <a:latin typeface="+mn-lt"/>
              </a:rPr>
              <a:t>Operating system</a:t>
            </a:r>
            <a:endParaRPr lang="en-US" sz="72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4724400"/>
            <a:ext cx="7467600" cy="1447800"/>
          </a:xfrm>
        </p:spPr>
        <p:txBody>
          <a:bodyPr>
            <a:noAutofit/>
          </a:bodyPr>
          <a:lstStyle/>
          <a:p>
            <a:r>
              <a:rPr lang="fa-IR" sz="2400" dirty="0" smtClean="0">
                <a:solidFill>
                  <a:schemeClr val="tx1"/>
                </a:solidFill>
              </a:rPr>
              <a:t>وحیده بابائیان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vahidebabaiyan.blogfa.com</a:t>
            </a:r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vahidebabaiyan@yahoo.com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0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19200"/>
            <a:ext cx="7543800" cy="4800600"/>
          </a:xfrm>
        </p:spPr>
        <p:txBody>
          <a:bodyPr/>
          <a:lstStyle/>
          <a:p>
            <a:pPr marL="0" indent="0">
              <a:buNone/>
            </a:pPr>
            <a:r>
              <a:rPr lang="fa-IR" dirty="0" smtClean="0"/>
              <a:t>مطالعه فصل اول کتاب بر عهده دانشجویان می باشد.</a:t>
            </a:r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r>
              <a:rPr lang="fa-IR" dirty="0" smtClean="0"/>
              <a:t>در این فصل بیشتر به یادآوری مفاهیم درس معماری کامپیوتر پرداخته است.</a:t>
            </a:r>
          </a:p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r>
              <a:rPr lang="fa-IR" dirty="0" smtClean="0"/>
              <a:t>سایر مطالب این فصل:</a:t>
            </a:r>
            <a:endParaRPr lang="en-US" dirty="0" smtClean="0"/>
          </a:p>
          <a:p>
            <a:pPr lvl="1">
              <a:buFont typeface="Wingdings" pitchFamily="2" charset="2"/>
              <a:buChar char="§"/>
            </a:pPr>
            <a:r>
              <a:rPr lang="fa-IR" dirty="0" smtClean="0"/>
              <a:t>وقفه ها</a:t>
            </a:r>
          </a:p>
          <a:p>
            <a:pPr lvl="1">
              <a:buFont typeface="Wingdings" pitchFamily="2" charset="2"/>
              <a:buChar char="§"/>
            </a:pPr>
            <a:r>
              <a:rPr lang="fa-IR" dirty="0" smtClean="0"/>
              <a:t>چندبرنامگی</a:t>
            </a:r>
          </a:p>
          <a:p>
            <a:pPr lvl="1">
              <a:buFont typeface="Wingdings" pitchFamily="2" charset="2"/>
              <a:buChar char="§"/>
            </a:pPr>
            <a:r>
              <a:rPr lang="fa-IR" dirty="0" smtClean="0"/>
              <a:t>سلسله مراتب حافظه</a:t>
            </a:r>
          </a:p>
          <a:p>
            <a:pPr lvl="1">
              <a:buFont typeface="Wingdings" pitchFamily="2" charset="2"/>
              <a:buChar char="§"/>
            </a:pPr>
            <a:r>
              <a:rPr lang="fa-IR" dirty="0" smtClean="0"/>
              <a:t>روش های انتقال ورودی و خروجی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06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90600" y="2133600"/>
            <a:ext cx="6784848" cy="1600200"/>
          </a:xfrm>
        </p:spPr>
        <p:txBody>
          <a:bodyPr>
            <a:normAutofit/>
          </a:bodyPr>
          <a:lstStyle/>
          <a:p>
            <a:pPr algn="ctr"/>
            <a:r>
              <a:rPr lang="fa-IR" sz="8000" dirty="0" smtClean="0">
                <a:latin typeface="Tabass"/>
                <a:cs typeface="B Farnaz" pitchFamily="2" charset="-78"/>
              </a:rPr>
              <a:t>پایان فصل اول</a:t>
            </a:r>
            <a:endParaRPr lang="en-US" sz="8000" dirty="0">
              <a:latin typeface="Tabass"/>
              <a:cs typeface="B Farnaz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722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800" dirty="0"/>
              <a:t>منابع</a:t>
            </a:r>
            <a:endParaRPr lang="en-US" sz="4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676400"/>
            <a:ext cx="7772400" cy="1458870"/>
          </a:xfrm>
        </p:spPr>
        <p:txBody>
          <a:bodyPr>
            <a:normAutofit/>
          </a:bodyPr>
          <a:lstStyle/>
          <a:p>
            <a:r>
              <a:rPr lang="fa-IR" sz="2000" dirty="0"/>
              <a:t>اسلاید های آموزشی ارائه شده</a:t>
            </a:r>
          </a:p>
          <a:p>
            <a:r>
              <a:rPr lang="fa-IR" sz="2000" dirty="0" smtClean="0"/>
              <a:t>کتاب سیستم </a:t>
            </a:r>
            <a:r>
              <a:rPr lang="fa-IR" sz="2000" dirty="0"/>
              <a:t>های عامل ویلیام استالینگز، ترجمه دکتر حسین پدرام و دکتر محسن </a:t>
            </a:r>
            <a:r>
              <a:rPr lang="fa-IR" sz="2000" dirty="0" smtClean="0"/>
              <a:t>صدیقی</a:t>
            </a:r>
            <a:endParaRPr lang="fa-IR" sz="2000" dirty="0"/>
          </a:p>
          <a:p>
            <a:r>
              <a:rPr lang="fa-IR" sz="2000" dirty="0"/>
              <a:t>کتاب سیستم های عامل ویلیام استالینگز، </a:t>
            </a:r>
            <a:r>
              <a:rPr lang="fa-IR" sz="2000" dirty="0" smtClean="0"/>
              <a:t>ترجمه </a:t>
            </a:r>
            <a:r>
              <a:rPr lang="fa-IR" sz="2000" dirty="0"/>
              <a:t>مهندس جعفرنژاد قمی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Picture 2" descr="OS7e-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7600"/>
            <a:ext cx="1857375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سیستم های عامل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724275"/>
            <a:ext cx="1752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C:\Users\hadi\Desktop\Untitl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450" y="3135270"/>
            <a:ext cx="2216150" cy="2875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289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800" dirty="0" smtClean="0"/>
              <a:t>نحوه ارزیابی</a:t>
            </a:r>
            <a:endParaRPr lang="en-US" sz="4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a-IR" sz="2800" dirty="0" smtClean="0"/>
              <a:t>کوئیز: 2 نمره</a:t>
            </a:r>
          </a:p>
          <a:p>
            <a:pPr>
              <a:lnSpc>
                <a:spcPct val="90000"/>
              </a:lnSpc>
            </a:pPr>
            <a:endParaRPr lang="fa-IR" sz="2800" dirty="0"/>
          </a:p>
          <a:p>
            <a:pPr>
              <a:lnSpc>
                <a:spcPct val="90000"/>
              </a:lnSpc>
            </a:pPr>
            <a:r>
              <a:rPr lang="fa-IR" sz="2800" dirty="0" smtClean="0"/>
              <a:t>امتحان میانترم : 8 نمره</a:t>
            </a:r>
          </a:p>
          <a:p>
            <a:pPr marL="2194560" lvl="8" indent="0" algn="ctr">
              <a:lnSpc>
                <a:spcPct val="90000"/>
              </a:lnSpc>
              <a:buNone/>
            </a:pPr>
            <a:r>
              <a:rPr lang="fa-IR" sz="2000" dirty="0" smtClean="0"/>
              <a:t>93/0</a:t>
            </a:r>
            <a:r>
              <a:rPr lang="en-US" sz="2000" smtClean="0"/>
              <a:t>910</a:t>
            </a:r>
            <a:endParaRPr lang="en-US" sz="2000" dirty="0" smtClean="0"/>
          </a:p>
          <a:p>
            <a:pPr lvl="3">
              <a:lnSpc>
                <a:spcPct val="90000"/>
              </a:lnSpc>
            </a:pPr>
            <a:endParaRPr lang="fa-IR" dirty="0"/>
          </a:p>
          <a:p>
            <a:pPr>
              <a:lnSpc>
                <a:spcPct val="90000"/>
              </a:lnSpc>
            </a:pPr>
            <a:r>
              <a:rPr lang="fa-IR" sz="2800" dirty="0" smtClean="0"/>
              <a:t>امتحان پایان ترم: 11 </a:t>
            </a:r>
            <a:r>
              <a:rPr lang="fa-IR" sz="2800" dirty="0"/>
              <a:t>نمره</a:t>
            </a:r>
          </a:p>
          <a:p>
            <a:pPr>
              <a:lnSpc>
                <a:spcPct val="90000"/>
              </a:lnSpc>
            </a:pPr>
            <a:r>
              <a:rPr lang="fa-IR" sz="2800" dirty="0" smtClean="0"/>
              <a:t>آمادگی </a:t>
            </a:r>
            <a:r>
              <a:rPr lang="fa-IR" sz="2800" dirty="0"/>
              <a:t>برای کوییز در هر جلسه.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8952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543800" cy="609600"/>
          </a:xfrm>
        </p:spPr>
        <p:txBody>
          <a:bodyPr/>
          <a:lstStyle/>
          <a:p>
            <a:r>
              <a:rPr lang="fa-IR" sz="4000" dirty="0"/>
              <a:t>فهرست </a:t>
            </a:r>
            <a:r>
              <a:rPr lang="fa-IR" sz="4000" dirty="0" smtClean="0"/>
              <a:t>مطالب کتاب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143000"/>
            <a:ext cx="7467600" cy="4953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a-IR" sz="2600" b="1" dirty="0" smtClean="0"/>
              <a:t>قسمت اول: زمینه سازی</a:t>
            </a:r>
          </a:p>
          <a:p>
            <a:pPr marL="662940" lvl="1" indent="-342900">
              <a:buFont typeface="Wingdings" pitchFamily="2" charset="2"/>
              <a:buChar char="v"/>
            </a:pPr>
            <a:r>
              <a:rPr lang="fa-IR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B Nazanin" pitchFamily="2" charset="-78"/>
              </a:rPr>
              <a:t>فصل </a:t>
            </a:r>
            <a:r>
              <a:rPr lang="fa-IR" dirty="0">
                <a:solidFill>
                  <a:schemeClr val="tx2">
                    <a:lumMod val="75000"/>
                    <a:lumOff val="25000"/>
                  </a:schemeClr>
                </a:solidFill>
                <a:cs typeface="B Nazanin" pitchFamily="2" charset="-78"/>
              </a:rPr>
              <a:t>اول: </a:t>
            </a:r>
            <a:r>
              <a:rPr lang="fa-IR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B Nazanin" pitchFamily="2" charset="-78"/>
              </a:rPr>
              <a:t>نگاه کلی به سخت افزار کامپیوتر</a:t>
            </a:r>
          </a:p>
          <a:p>
            <a:pPr marL="662940" lvl="1" indent="-342900">
              <a:buFont typeface="Wingdings" pitchFamily="2" charset="2"/>
              <a:buChar char="v"/>
            </a:pPr>
            <a:r>
              <a:rPr lang="fa-IR" dirty="0" smtClean="0">
                <a:cs typeface="B Nazanin" pitchFamily="2" charset="-78"/>
              </a:rPr>
              <a:t>فصل دوم: نگاه کلی به سیستم عامل</a:t>
            </a:r>
          </a:p>
          <a:p>
            <a:pPr marL="0" indent="0">
              <a:buNone/>
            </a:pPr>
            <a:r>
              <a:rPr lang="fa-IR" sz="2600" b="1" dirty="0"/>
              <a:t>قسمت دوم: فرایندها</a:t>
            </a:r>
          </a:p>
          <a:p>
            <a:pPr lvl="1">
              <a:buFont typeface="Wingdings" pitchFamily="2" charset="2"/>
              <a:buChar char="v"/>
            </a:pPr>
            <a:r>
              <a:rPr lang="fa-IR" dirty="0" smtClean="0"/>
              <a:t>فصل سوم: شرح و کنترل فرایند</a:t>
            </a:r>
          </a:p>
          <a:p>
            <a:pPr lvl="1">
              <a:buFont typeface="Wingdings" pitchFamily="2" charset="2"/>
              <a:buChar char="v"/>
            </a:pPr>
            <a:r>
              <a:rPr lang="fa-IR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فصل چهارم: نخ ها، چند پردازشی متقارن</a:t>
            </a:r>
          </a:p>
          <a:p>
            <a:pPr lvl="1">
              <a:buFont typeface="Wingdings" pitchFamily="2" charset="2"/>
              <a:buChar char="v"/>
            </a:pPr>
            <a:r>
              <a:rPr lang="fa-IR" dirty="0" smtClean="0"/>
              <a:t>فصل پنجم: همزمانی (انحصار متقابل و همگام سازی)</a:t>
            </a:r>
          </a:p>
          <a:p>
            <a:pPr lvl="1">
              <a:buFont typeface="Wingdings" pitchFamily="2" charset="2"/>
              <a:buChar char="v"/>
            </a:pPr>
            <a:r>
              <a:rPr lang="fa-IR" dirty="0" smtClean="0"/>
              <a:t>فصل ششم: همزمانی (بن بست و گرسنگی)</a:t>
            </a:r>
          </a:p>
          <a:p>
            <a:pPr marL="0" indent="0">
              <a:buNone/>
            </a:pPr>
            <a:r>
              <a:rPr lang="fa-IR" sz="2600" b="1" dirty="0" smtClean="0"/>
              <a:t>قسمت سوم: حافظه</a:t>
            </a:r>
          </a:p>
          <a:p>
            <a:pPr lvl="1">
              <a:buFont typeface="Wingdings" pitchFamily="2" charset="2"/>
              <a:buChar char="v"/>
            </a:pPr>
            <a:r>
              <a:rPr lang="fa-IR" dirty="0" smtClean="0"/>
              <a:t>فصل هفتم: مدیریت حافظه</a:t>
            </a:r>
          </a:p>
          <a:p>
            <a:pPr lvl="1">
              <a:buFont typeface="Wingdings" pitchFamily="2" charset="2"/>
              <a:buChar char="v"/>
            </a:pPr>
            <a:r>
              <a:rPr lang="fa-IR" dirty="0" smtClean="0"/>
              <a:t>فصل هشتم: حافظه مجازی</a:t>
            </a:r>
          </a:p>
          <a:p>
            <a:pPr marL="0" indent="0">
              <a:buNone/>
            </a:pPr>
            <a:r>
              <a:rPr lang="fa-IR" sz="2600" b="1" dirty="0" smtClean="0"/>
              <a:t>قسمت چهارم: زمانبندی</a:t>
            </a:r>
          </a:p>
          <a:p>
            <a:pPr lvl="1">
              <a:buFont typeface="Wingdings" pitchFamily="2" charset="2"/>
              <a:buChar char="v"/>
            </a:pPr>
            <a:r>
              <a:rPr lang="fa-IR" dirty="0" smtClean="0"/>
              <a:t>فصل نهم: زمانبندی تک پردازنده ای</a:t>
            </a:r>
          </a:p>
          <a:p>
            <a:pPr lvl="1">
              <a:buFont typeface="Wingdings" pitchFamily="2" charset="2"/>
              <a:buChar char="v"/>
            </a:pPr>
            <a:r>
              <a:rPr lang="fa-IR" dirty="0" smtClean="0"/>
              <a:t>فصل دهم: زمانبندی چند پردازنده ای و بلادرنگ</a:t>
            </a:r>
          </a:p>
          <a:p>
            <a:pPr marL="0" indent="0">
              <a:buNone/>
            </a:pPr>
            <a:r>
              <a:rPr lang="fa-IR" sz="2600" b="1" dirty="0" smtClean="0"/>
              <a:t>قسمت پنجم: ورودی / خروجی و پرونده ها</a:t>
            </a:r>
          </a:p>
          <a:p>
            <a:pPr lvl="1">
              <a:buFont typeface="Wingdings" pitchFamily="2" charset="2"/>
              <a:buChar char="v"/>
            </a:pPr>
            <a:r>
              <a:rPr lang="fa-IR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فصل یازدهم: مدیریت ورودی / خروجی و زمانبندی دیسک</a:t>
            </a:r>
          </a:p>
          <a:p>
            <a:pPr lvl="1">
              <a:buFont typeface="Wingdings" pitchFamily="2" charset="2"/>
              <a:buChar char="v"/>
            </a:pPr>
            <a:r>
              <a:rPr lang="fa-IR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فصل دوازدهم: مدیریت پرونده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01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3124200"/>
            <a:ext cx="7543800" cy="1676400"/>
          </a:xfrm>
        </p:spPr>
        <p:txBody>
          <a:bodyPr>
            <a:normAutofit/>
          </a:bodyPr>
          <a:lstStyle/>
          <a:p>
            <a:pPr marL="0" indent="0" algn="ctr" rtl="1"/>
            <a:r>
              <a:rPr lang="fa-IR" sz="4400" dirty="0" smtClean="0">
                <a:cs typeface="B Nazanin" pitchFamily="2" charset="-78"/>
              </a:rPr>
              <a:t>فصل </a:t>
            </a:r>
            <a:r>
              <a:rPr lang="fa-IR" sz="4400" dirty="0">
                <a:cs typeface="B Nazanin" pitchFamily="2" charset="-78"/>
              </a:rPr>
              <a:t>اول: </a:t>
            </a:r>
            <a:r>
              <a:rPr lang="fa-IR" sz="4400" dirty="0" smtClean="0">
                <a:cs typeface="B Nazanin" pitchFamily="2" charset="-78"/>
              </a:rPr>
              <a:t/>
            </a:r>
            <a:br>
              <a:rPr lang="fa-IR" sz="4400" dirty="0" smtClean="0">
                <a:cs typeface="B Nazanin" pitchFamily="2" charset="-78"/>
              </a:rPr>
            </a:br>
            <a:r>
              <a:rPr lang="fa-IR" sz="4400" dirty="0" smtClean="0">
                <a:cs typeface="B Nazanin" pitchFamily="2" charset="-78"/>
              </a:rPr>
              <a:t>نگاه </a:t>
            </a:r>
            <a:r>
              <a:rPr lang="fa-IR" sz="4400" dirty="0">
                <a:cs typeface="B Nazanin" pitchFamily="2" charset="-78"/>
              </a:rPr>
              <a:t>کلی به سخت افزار </a:t>
            </a:r>
            <a:r>
              <a:rPr lang="fa-IR" sz="4400" dirty="0" smtClean="0">
                <a:cs typeface="B Nazanin" pitchFamily="2" charset="-78"/>
              </a:rPr>
              <a:t>کامپیوتر</a:t>
            </a:r>
            <a:endParaRPr lang="en-US" sz="4400" dirty="0">
              <a:cs typeface="B Nazanin" pitchFamily="2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990600" y="914400"/>
            <a:ext cx="6858000" cy="914400"/>
          </a:xfrm>
        </p:spPr>
        <p:txBody>
          <a:bodyPr>
            <a:noAutofit/>
          </a:bodyPr>
          <a:lstStyle/>
          <a:p>
            <a:pPr algn="r" rtl="1"/>
            <a:r>
              <a:rPr lang="fa-IR" sz="6000" b="1" dirty="0">
                <a:solidFill>
                  <a:schemeClr val="bg1"/>
                </a:solidFill>
                <a:cs typeface="B Nazanin" pitchFamily="2" charset="-78"/>
              </a:rPr>
              <a:t>قسمت اول: زمینه سازی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914400" y="5040086"/>
            <a:ext cx="6858000" cy="1066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1800" dirty="0" smtClean="0">
                <a:solidFill>
                  <a:schemeClr val="tx1"/>
                </a:solidFill>
                <a:cs typeface="B Nazanin" pitchFamily="2" charset="-78"/>
              </a:rPr>
              <a:t>وحیده بابائیان</a:t>
            </a:r>
          </a:p>
          <a:p>
            <a:pPr algn="ctr"/>
            <a:r>
              <a:rPr lang="en-US" sz="1800" dirty="0" smtClean="0">
                <a:solidFill>
                  <a:schemeClr val="tx1"/>
                </a:solidFill>
                <a:cs typeface="B Nazanin" pitchFamily="2" charset="-78"/>
              </a:rPr>
              <a:t>vahidebabaiyan@yahoo.com</a:t>
            </a:r>
          </a:p>
        </p:txBody>
      </p:sp>
    </p:spTree>
    <p:extLst>
      <p:ext uri="{BB962C8B-B14F-4D97-AF65-F5344CB8AC3E}">
        <p14:creationId xmlns:p14="http://schemas.microsoft.com/office/powerpoint/2010/main" val="97816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33400"/>
            <a:ext cx="7391400" cy="990600"/>
          </a:xfrm>
        </p:spPr>
        <p:txBody>
          <a:bodyPr/>
          <a:lstStyle/>
          <a:p>
            <a:r>
              <a:rPr lang="fa-IR" dirty="0" smtClean="0"/>
              <a:t>نگاه کلی به سخت افزار کامپیوتر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dirty="0" smtClean="0"/>
              <a:t>سیستم عامل به عنوان واسط برنامه های کاربردی، برنامه های سودمند و کاربران از یک سو و سخت افزار کامپیوتر از سوی دیگر است.</a:t>
            </a:r>
          </a:p>
          <a:p>
            <a:pPr algn="just"/>
            <a:endParaRPr lang="fa-IR" dirty="0" smtClean="0"/>
          </a:p>
          <a:p>
            <a:pPr algn="just"/>
            <a:r>
              <a:rPr lang="fa-IR" dirty="0">
                <a:sym typeface="AGA Arabesque" pitchFamily="2" charset="2"/>
              </a:rPr>
              <a:t>سيستم عامل با استفاده از منابع سخت افزاري يك يا چند پردازنده، مجموعه اي </a:t>
            </a:r>
            <a:r>
              <a:rPr lang="fa-IR" dirty="0" smtClean="0">
                <a:sym typeface="AGA Arabesque" pitchFamily="2" charset="2"/>
              </a:rPr>
              <a:t>از خدمات را براي </a:t>
            </a:r>
            <a:r>
              <a:rPr lang="fa-IR" dirty="0">
                <a:sym typeface="AGA Arabesque" pitchFamily="2" charset="2"/>
              </a:rPr>
              <a:t>كاربران سيستم فراهم مي كند</a:t>
            </a:r>
            <a:r>
              <a:rPr lang="fa-IR" dirty="0" smtClean="0">
                <a:sym typeface="AGA Arabesque" pitchFamily="2" charset="2"/>
              </a:rPr>
              <a:t>. سيستم </a:t>
            </a:r>
            <a:r>
              <a:rPr lang="fa-IR" dirty="0">
                <a:sym typeface="AGA Arabesque" pitchFamily="2" charset="2"/>
              </a:rPr>
              <a:t>عامل همچنين حافظه ثانويه و دستگاه هاي </a:t>
            </a:r>
            <a:r>
              <a:rPr lang="en-US" dirty="0" smtClean="0">
                <a:sym typeface="AGA Arabesque" pitchFamily="2" charset="2"/>
              </a:rPr>
              <a:t>I/O</a:t>
            </a:r>
            <a:r>
              <a:rPr lang="fa-IR" dirty="0" smtClean="0">
                <a:sym typeface="AGA Arabesque" pitchFamily="2" charset="2"/>
              </a:rPr>
              <a:t> را </a:t>
            </a:r>
            <a:r>
              <a:rPr lang="fa-IR" dirty="0">
                <a:sym typeface="AGA Arabesque" pitchFamily="2" charset="2"/>
              </a:rPr>
              <a:t>براي كاربران مديريت مي كند. </a:t>
            </a:r>
            <a:endParaRPr lang="fa-IR" dirty="0" smtClean="0">
              <a:sym typeface="AGA Arabesque" pitchFamily="2" charset="2"/>
            </a:endParaRPr>
          </a:p>
          <a:p>
            <a:pPr algn="just"/>
            <a:endParaRPr lang="fa-IR" dirty="0">
              <a:sym typeface="AGA Arabesque" pitchFamily="2" charset="2"/>
            </a:endParaRPr>
          </a:p>
          <a:p>
            <a:pPr algn="just"/>
            <a:r>
              <a:rPr lang="fa-IR" dirty="0" smtClean="0">
                <a:sym typeface="AGA Arabesque" pitchFamily="2" charset="2"/>
              </a:rPr>
              <a:t>بنابراين</a:t>
            </a:r>
            <a:r>
              <a:rPr lang="fa-IR" dirty="0">
                <a:sym typeface="AGA Arabesque" pitchFamily="2" charset="2"/>
              </a:rPr>
              <a:t>، براي بررسي سيستم عامل، آشنايي با سخت افزار ضروري است.</a:t>
            </a:r>
            <a:endParaRPr lang="en-US" dirty="0">
              <a:sym typeface="AGA Arabesque" pitchFamily="2" charset="2"/>
            </a:endParaRPr>
          </a:p>
          <a:p>
            <a:pPr marL="0" indent="0" algn="just">
              <a:buNone/>
            </a:pP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5775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543800" cy="914400"/>
          </a:xfrm>
        </p:spPr>
        <p:txBody>
          <a:bodyPr/>
          <a:lstStyle/>
          <a:p>
            <a:r>
              <a:rPr lang="fa-IR" dirty="0"/>
              <a:t>عناصر </a:t>
            </a:r>
            <a:r>
              <a:rPr lang="fa-IR" dirty="0" smtClean="0"/>
              <a:t>اصلي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610600" cy="480060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fa-IR" dirty="0"/>
              <a:t>كامپيوتر از 4 عنصر اصلي تشكيل شده است</a:t>
            </a:r>
            <a:r>
              <a:rPr lang="fa-IR" dirty="0" smtClean="0"/>
              <a:t>:</a:t>
            </a:r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fa-IR" sz="2200" b="1" u="sng" dirty="0"/>
              <a:t>پردازنده: </a:t>
            </a:r>
            <a:endParaRPr lang="fa-IR" sz="2200" b="1" u="sng" dirty="0" smtClean="0"/>
          </a:p>
          <a:p>
            <a:pPr marL="320040" lvl="1" indent="0" algn="just">
              <a:buNone/>
            </a:pPr>
            <a:r>
              <a:rPr lang="fa-IR" dirty="0" smtClean="0"/>
              <a:t>عمليات </a:t>
            </a:r>
            <a:r>
              <a:rPr lang="fa-IR" dirty="0"/>
              <a:t>كامپيوتر را كنترل مي كند و وظايف پردازش داده هاي آن را انجام مي دهد. </a:t>
            </a:r>
            <a:endParaRPr lang="fa-IR" dirty="0" smtClean="0"/>
          </a:p>
          <a:p>
            <a:pPr marL="320040" lvl="1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fa-IR" sz="2200" b="1" u="sng" dirty="0"/>
              <a:t>حافظه اصلي: </a:t>
            </a:r>
            <a:endParaRPr lang="fa-IR" sz="2200" b="1" u="sng" dirty="0" smtClean="0"/>
          </a:p>
          <a:p>
            <a:pPr marL="320040" lvl="1" indent="0" algn="just">
              <a:buNone/>
            </a:pPr>
            <a:r>
              <a:rPr lang="fa-IR" dirty="0" smtClean="0"/>
              <a:t>داده </a:t>
            </a:r>
            <a:r>
              <a:rPr lang="fa-IR" dirty="0"/>
              <a:t>ها و برنامه ها را ذخيره مي كند. اين حافظه معمولاً ناپايدار است و به نام هاي حافظه واقعي يا حافظه اوليه نيز خوانده مي شوند</a:t>
            </a:r>
            <a:r>
              <a:rPr lang="fa-IR" dirty="0" smtClean="0"/>
              <a:t>.</a:t>
            </a:r>
          </a:p>
          <a:p>
            <a:pPr marL="320040" lvl="1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fa-IR" sz="2200" b="1" u="sng" dirty="0"/>
              <a:t>قطعه </a:t>
            </a:r>
            <a:r>
              <a:rPr lang="en-US" sz="2200" b="1" u="sng" dirty="0"/>
              <a:t>I/O</a:t>
            </a:r>
            <a:r>
              <a:rPr lang="fa-IR" sz="2200" b="1" u="sng" dirty="0"/>
              <a:t>: </a:t>
            </a:r>
            <a:endParaRPr lang="fa-IR" sz="2200" b="1" u="sng" dirty="0" smtClean="0"/>
          </a:p>
          <a:p>
            <a:pPr marL="320040" lvl="1" indent="0" algn="just">
              <a:buNone/>
            </a:pPr>
            <a:r>
              <a:rPr lang="fa-IR" dirty="0" smtClean="0"/>
              <a:t>داده </a:t>
            </a:r>
            <a:r>
              <a:rPr lang="fa-IR" dirty="0"/>
              <a:t>ها </a:t>
            </a:r>
            <a:r>
              <a:rPr lang="fa-IR" dirty="0" smtClean="0"/>
              <a:t>را بين </a:t>
            </a:r>
            <a:r>
              <a:rPr lang="fa-IR" dirty="0"/>
              <a:t>كامپيوتر و محيط خارجي آن انتقال مي دهد</a:t>
            </a:r>
            <a:r>
              <a:rPr lang="fa-IR" dirty="0" smtClean="0"/>
              <a:t>. محيط </a:t>
            </a:r>
            <a:r>
              <a:rPr lang="fa-IR" dirty="0"/>
              <a:t>خارجي متشكل از دستگاه هاي خارجيِ متنوعي است، مثل دستگاه هاي حافظه ثانويه</a:t>
            </a:r>
            <a:r>
              <a:rPr lang="fa-IR" dirty="0" smtClean="0"/>
              <a:t>، تجهيزات </a:t>
            </a:r>
            <a:r>
              <a:rPr lang="fa-IR" dirty="0"/>
              <a:t>ارتباطي، و پايانه ها</a:t>
            </a:r>
            <a:r>
              <a:rPr lang="fa-IR" dirty="0" smtClean="0"/>
              <a:t>.</a:t>
            </a:r>
          </a:p>
          <a:p>
            <a:pPr marL="320040" lvl="1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fa-IR" sz="2200" b="1" u="sng" dirty="0"/>
              <a:t>گذرگاه سيستم: </a:t>
            </a:r>
            <a:endParaRPr lang="fa-IR" sz="2200" b="1" u="sng" dirty="0" smtClean="0"/>
          </a:p>
          <a:p>
            <a:pPr marL="320040" lvl="1" indent="0" algn="just">
              <a:buNone/>
            </a:pPr>
            <a:r>
              <a:rPr lang="fa-IR" dirty="0" smtClean="0"/>
              <a:t>ساختارها </a:t>
            </a:r>
            <a:r>
              <a:rPr lang="fa-IR" dirty="0"/>
              <a:t>و راهكارهايي است كه براي برقراري ارتباط بين پردازنده ها، حافظه اصلي و قطعات </a:t>
            </a:r>
            <a:r>
              <a:rPr lang="en-US" dirty="0"/>
              <a:t>I/O</a:t>
            </a:r>
            <a:r>
              <a:rPr lang="fa-IR" dirty="0"/>
              <a:t> به كار مي روند</a:t>
            </a:r>
            <a:r>
              <a:rPr lang="fa-I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6367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5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6" t="15668" r="46272" b="31142"/>
          <a:stretch>
            <a:fillRect/>
          </a:stretch>
        </p:blipFill>
        <p:spPr bwMode="auto">
          <a:xfrm>
            <a:off x="1219200" y="1066800"/>
            <a:ext cx="6701208" cy="4842289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ECF204"/>
                    </a:gs>
                    <a:gs pos="50000">
                      <a:schemeClr val="bg1"/>
                    </a:gs>
                    <a:gs pos="100000">
                      <a:srgbClr val="ECF204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361286" y="533400"/>
            <a:ext cx="3778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fa-IR" dirty="0" smtClean="0">
                <a:cs typeface="B Nazanin" pitchFamily="2" charset="-78"/>
              </a:rPr>
              <a:t>شکل زیر </a:t>
            </a:r>
            <a:r>
              <a:rPr lang="fa-IR" dirty="0">
                <a:cs typeface="B Nazanin" pitchFamily="2" charset="-78"/>
              </a:rPr>
              <a:t>اين مولفه هاي سطح بالا را نشان مي دهد</a:t>
            </a:r>
            <a:r>
              <a:rPr lang="fa-IR" dirty="0" smtClean="0">
                <a:cs typeface="B Nazanin" pitchFamily="2" charset="-78"/>
              </a:rPr>
              <a:t>.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0936760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9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56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6" t="15668" r="39128" b="68837"/>
          <a:stretch>
            <a:fillRect/>
          </a:stretch>
        </p:blipFill>
        <p:spPr bwMode="auto">
          <a:xfrm>
            <a:off x="927100" y="2514600"/>
            <a:ext cx="7289800" cy="2146300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ECF204"/>
                    </a:gs>
                    <a:gs pos="50000">
                      <a:schemeClr val="bg1"/>
                    </a:gs>
                    <a:gs pos="100000">
                      <a:srgbClr val="ECF204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اجرای دستورالعمل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726599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9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Custom 4">
      <a:dk1>
        <a:sysClr val="windowText" lastClr="000000"/>
      </a:dk1>
      <a:lt1>
        <a:sysClr val="window" lastClr="FFFFFF"/>
      </a:lt1>
      <a:dk2>
        <a:srgbClr val="303030"/>
      </a:dk2>
      <a:lt2>
        <a:srgbClr val="FFFFFF"/>
      </a:lt2>
      <a:accent1>
        <a:srgbClr val="AF6E24"/>
      </a:accent1>
      <a:accent2>
        <a:srgbClr val="FFFFFF"/>
      </a:accent2>
      <a:accent3>
        <a:srgbClr val="FFFFFF"/>
      </a:accent3>
      <a:accent4>
        <a:srgbClr val="FFFFFF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1547</TotalTime>
  <Words>477</Words>
  <Application>Microsoft Office PowerPoint</Application>
  <PresentationFormat>On-screen Show (4:3)</PresentationFormat>
  <Paragraphs>79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NewsPrint</vt:lpstr>
      <vt:lpstr>Operating system</vt:lpstr>
      <vt:lpstr>منابع</vt:lpstr>
      <vt:lpstr>نحوه ارزیابی</vt:lpstr>
      <vt:lpstr>فهرست مطالب کتاب</vt:lpstr>
      <vt:lpstr>فصل اول:  نگاه کلی به سخت افزار کامپیوتر</vt:lpstr>
      <vt:lpstr>نگاه کلی به سخت افزار کامپیوتر</vt:lpstr>
      <vt:lpstr>عناصر اصلي</vt:lpstr>
      <vt:lpstr>PowerPoint Presentation</vt:lpstr>
      <vt:lpstr>اجرای دستورالعمل</vt:lpstr>
      <vt:lpstr>PowerPoint Presentation</vt:lpstr>
      <vt:lpstr>پایان فصل اول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پایگاه داده ها</dc:title>
  <dc:creator>vahide</dc:creator>
  <cp:lastModifiedBy>vahide</cp:lastModifiedBy>
  <cp:revision>128</cp:revision>
  <dcterms:created xsi:type="dcterms:W3CDTF">2006-08-16T00:00:00Z</dcterms:created>
  <dcterms:modified xsi:type="dcterms:W3CDTF">2014-09-29T08:44:04Z</dcterms:modified>
</cp:coreProperties>
</file>